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93979d13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93979d13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93979d135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93979d135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93979d1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93979d1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93979d135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93979d135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https://docs.google.com/spreadsheets/d/1k_29jiA7ItGW6r3FWDV5I7q-mjxFkDm0bYqzNocpxRY/edit?usp=sharing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93979d13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93979d13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93979d135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93979d135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93979d13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93979d13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93979d13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93979d13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93979d13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93979d13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93979d13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93979d13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Case Study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Christopher</a:t>
            </a:r>
            <a:r>
              <a:rPr lang="en"/>
              <a:t> Apton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WITH DailyPriceDeltas AS (</a:t>
            </a:r>
            <a:endParaRPr/>
          </a:p>
          <a:p>
            <a:pPr indent="0" lvl="0" marL="0" rtl="0" algn="l">
              <a:spcBef>
                <a:spcPts val="1200"/>
              </a:spcBef>
              <a:spcAft>
                <a:spcPts val="0"/>
              </a:spcAft>
              <a:buNone/>
            </a:pPr>
            <a:r>
              <a:rPr lang="en"/>
              <a:t>SELECT SHIP, SAIL_DATE, PRICE - LAG(PRICE, 1) OVER (PARTITION BY SHIP, SAIL_DATE ORDER BY RUN_DATE) AS PriceChange </a:t>
            </a:r>
            <a:endParaRPr/>
          </a:p>
          <a:p>
            <a:pPr indent="0" lvl="0" marL="0" rtl="0" algn="l">
              <a:spcBef>
                <a:spcPts val="1200"/>
              </a:spcBef>
              <a:spcAft>
                <a:spcPts val="0"/>
              </a:spcAft>
              <a:buNone/>
            </a:pPr>
            <a:r>
              <a:rPr lang="en"/>
              <a:t>FROM PRICING_HISTORY </a:t>
            </a:r>
            <a:endParaRPr/>
          </a:p>
          <a:p>
            <a:pPr indent="0" lvl="0" marL="0" rtl="0" algn="l">
              <a:spcBef>
                <a:spcPts val="1200"/>
              </a:spcBef>
              <a:spcAft>
                <a:spcPts val="0"/>
              </a:spcAft>
              <a:buNone/>
            </a:pPr>
            <a:r>
              <a:rPr lang="en"/>
              <a:t>WHERE RUN_DATE BETWEEN '2025-06-13' AND '2025-06-18'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SELECT SHIP, SAIL_DATE, AVG(PriceChange) AS AveragePriceChange </a:t>
            </a:r>
            <a:endParaRPr/>
          </a:p>
          <a:p>
            <a:pPr indent="0" lvl="0" marL="0" rtl="0" algn="l">
              <a:spcBef>
                <a:spcPts val="1200"/>
              </a:spcBef>
              <a:spcAft>
                <a:spcPts val="0"/>
              </a:spcAft>
              <a:buNone/>
            </a:pPr>
            <a:r>
              <a:rPr lang="en"/>
              <a:t>FROM DailyPriceDeltas </a:t>
            </a:r>
            <a:endParaRPr/>
          </a:p>
          <a:p>
            <a:pPr indent="0" lvl="0" marL="0" rtl="0" algn="l">
              <a:spcBef>
                <a:spcPts val="1200"/>
              </a:spcBef>
              <a:spcAft>
                <a:spcPts val="0"/>
              </a:spcAft>
              <a:buNone/>
            </a:pPr>
            <a:r>
              <a:rPr lang="en"/>
              <a:t>WHERE PriceChange &lt;&gt; 0</a:t>
            </a:r>
            <a:endParaRPr/>
          </a:p>
          <a:p>
            <a:pPr indent="0" lvl="0" marL="0" rtl="0" algn="l">
              <a:spcBef>
                <a:spcPts val="1200"/>
              </a:spcBef>
              <a:spcAft>
                <a:spcPts val="0"/>
              </a:spcAft>
              <a:buNone/>
            </a:pPr>
            <a:r>
              <a:rPr lang="en"/>
              <a:t>GROUP BY SHIP, SAIL_DATE </a:t>
            </a:r>
            <a:endParaRPr/>
          </a:p>
          <a:p>
            <a:pPr indent="0" lvl="0" marL="0" rtl="0" algn="l">
              <a:spcBef>
                <a:spcPts val="1200"/>
              </a:spcBef>
              <a:spcAft>
                <a:spcPts val="1200"/>
              </a:spcAft>
              <a:buNone/>
            </a:pPr>
            <a:r>
              <a:rPr lang="en"/>
              <a:t>ORDER BY SHIP, SAIL_DATE;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t>WITH PriceChangeDates AS (</a:t>
            </a:r>
            <a:endParaRPr/>
          </a:p>
          <a:p>
            <a:pPr indent="457200" lvl="0" marL="0" rtl="0" algn="l">
              <a:lnSpc>
                <a:spcPct val="100000"/>
              </a:lnSpc>
              <a:spcBef>
                <a:spcPts val="0"/>
              </a:spcBef>
              <a:spcAft>
                <a:spcPts val="0"/>
              </a:spcAft>
              <a:buNone/>
            </a:pPr>
            <a:r>
              <a:rPr lang="en"/>
              <a:t>SELECT SHIP, SAIL_DATE, RUN_DATE FROM ( </a:t>
            </a:r>
            <a:endParaRPr/>
          </a:p>
          <a:p>
            <a:pPr indent="457200" lvl="0" marL="457200" rtl="0" algn="l">
              <a:lnSpc>
                <a:spcPct val="100000"/>
              </a:lnSpc>
              <a:spcBef>
                <a:spcPts val="0"/>
              </a:spcBef>
              <a:spcAft>
                <a:spcPts val="0"/>
              </a:spcAft>
              <a:buNone/>
            </a:pPr>
            <a:r>
              <a:rPr lang="en"/>
              <a:t>SELECT SHIP, SAIL_DATE, RUN_DATE, PRICE, LAG(PRICE, 1) OVER	(PARTITION BY SHIP, SAIL_DATE ORDER BY RUN_DATE) AS Previous_Price </a:t>
            </a:r>
            <a:endParaRPr/>
          </a:p>
          <a:p>
            <a:pPr indent="457200" lvl="0" marL="457200" rtl="0" algn="l">
              <a:lnSpc>
                <a:spcPct val="100000"/>
              </a:lnSpc>
              <a:spcBef>
                <a:spcPts val="0"/>
              </a:spcBef>
              <a:spcAft>
                <a:spcPts val="0"/>
              </a:spcAft>
              <a:buNone/>
            </a:pPr>
            <a:r>
              <a:rPr lang="en"/>
              <a:t>FROM PRICING_HISTORY </a:t>
            </a:r>
            <a:endParaRPr/>
          </a:p>
          <a:p>
            <a:pPr indent="457200" lvl="0" marL="0" rtl="0" algn="l">
              <a:lnSpc>
                <a:spcPct val="100000"/>
              </a:lnSpc>
              <a:spcBef>
                <a:spcPts val="0"/>
              </a:spcBef>
              <a:spcAft>
                <a:spcPts val="0"/>
              </a:spcAft>
              <a:buNone/>
            </a:pPr>
            <a:r>
              <a:rPr lang="en"/>
              <a:t>) AS PriceComparison </a:t>
            </a:r>
            <a:endParaRPr/>
          </a:p>
          <a:p>
            <a:pPr indent="457200" lvl="0" marL="0" rtl="0" algn="l">
              <a:lnSpc>
                <a:spcPct val="100000"/>
              </a:lnSpc>
              <a:spcBef>
                <a:spcPts val="0"/>
              </a:spcBef>
              <a:spcAft>
                <a:spcPts val="0"/>
              </a:spcAft>
              <a:buNone/>
            </a:pPr>
            <a:r>
              <a:rPr lang="en"/>
              <a:t>WHERE PRICE &lt;&gt; Previous_Price </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SELECT SL.MANAGER, MAX(PCD.RUN_DATE) AS LastPriceChangeDate </a:t>
            </a:r>
            <a:endParaRPr/>
          </a:p>
          <a:p>
            <a:pPr indent="0" lvl="0" marL="0" rtl="0" algn="l">
              <a:lnSpc>
                <a:spcPct val="100000"/>
              </a:lnSpc>
              <a:spcBef>
                <a:spcPts val="0"/>
              </a:spcBef>
              <a:spcAft>
                <a:spcPts val="0"/>
              </a:spcAft>
              <a:buNone/>
            </a:pPr>
            <a:r>
              <a:rPr lang="en"/>
              <a:t>FROM SAILING_LIST AS SL </a:t>
            </a:r>
            <a:endParaRPr/>
          </a:p>
          <a:p>
            <a:pPr indent="0" lvl="0" marL="0" rtl="0" algn="l">
              <a:lnSpc>
                <a:spcPct val="100000"/>
              </a:lnSpc>
              <a:spcBef>
                <a:spcPts val="0"/>
              </a:spcBef>
              <a:spcAft>
                <a:spcPts val="0"/>
              </a:spcAft>
              <a:buNone/>
            </a:pPr>
            <a:r>
              <a:rPr lang="en"/>
              <a:t>JOIN PriceChangeDates AS PCD</a:t>
            </a:r>
            <a:endParaRPr/>
          </a:p>
          <a:p>
            <a:pPr indent="0" lvl="0" marL="0" rtl="0" algn="l">
              <a:lnSpc>
                <a:spcPct val="100000"/>
              </a:lnSpc>
              <a:spcBef>
                <a:spcPts val="0"/>
              </a:spcBef>
              <a:spcAft>
                <a:spcPts val="0"/>
              </a:spcAft>
              <a:buNone/>
            </a:pPr>
            <a:r>
              <a:rPr lang="en"/>
              <a:t>ON SL.SHIP = PCD.SHIP AND SL.SAIL_DATE = PCD.SAIL_DATE </a:t>
            </a:r>
            <a:endParaRPr/>
          </a:p>
          <a:p>
            <a:pPr indent="0" lvl="0" marL="0" rtl="0" algn="l">
              <a:lnSpc>
                <a:spcPct val="100000"/>
              </a:lnSpc>
              <a:spcBef>
                <a:spcPts val="0"/>
              </a:spcBef>
              <a:spcAft>
                <a:spcPts val="0"/>
              </a:spcAft>
              <a:buNone/>
            </a:pPr>
            <a:r>
              <a:rPr lang="en"/>
              <a:t>GROUP BY SL.MANAGER</a:t>
            </a:r>
            <a:endParaRPr/>
          </a:p>
          <a:p>
            <a:pPr indent="0" lvl="0" marL="0" rtl="0" algn="l">
              <a:lnSpc>
                <a:spcPct val="100000"/>
              </a:lnSpc>
              <a:spcBef>
                <a:spcPts val="0"/>
              </a:spcBef>
              <a:spcAft>
                <a:spcPts val="0"/>
              </a:spcAft>
              <a:buNone/>
            </a:pPr>
            <a:r>
              <a:rPr lang="en"/>
              <a:t>ORDER BY LastPriceChangeDate ASC</a:t>
            </a:r>
            <a:endParaRPr/>
          </a:p>
          <a:p>
            <a:pPr indent="0" lvl="0" marL="0" rtl="0" algn="l">
              <a:lnSpc>
                <a:spcPct val="100000"/>
              </a:lnSpc>
              <a:spcBef>
                <a:spcPts val="0"/>
              </a:spcBef>
              <a:spcAft>
                <a:spcPts val="0"/>
              </a:spcAft>
              <a:buNone/>
            </a:pPr>
            <a:r>
              <a:rPr lang="en"/>
              <a:t>LIMIT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Tasked: Week to date expectations at the sail_year, sail_month, and product_level</a:t>
            </a:r>
            <a:endParaRPr/>
          </a:p>
          <a:p>
            <a:pPr indent="0" lvl="0" marL="0" rtl="0" algn="l">
              <a:spcBef>
                <a:spcPts val="1200"/>
              </a:spcBef>
              <a:spcAft>
                <a:spcPts val="0"/>
              </a:spcAft>
              <a:buNone/>
            </a:pPr>
            <a:r>
              <a:rPr lang="en"/>
              <a:t>Assumptions:</a:t>
            </a:r>
            <a:endParaRPr/>
          </a:p>
          <a:p>
            <a:pPr indent="-342900" lvl="0" marL="457200" rtl="0" algn="l">
              <a:spcBef>
                <a:spcPts val="1200"/>
              </a:spcBef>
              <a:spcAft>
                <a:spcPts val="0"/>
              </a:spcAft>
              <a:buSzPts val="1800"/>
              <a:buAutoNum type="arabicPeriod"/>
            </a:pPr>
            <a:r>
              <a:rPr lang="en"/>
              <a:t>No values for Saturday, assuming that Sunday has those values with it</a:t>
            </a:r>
            <a:endParaRPr/>
          </a:p>
          <a:p>
            <a:pPr indent="-342900" lvl="0" marL="457200" rtl="0" algn="l">
              <a:spcBef>
                <a:spcPts val="0"/>
              </a:spcBef>
              <a:spcAft>
                <a:spcPts val="0"/>
              </a:spcAft>
              <a:buSzPts val="1800"/>
              <a:buAutoNum type="arabicPeriod"/>
            </a:pPr>
            <a:r>
              <a:rPr lang="en"/>
              <a:t>p</a:t>
            </a:r>
            <a:r>
              <a:rPr lang="en"/>
              <a:t>ax</a:t>
            </a:r>
            <a:r>
              <a:rPr lang="en"/>
              <a:t>_build resets each calendar week so we would need to calculate daily pax values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218075" y="1152426"/>
            <a:ext cx="8614226" cy="3512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approach was to average the daily percentage of total weekly bookings across all historical weeks for each product, month, year group. The primary abnormality was including cancellations with negative daily pax values created weeks with near-zero net totals, which caused extreme percentages and skewed the results. I tried to prevent the issue by </a:t>
            </a:r>
            <a:r>
              <a:rPr lang="en"/>
              <a:t>ignoring the negative daily pax values as we are looking for WTD expectations. Also, </a:t>
            </a:r>
            <a:r>
              <a:rPr lang="en"/>
              <a:t>using the median instead of mean for the average calculation so it’s less </a:t>
            </a:r>
            <a:r>
              <a:rPr lang="en"/>
              <a:t>affected</a:t>
            </a:r>
            <a:r>
              <a:rPr lang="en"/>
              <a:t> by extreme values. Lastly, the final results needed to be renormalized after taking the averages for each calendar week so it sums back up to 100%.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t>
            </a:r>
            <a:r>
              <a:rPr lang="en"/>
              <a:t>xploratory data analysis began with preparing the data and engineering a daily_pax feature to measure daily booking changes from the cumulative pax_build for each calendar week. After using this feature it was difficult to calculate WTD expectations when we included cancellations. So, in the final output, we removed </a:t>
            </a:r>
            <a:r>
              <a:rPr lang="en"/>
              <a:t>cancellations and</a:t>
            </a:r>
            <a:r>
              <a:rPr lang="en"/>
              <a:t> obtained </a:t>
            </a:r>
            <a:r>
              <a:rPr lang="en"/>
              <a:t>gross bookings to generate cleaner results.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Overestimating WTD expectations can cause a revenue manager to lower prices to meet a fake deficit which can reduce revenue. Also, underestimating WTD leads to missed opportunities to raise prices and capitalize on demand. It’s important to get accurate WTD targets for making correct pricing decisions that maximize revenue.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Different products appeal to different booking behaviors, which explains the variance in your data. Longer, more expensive trips like the 7N CARIBBEAN are planned vacations often booked over the weekend, while shorter getaways are more spontaneous, showing strength later in the week. Extreme spikes, such as the 78% on a Friday for a far-future cruise, are not organic but are almost certainly driven by major, concentrated sales events like Black Friday.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t/>
            </a:r>
            <a:endParaRPr/>
          </a:p>
          <a:p>
            <a:pPr indent="0" lvl="0" marL="0" rtl="0" algn="l">
              <a:spcBef>
                <a:spcPts val="1200"/>
              </a:spcBef>
              <a:spcAft>
                <a:spcPts val="0"/>
              </a:spcAft>
              <a:buNone/>
            </a:pPr>
            <a:r>
              <a:rPr lang="en"/>
              <a:t>SELECT SL.MANAGER, COUNT(DISTINCT MP.META_PRODUCT_CODE) AS NumberOfMetaProducts, COUNT(SL.SAIL_DATE) AS NumberOfSailings </a:t>
            </a:r>
            <a:endParaRPr/>
          </a:p>
          <a:p>
            <a:pPr indent="0" lvl="0" marL="0" rtl="0" algn="l">
              <a:spcBef>
                <a:spcPts val="1200"/>
              </a:spcBef>
              <a:spcAft>
                <a:spcPts val="0"/>
              </a:spcAft>
              <a:buNone/>
            </a:pPr>
            <a:r>
              <a:rPr lang="en"/>
              <a:t>FROM SAILING_LIST AS SL </a:t>
            </a:r>
            <a:endParaRPr/>
          </a:p>
          <a:p>
            <a:pPr indent="0" lvl="0" marL="0" rtl="0" algn="l">
              <a:spcBef>
                <a:spcPts val="1200"/>
              </a:spcBef>
              <a:spcAft>
                <a:spcPts val="0"/>
              </a:spcAft>
              <a:buNone/>
            </a:pPr>
            <a:r>
              <a:rPr lang="en"/>
              <a:t>INNER JOIN </a:t>
            </a:r>
            <a:endParaRPr/>
          </a:p>
          <a:p>
            <a:pPr indent="0" lvl="0" marL="0" rtl="0" algn="l">
              <a:spcBef>
                <a:spcPts val="1200"/>
              </a:spcBef>
              <a:spcAft>
                <a:spcPts val="0"/>
              </a:spcAft>
              <a:buNone/>
            </a:pPr>
            <a:r>
              <a:rPr lang="en"/>
              <a:t>META_PRODUCTS AS MP ON SL.RDSS_PRODUCT_CODE = MP.RDSS_PRODUCT_CODE </a:t>
            </a:r>
            <a:endParaRPr/>
          </a:p>
          <a:p>
            <a:pPr indent="0" lvl="0" marL="0" rtl="0" algn="l">
              <a:spcBef>
                <a:spcPts val="1200"/>
              </a:spcBef>
              <a:spcAft>
                <a:spcPts val="0"/>
              </a:spcAft>
              <a:buNone/>
            </a:pPr>
            <a:r>
              <a:rPr lang="en"/>
              <a:t>WHERE SL.SAIL_DATE &gt; CURRENT_DATE </a:t>
            </a:r>
            <a:endParaRPr/>
          </a:p>
          <a:p>
            <a:pPr indent="0" lvl="0" marL="0" rtl="0" algn="l">
              <a:spcBef>
                <a:spcPts val="1200"/>
              </a:spcBef>
              <a:spcAft>
                <a:spcPts val="1200"/>
              </a:spcAft>
              <a:buNone/>
            </a:pPr>
            <a:r>
              <a:rPr lang="en"/>
              <a:t>GROUP BY SL.MANAGER ORDER BY SL.MANAGER;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WITH PriceComparison AS (</a:t>
            </a:r>
            <a:endParaRPr/>
          </a:p>
          <a:p>
            <a:pPr indent="0" lvl="0" marL="0" rtl="0" algn="l">
              <a:spcBef>
                <a:spcPts val="1200"/>
              </a:spcBef>
              <a:spcAft>
                <a:spcPts val="0"/>
              </a:spcAft>
              <a:buNone/>
            </a:pPr>
            <a:r>
              <a:rPr lang="en"/>
              <a:t>SELECT SHIP, PRICE, LAG(PRICE, 1) OVER (PARTITION BY SHIP, SAIL_DATE ORDER BY RUN_DATE) AS Previous_Price </a:t>
            </a:r>
            <a:endParaRPr/>
          </a:p>
          <a:p>
            <a:pPr indent="0" lvl="0" marL="0" rtl="0" algn="l">
              <a:spcBef>
                <a:spcPts val="1200"/>
              </a:spcBef>
              <a:spcAft>
                <a:spcPts val="0"/>
              </a:spcAft>
              <a:buNone/>
            </a:pPr>
            <a:r>
              <a:rPr lang="en"/>
              <a:t>FROM PRICING_HISTORY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SELECT SHIP, COUNT(*) AS NumberOfPriceChanges </a:t>
            </a:r>
            <a:endParaRPr/>
          </a:p>
          <a:p>
            <a:pPr indent="0" lvl="0" marL="0" rtl="0" algn="l">
              <a:spcBef>
                <a:spcPts val="1200"/>
              </a:spcBef>
              <a:spcAft>
                <a:spcPts val="0"/>
              </a:spcAft>
              <a:buNone/>
            </a:pPr>
            <a:r>
              <a:rPr lang="en"/>
              <a:t>FROM PriceComparison </a:t>
            </a:r>
            <a:endParaRPr/>
          </a:p>
          <a:p>
            <a:pPr indent="0" lvl="0" marL="0" rtl="0" algn="l">
              <a:spcBef>
                <a:spcPts val="1200"/>
              </a:spcBef>
              <a:spcAft>
                <a:spcPts val="0"/>
              </a:spcAft>
              <a:buNone/>
            </a:pPr>
            <a:r>
              <a:rPr lang="en"/>
              <a:t>WHERE PRICE &lt;&gt; Previous_Price </a:t>
            </a:r>
            <a:endParaRPr/>
          </a:p>
          <a:p>
            <a:pPr indent="0" lvl="0" marL="0" rtl="0" algn="l">
              <a:spcBef>
                <a:spcPts val="1200"/>
              </a:spcBef>
              <a:spcAft>
                <a:spcPts val="0"/>
              </a:spcAft>
              <a:buNone/>
            </a:pPr>
            <a:r>
              <a:rPr lang="en"/>
              <a:t>GROUP BY SHIP</a:t>
            </a:r>
            <a:endParaRPr/>
          </a:p>
          <a:p>
            <a:pPr indent="0" lvl="0" marL="0" rtl="0" algn="l">
              <a:spcBef>
                <a:spcPts val="1200"/>
              </a:spcBef>
              <a:spcAft>
                <a:spcPts val="0"/>
              </a:spcAft>
              <a:buNone/>
            </a:pPr>
            <a:r>
              <a:rPr lang="en"/>
              <a:t>ORDER BY NumberOfPriceChanges</a:t>
            </a:r>
            <a:endParaRPr/>
          </a:p>
          <a:p>
            <a:pPr indent="0" lvl="0" marL="0" rtl="0" algn="l">
              <a:spcBef>
                <a:spcPts val="1200"/>
              </a:spcBef>
              <a:spcAft>
                <a:spcPts val="1200"/>
              </a:spcAft>
              <a:buNone/>
            </a:pPr>
            <a:r>
              <a:rPr lang="en"/>
              <a:t>DESC LIMIT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