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695E"/>
    <a:srgbClr val="F3F3F3"/>
    <a:srgbClr val="EAF5F9"/>
    <a:srgbClr val="E3E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DDD95-3027-4900-8430-5F1F388AE196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7046F-1072-4A72-929D-5493C0F0D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4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7046F-1072-4A72-929D-5493C0F0DB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AD40-912C-457C-BC39-A27830D3E6BB}" type="datetime1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Christopher Arnold | Warby Parker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CEE2-FD8A-4EA8-8C59-A4588AE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9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1562-7CC2-4C2F-9A28-647715ED4386}" type="datetime1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Christopher Arnold | Warby Parker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CEE2-FD8A-4EA8-8C59-A4588AE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8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E1B0-9877-4642-A41E-D3A957B91A7B}" type="datetime1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Christopher Arnold | Warby Parker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CEE2-FD8A-4EA8-8C59-A4588AE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3FC1-7D97-40F6-AF37-9AFCD60D3709}" type="datetime1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Christopher Arnold | Warby Parker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CEE2-FD8A-4EA8-8C59-A4588AE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7B21-2C97-433D-95E2-FD479D3352F8}" type="datetime1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Christopher Arnold | Warby Parker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CEE2-FD8A-4EA8-8C59-A4588AE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622B-2EA7-44F4-9FCC-4B78188BE8B5}" type="datetime1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Christopher Arnold | Warby Parker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CEE2-FD8A-4EA8-8C59-A4588AE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7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8F5A-AFB9-4708-8933-7A80960CAC1A}" type="datetime1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Christopher Arnold | Warby Parker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CEE2-FD8A-4EA8-8C59-A4588AE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8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4D67-6173-42B2-8515-9704428D456D}" type="datetime1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Christopher Arnold | Warby Parker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CEE2-FD8A-4EA8-8C59-A4588AE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D54F-E81F-4114-88BE-8EFB1B0DDFD3}" type="datetime1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Christopher Arnold | Warby Parker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CEE2-FD8A-4EA8-8C59-A4588AE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8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289E-F1D0-408F-9B78-2020F9E20B8E}" type="datetime1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Christopher Arnold | Warby Parker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CEE2-FD8A-4EA8-8C59-A4588AE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7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1AB-F6E8-4337-B5A2-9F5F7E9E2E03}" type="datetime1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Christopher Arnold | Warby Parker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CEE2-FD8A-4EA8-8C59-A4588AE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3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AF5F9"/>
            </a:gs>
            <a:gs pos="36000">
              <a:srgbClr val="EAF5F9"/>
            </a:gs>
            <a:gs pos="72000">
              <a:srgbClr val="E3EBF8"/>
            </a:gs>
            <a:gs pos="100000">
              <a:srgbClr val="E3EBF8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7220-06BD-4757-9444-76B0F2977DED}" type="datetime1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Christopher Arnold | Warby Parker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CEE2-FD8A-4EA8-8C59-A4588AE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5760" y="365760"/>
            <a:ext cx="11430000" cy="6126480"/>
          </a:xfrm>
          <a:prstGeom prst="rect">
            <a:avLst/>
          </a:prstGeom>
          <a:noFill/>
          <a:ln w="38100" cap="rnd" cmpd="sng">
            <a:solidFill>
              <a:srgbClr val="71695E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5023" y="4441954"/>
            <a:ext cx="10184389" cy="1314450"/>
          </a:xfrm>
          <a:prstGeom prst="rect">
            <a:avLst/>
          </a:prstGeom>
          <a:gradFill>
            <a:gsLst>
              <a:gs pos="0">
                <a:srgbClr val="71695E"/>
              </a:gs>
              <a:gs pos="30000">
                <a:srgbClr val="B2AEA9"/>
              </a:gs>
              <a:gs pos="62000">
                <a:srgbClr val="D3D1CE"/>
              </a:gs>
              <a:gs pos="85000">
                <a:srgbClr val="F3F3F3"/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0337" y="1279691"/>
            <a:ext cx="4177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dirty="0" smtClean="0">
                <a:solidFill>
                  <a:srgbClr val="414B56"/>
                </a:solidFill>
                <a:effectLst/>
                <a:latin typeface="proxima-nova"/>
              </a:rPr>
              <a:t>Christopher Arnold | July 2, 2018</a:t>
            </a:r>
            <a:endParaRPr lang="en-US" sz="2000" b="1" i="0" dirty="0">
              <a:solidFill>
                <a:srgbClr val="414B56"/>
              </a:solidFill>
              <a:effectLst/>
              <a:latin typeface="proxima-nov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97353" y="4874323"/>
            <a:ext cx="571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414B56"/>
                </a:solidFill>
                <a:effectLst/>
                <a:latin typeface="proxima-nova"/>
              </a:rPr>
              <a:t>Capstone: Funnels with </a:t>
            </a:r>
            <a:r>
              <a:rPr lang="en-US" sz="2400" b="1" i="0" dirty="0" err="1" smtClean="0">
                <a:solidFill>
                  <a:srgbClr val="414B56"/>
                </a:solidFill>
                <a:effectLst/>
                <a:latin typeface="proxima-nova"/>
              </a:rPr>
              <a:t>Warby</a:t>
            </a:r>
            <a:r>
              <a:rPr lang="en-US" sz="2400" b="1" i="0" dirty="0" smtClean="0">
                <a:solidFill>
                  <a:srgbClr val="414B56"/>
                </a:solidFill>
                <a:effectLst/>
                <a:latin typeface="proxima-nova"/>
              </a:rPr>
              <a:t> Parker</a:t>
            </a:r>
            <a:endParaRPr lang="en-US" sz="2400" b="1" i="0" dirty="0">
              <a:solidFill>
                <a:srgbClr val="414B56"/>
              </a:solidFill>
              <a:effectLst/>
              <a:latin typeface="proxima-no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5023" y="633360"/>
            <a:ext cx="8290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dirty="0" smtClean="0">
                <a:solidFill>
                  <a:srgbClr val="414B56"/>
                </a:solidFill>
                <a:effectLst/>
                <a:latin typeface="proxima-nova"/>
              </a:rPr>
              <a:t>Codecademy: </a:t>
            </a:r>
            <a:r>
              <a:rPr lang="en-US" sz="3200" b="1" i="0" dirty="0" smtClean="0">
                <a:solidFill>
                  <a:srgbClr val="414B56"/>
                </a:solidFill>
                <a:effectLst/>
                <a:latin typeface="proxima-nova"/>
              </a:rPr>
              <a:t>Learn SQL from Scratch</a:t>
            </a:r>
            <a:endParaRPr lang="en-US" sz="3200" b="1" i="0" dirty="0">
              <a:solidFill>
                <a:srgbClr val="414B56"/>
              </a:solidFill>
              <a:effectLst/>
              <a:latin typeface="proxima-nov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23" y="4441954"/>
            <a:ext cx="3771900" cy="131445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3" name="Rectangle 12"/>
          <p:cNvSpPr/>
          <p:nvPr/>
        </p:nvSpPr>
        <p:spPr>
          <a:xfrm>
            <a:off x="975023" y="5778266"/>
            <a:ext cx="22525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i="0" dirty="0" smtClean="0">
                <a:solidFill>
                  <a:srgbClr val="414B56"/>
                </a:solidFill>
                <a:effectLst/>
                <a:latin typeface="proxima-nova"/>
              </a:rPr>
              <a:t>Pictured: The Bestselling Dawes Driftwood Fade</a:t>
            </a:r>
            <a:endParaRPr lang="en-US" sz="700" b="1" i="0" dirty="0">
              <a:solidFill>
                <a:srgbClr val="414B56"/>
              </a:solidFill>
              <a:effectLst/>
              <a:latin typeface="proxima-nova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75" y="1725954"/>
            <a:ext cx="4195983" cy="226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4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23360" y="6492240"/>
            <a:ext cx="4114800" cy="365125"/>
          </a:xfrm>
        </p:spPr>
        <p:txBody>
          <a:bodyPr/>
          <a:lstStyle/>
          <a:p>
            <a:r>
              <a:rPr lang="en-US" dirty="0" smtClean="0"/>
              <a:t>Christopher Arnold | </a:t>
            </a:r>
            <a:r>
              <a:rPr lang="en-US" dirty="0" err="1" smtClean="0"/>
              <a:t>Warby</a:t>
            </a:r>
            <a:r>
              <a:rPr lang="en-US" dirty="0" smtClean="0"/>
              <a:t> Parker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" y="365760"/>
            <a:ext cx="11430000" cy="6126480"/>
          </a:xfrm>
          <a:prstGeom prst="rect">
            <a:avLst/>
          </a:prstGeom>
          <a:noFill/>
          <a:ln w="38100" cap="rnd" cmpd="sng">
            <a:solidFill>
              <a:srgbClr val="71695E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5360" y="632295"/>
            <a:ext cx="4781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14B56"/>
                </a:solidFill>
                <a:latin typeface="proxima-nova"/>
              </a:rPr>
              <a:t>4</a:t>
            </a:r>
            <a:r>
              <a:rPr lang="en-US" sz="2800" b="1" i="0" dirty="0" smtClean="0">
                <a:solidFill>
                  <a:srgbClr val="414B56"/>
                </a:solidFill>
                <a:effectLst/>
                <a:latin typeface="proxima-nova"/>
              </a:rPr>
              <a:t>. Other Insights (cont’d)</a:t>
            </a:r>
            <a:endParaRPr lang="en-US" sz="2400" b="1" i="0" dirty="0">
              <a:solidFill>
                <a:srgbClr val="414B56"/>
              </a:solidFill>
              <a:effectLst/>
              <a:latin typeface="proxima-nov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5360" y="1486427"/>
            <a:ext cx="6759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3"/>
            </a:pPr>
            <a:r>
              <a:rPr lang="en-US" sz="1400" dirty="0" smtClean="0">
                <a:latin typeface="proxima-nova"/>
              </a:rPr>
              <a:t>Color Commitment: What if we were to ask to question - </a:t>
            </a:r>
            <a:r>
              <a:rPr lang="en-US" sz="1400" dirty="0">
                <a:latin typeface="proxima-nova"/>
              </a:rPr>
              <a:t>How likely is someone to buy the color of glasses that they answered in the quiz</a:t>
            </a:r>
            <a:r>
              <a:rPr lang="en-US" sz="1400" dirty="0" smtClean="0">
                <a:latin typeface="proxima-nova"/>
              </a:rPr>
              <a:t>?</a:t>
            </a:r>
            <a:r>
              <a:rPr lang="en-US" sz="1400" dirty="0">
                <a:latin typeface="proxima-nova"/>
              </a:rPr>
              <a:t> </a:t>
            </a:r>
            <a:r>
              <a:rPr lang="en-US" sz="1400" dirty="0" smtClean="0">
                <a:latin typeface="proxima-nova"/>
              </a:rPr>
              <a:t>In other words, which colors demand the most loyal of followings?</a:t>
            </a:r>
            <a:r>
              <a:rPr lang="en-US" sz="1400" dirty="0">
                <a:latin typeface="proxima-nova"/>
              </a:rPr>
              <a:t> </a:t>
            </a:r>
            <a:r>
              <a:rPr lang="en-US" sz="1400" dirty="0" smtClean="0">
                <a:latin typeface="proxima-nova"/>
              </a:rPr>
              <a:t>We will do this exercise for the three most popular colors: tortoise, crystal, and black.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006512"/>
              </p:ext>
            </p:extLst>
          </p:nvPr>
        </p:nvGraphicFramePr>
        <p:xfrm>
          <a:off x="975360" y="4792143"/>
          <a:ext cx="4170784" cy="1097280"/>
        </p:xfrm>
        <a:graphic>
          <a:graphicData uri="http://schemas.openxmlformats.org/drawingml/2006/table">
            <a:tbl>
              <a:tblPr/>
              <a:tblGrid>
                <a:gridCol w="1140449"/>
                <a:gridCol w="1355505"/>
                <a:gridCol w="16748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quiz_color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purchase_color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#_of_color_committers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Tortoise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Tortoise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Black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Black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Crystal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Crystal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28980"/>
              </p:ext>
            </p:extLst>
          </p:nvPr>
        </p:nvGraphicFramePr>
        <p:xfrm>
          <a:off x="7789789" y="653441"/>
          <a:ext cx="3546904" cy="1371600"/>
        </p:xfrm>
        <a:graphic>
          <a:graphicData uri="http://schemas.openxmlformats.org/drawingml/2006/table">
            <a:tbl>
              <a:tblPr/>
              <a:tblGrid>
                <a:gridCol w="1856582"/>
                <a:gridCol w="16903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purchase_color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COUNT(*)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Tortoise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Other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Crystal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Black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86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5675"/>
              </p:ext>
            </p:extLst>
          </p:nvPr>
        </p:nvGraphicFramePr>
        <p:xfrm>
          <a:off x="7789789" y="2357647"/>
          <a:ext cx="3546904" cy="1645920"/>
        </p:xfrm>
        <a:graphic>
          <a:graphicData uri="http://schemas.openxmlformats.org/drawingml/2006/table">
            <a:tbl>
              <a:tblPr/>
              <a:tblGrid>
                <a:gridCol w="1801163"/>
                <a:gridCol w="174574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color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COUNT(*)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Black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Tortoise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144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Crystal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Two-Tone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75360" y="2771446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>
                <a:latin typeface="proxima-nova"/>
              </a:rPr>
              <a:t>Table 4.3 </a:t>
            </a:r>
            <a:r>
              <a:rPr lang="en-US" sz="1400" dirty="0" smtClean="0">
                <a:latin typeface="proxima-nova"/>
              </a:rPr>
              <a:t>shows the number of purchases of each color. </a:t>
            </a:r>
            <a:r>
              <a:rPr lang="en-US" sz="1400" b="1" dirty="0" smtClean="0">
                <a:latin typeface="proxima-nova"/>
              </a:rPr>
              <a:t>Table 4.4 </a:t>
            </a:r>
            <a:r>
              <a:rPr lang="en-US" sz="1400" dirty="0" smtClean="0">
                <a:latin typeface="proxima-nova"/>
              </a:rPr>
              <a:t>shows how the eventual buyers initially answered their color preferences on the Quiz. </a:t>
            </a:r>
            <a:r>
              <a:rPr lang="en-US" sz="1400" b="1" dirty="0" smtClean="0">
                <a:latin typeface="proxima-nova"/>
              </a:rPr>
              <a:t>Table 4.5 </a:t>
            </a:r>
            <a:r>
              <a:rPr lang="en-US" sz="1400" dirty="0" smtClean="0">
                <a:latin typeface="proxima-nova"/>
              </a:rPr>
              <a:t>shows the number of people who followed through with the color they had originally identified interest in. Finally, </a:t>
            </a:r>
            <a:r>
              <a:rPr lang="en-US" sz="1400" b="1" dirty="0" smtClean="0">
                <a:latin typeface="proxima-nova"/>
              </a:rPr>
              <a:t>Table 4.6 </a:t>
            </a:r>
            <a:r>
              <a:rPr lang="en-US" sz="1400" dirty="0" smtClean="0">
                <a:latin typeface="proxima-nova"/>
              </a:rPr>
              <a:t>shows the percentage of which color demands the most customer loyalty.</a:t>
            </a:r>
            <a:endParaRPr lang="en-US" sz="1400" b="1" dirty="0" smtClean="0">
              <a:latin typeface="proxima-nov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89789" y="2026886"/>
            <a:ext cx="354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proxima-nova"/>
              </a:rPr>
              <a:t>Table 4.3: </a:t>
            </a:r>
            <a:r>
              <a:rPr lang="en-US" sz="1000" dirty="0" smtClean="0">
                <a:latin typeface="proxima-nova"/>
              </a:rPr>
              <a:t>Purchases by Color</a:t>
            </a:r>
            <a:endParaRPr lang="en-US" sz="1000" dirty="0">
              <a:latin typeface="proxima-nov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89789" y="4047179"/>
            <a:ext cx="354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proxima-nova"/>
              </a:rPr>
              <a:t>Table 4.4: </a:t>
            </a:r>
            <a:r>
              <a:rPr lang="en-US" sz="1000" dirty="0" smtClean="0">
                <a:latin typeface="proxima-nova"/>
              </a:rPr>
              <a:t>Initial Quiz Color Preference of Purchasers</a:t>
            </a:r>
            <a:endParaRPr lang="en-US" sz="1000" dirty="0">
              <a:latin typeface="proxima-nova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799900"/>
              </p:ext>
            </p:extLst>
          </p:nvPr>
        </p:nvGraphicFramePr>
        <p:xfrm>
          <a:off x="5647473" y="4794659"/>
          <a:ext cx="4284631" cy="1097280"/>
        </p:xfrm>
        <a:graphic>
          <a:graphicData uri="http://schemas.openxmlformats.org/drawingml/2006/table">
            <a:tbl>
              <a:tblPr/>
              <a:tblGrid>
                <a:gridCol w="1957731"/>
                <a:gridCol w="23269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Color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Likelihood of Committing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to Color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Tortoise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33%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Black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16%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Crystal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23%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75360" y="5889423"/>
            <a:ext cx="354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proxima-nova"/>
              </a:rPr>
              <a:t>Table 4.5: </a:t>
            </a:r>
            <a:r>
              <a:rPr lang="en-US" sz="1000" dirty="0" smtClean="0">
                <a:latin typeface="proxima-nova"/>
              </a:rPr>
              <a:t>Number of People who Commit to </a:t>
            </a:r>
            <a:r>
              <a:rPr lang="en-US" sz="1000" dirty="0">
                <a:latin typeface="proxima-nova"/>
              </a:rPr>
              <a:t>E</a:t>
            </a:r>
            <a:r>
              <a:rPr lang="en-US" sz="1000" dirty="0" smtClean="0">
                <a:latin typeface="proxima-nova"/>
              </a:rPr>
              <a:t>ach Color</a:t>
            </a:r>
            <a:endParaRPr lang="en-US" sz="1000" dirty="0">
              <a:latin typeface="proxima-nov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43134" y="5891939"/>
            <a:ext cx="354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proxima-nova"/>
              </a:rPr>
              <a:t>Table 4.6: </a:t>
            </a:r>
            <a:r>
              <a:rPr lang="en-US" sz="1000" dirty="0" smtClean="0">
                <a:latin typeface="proxima-nova"/>
              </a:rPr>
              <a:t>Likelihood of Committing to Color</a:t>
            </a:r>
            <a:endParaRPr lang="en-US" sz="1000" dirty="0">
              <a:latin typeface="proxima-nova"/>
            </a:endParaRPr>
          </a:p>
        </p:txBody>
      </p:sp>
    </p:spTree>
    <p:extLst>
      <p:ext uri="{BB962C8B-B14F-4D97-AF65-F5344CB8AC3E}">
        <p14:creationId xmlns:p14="http://schemas.microsoft.com/office/powerpoint/2010/main" val="41916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5760" y="365760"/>
            <a:ext cx="11430000" cy="6126480"/>
          </a:xfrm>
          <a:prstGeom prst="rect">
            <a:avLst/>
          </a:prstGeom>
          <a:noFill/>
          <a:ln w="38100" cap="rnd" cmpd="sng">
            <a:solidFill>
              <a:srgbClr val="71695E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023360" y="6492240"/>
            <a:ext cx="4114800" cy="365125"/>
          </a:xfrm>
        </p:spPr>
        <p:txBody>
          <a:bodyPr/>
          <a:lstStyle/>
          <a:p>
            <a:r>
              <a:rPr lang="en-US" dirty="0" smtClean="0"/>
              <a:t>Christopher Arnold | </a:t>
            </a:r>
            <a:r>
              <a:rPr lang="en-US" dirty="0" err="1" smtClean="0"/>
              <a:t>Warby</a:t>
            </a:r>
            <a:r>
              <a:rPr lang="en-US" dirty="0" smtClean="0"/>
              <a:t> Parker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5024" y="614699"/>
            <a:ext cx="425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dirty="0" smtClean="0">
                <a:solidFill>
                  <a:srgbClr val="414B56"/>
                </a:solidFill>
                <a:effectLst/>
                <a:latin typeface="proxima-nova"/>
              </a:rPr>
              <a:t>Table of Contents</a:t>
            </a:r>
            <a:endParaRPr lang="en-US" sz="3200" b="1" i="0" dirty="0">
              <a:solidFill>
                <a:srgbClr val="414B56"/>
              </a:solidFill>
              <a:effectLst/>
              <a:latin typeface="proxima-nov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23655" y="763004"/>
            <a:ext cx="4893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dirty="0" smtClean="0">
                <a:solidFill>
                  <a:srgbClr val="414B56"/>
                </a:solidFill>
                <a:effectLst/>
                <a:latin typeface="proxima-nova"/>
              </a:rPr>
              <a:t>1. </a:t>
            </a:r>
            <a:r>
              <a:rPr lang="en-US" sz="2000" b="1" i="0" dirty="0" err="1" smtClean="0">
                <a:solidFill>
                  <a:srgbClr val="414B56"/>
                </a:solidFill>
                <a:effectLst/>
                <a:latin typeface="proxima-nova"/>
              </a:rPr>
              <a:t>Warby</a:t>
            </a:r>
            <a:r>
              <a:rPr lang="en-US" sz="2000" b="1" i="0" dirty="0" smtClean="0">
                <a:solidFill>
                  <a:srgbClr val="414B56"/>
                </a:solidFill>
                <a:effectLst/>
                <a:latin typeface="proxima-nova"/>
              </a:rPr>
              <a:t> Parker: A Company of Vision </a:t>
            </a:r>
            <a:endParaRPr lang="en-US" sz="2000" b="1" i="0" dirty="0">
              <a:solidFill>
                <a:srgbClr val="414B56"/>
              </a:solidFill>
              <a:effectLst/>
              <a:latin typeface="proxima-nov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23655" y="1320388"/>
            <a:ext cx="4259499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dirty="0" smtClean="0">
                <a:solidFill>
                  <a:srgbClr val="414B56"/>
                </a:solidFill>
                <a:effectLst/>
                <a:latin typeface="proxima-nova"/>
              </a:rPr>
              <a:t>2. Survey: Style Quiz Funnel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400" b="1" dirty="0" smtClean="0">
                <a:solidFill>
                  <a:srgbClr val="414B56"/>
                </a:solidFill>
                <a:latin typeface="proxima-nova"/>
              </a:rPr>
              <a:t>What is a marketing funnel?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400" b="1" dirty="0" smtClean="0">
                <a:solidFill>
                  <a:srgbClr val="414B56"/>
                </a:solidFill>
                <a:latin typeface="proxima-nova"/>
              </a:rPr>
              <a:t>Style Quiz questions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400" b="1" dirty="0">
                <a:solidFill>
                  <a:srgbClr val="414B56"/>
                </a:solidFill>
                <a:latin typeface="proxima-nova"/>
              </a:rPr>
              <a:t>S</a:t>
            </a:r>
            <a:r>
              <a:rPr lang="en-US" sz="1400" b="1" dirty="0" smtClean="0">
                <a:solidFill>
                  <a:srgbClr val="414B56"/>
                </a:solidFill>
                <a:latin typeface="proxima-nova"/>
              </a:rPr>
              <a:t>urvey table columns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400" b="1" i="0" dirty="0" smtClean="0">
                <a:solidFill>
                  <a:srgbClr val="414B56"/>
                </a:solidFill>
                <a:effectLst/>
                <a:latin typeface="proxima-nova"/>
              </a:rPr>
              <a:t>Quiz responses and “give-up” percentages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400" b="1" dirty="0" smtClean="0">
                <a:solidFill>
                  <a:srgbClr val="414B56"/>
                </a:solidFill>
                <a:latin typeface="proxima-nova"/>
              </a:rPr>
              <a:t>Questions with lowest response rates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400" b="1" dirty="0" smtClean="0">
                <a:solidFill>
                  <a:srgbClr val="414B56"/>
                </a:solidFill>
                <a:latin typeface="proxima-nova"/>
              </a:rPr>
              <a:t>Rationale for funnel failure Q#3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400" b="1" i="0" dirty="0" smtClean="0">
                <a:solidFill>
                  <a:srgbClr val="414B56"/>
                </a:solidFill>
                <a:effectLst/>
                <a:latin typeface="proxima-nova"/>
              </a:rPr>
              <a:t>Rationale for funnel failure Q#5</a:t>
            </a:r>
            <a:endParaRPr lang="en-US" sz="1400" b="1" i="0" dirty="0">
              <a:solidFill>
                <a:srgbClr val="414B56"/>
              </a:solidFill>
              <a:effectLst/>
              <a:latin typeface="proxima-nov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23655" y="3385877"/>
            <a:ext cx="4542205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dirty="0" smtClean="0">
                <a:solidFill>
                  <a:srgbClr val="414B56"/>
                </a:solidFill>
                <a:effectLst/>
                <a:latin typeface="proxima-nova"/>
              </a:rPr>
              <a:t>3. A/B Testing: </a:t>
            </a:r>
            <a:r>
              <a:rPr lang="en-US" sz="2000" b="1" dirty="0" smtClean="0">
                <a:solidFill>
                  <a:srgbClr val="414B56"/>
                </a:solidFill>
                <a:latin typeface="proxima-nova"/>
              </a:rPr>
              <a:t>Home Try-On Funnel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400" b="1" dirty="0" smtClean="0">
                <a:solidFill>
                  <a:srgbClr val="414B56"/>
                </a:solidFill>
                <a:latin typeface="proxima-nova"/>
              </a:rPr>
              <a:t>Quiz </a:t>
            </a:r>
            <a:r>
              <a:rPr lang="en-US" sz="1400" b="1" dirty="0" smtClean="0">
                <a:solidFill>
                  <a:srgbClr val="414B56"/>
                </a:solidFill>
                <a:latin typeface="proxima-nova"/>
                <a:sym typeface="Wingdings" panose="05000000000000000000" pitchFamily="2" charset="2"/>
              </a:rPr>
              <a:t> Home Try-On  Purchase Funnel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400" b="1" dirty="0" smtClean="0">
                <a:solidFill>
                  <a:srgbClr val="414B56"/>
                </a:solidFill>
                <a:latin typeface="proxima-nova"/>
                <a:sym typeface="Wingdings" panose="05000000000000000000" pitchFamily="2" charset="2"/>
              </a:rPr>
              <a:t>Schema of related tables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400" b="1" dirty="0" smtClean="0">
                <a:solidFill>
                  <a:srgbClr val="414B56"/>
                </a:solidFill>
                <a:latin typeface="proxima-nova"/>
                <a:sym typeface="Wingdings" panose="05000000000000000000" pitchFamily="2" charset="2"/>
              </a:rPr>
              <a:t>Analyzing success of funnel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400" b="1" dirty="0" smtClean="0">
                <a:solidFill>
                  <a:srgbClr val="414B56"/>
                </a:solidFill>
                <a:latin typeface="proxima-nova"/>
                <a:sym typeface="Wingdings" panose="05000000000000000000" pitchFamily="2" charset="2"/>
              </a:rPr>
              <a:t>A/B test: Number of Pairs</a:t>
            </a:r>
            <a:endParaRPr lang="en-US" sz="1400" b="1" dirty="0" smtClean="0">
              <a:solidFill>
                <a:srgbClr val="414B56"/>
              </a:solidFill>
              <a:latin typeface="proxima-nov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" y="365760"/>
            <a:ext cx="5148631" cy="1141819"/>
          </a:xfrm>
          <a:prstGeom prst="rect">
            <a:avLst/>
          </a:prstGeom>
          <a:noFill/>
          <a:ln w="38100" cap="rnd" cmpd="sng">
            <a:solidFill>
              <a:srgbClr val="71695E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25" y="1928222"/>
            <a:ext cx="3771900" cy="138112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25" y="3729990"/>
            <a:ext cx="3771900" cy="138112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9" name="Rectangle 18"/>
          <p:cNvSpPr/>
          <p:nvPr/>
        </p:nvSpPr>
        <p:spPr>
          <a:xfrm>
            <a:off x="1054125" y="3309347"/>
            <a:ext cx="31261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i="0" dirty="0" smtClean="0">
                <a:solidFill>
                  <a:srgbClr val="414B56"/>
                </a:solidFill>
                <a:effectLst/>
                <a:latin typeface="proxima-nova"/>
              </a:rPr>
              <a:t>Pictured: The Second Bestselling Eugene Narrow Rosewood Tortoise</a:t>
            </a:r>
            <a:endParaRPr lang="en-US" sz="700" b="1" i="0" dirty="0">
              <a:solidFill>
                <a:srgbClr val="414B56"/>
              </a:solidFill>
              <a:effectLst/>
              <a:latin typeface="proxima-nov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54125" y="5111115"/>
            <a:ext cx="274466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i="0" dirty="0" smtClean="0">
                <a:solidFill>
                  <a:srgbClr val="414B56"/>
                </a:solidFill>
                <a:effectLst/>
                <a:latin typeface="proxima-nova"/>
              </a:rPr>
              <a:t>Pictured: The Third Bestselling Eugene Narrow Rose Crystal</a:t>
            </a:r>
            <a:endParaRPr lang="en-US" sz="700" b="1" i="0" dirty="0">
              <a:solidFill>
                <a:srgbClr val="414B56"/>
              </a:solidFill>
              <a:effectLst/>
              <a:latin typeface="proxima-nov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23655" y="4805035"/>
            <a:ext cx="2310248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414B56"/>
                </a:solidFill>
                <a:latin typeface="proxima-nova"/>
              </a:rPr>
              <a:t>4</a:t>
            </a:r>
            <a:r>
              <a:rPr lang="en-US" sz="2000" b="1" i="0" dirty="0" smtClean="0">
                <a:solidFill>
                  <a:srgbClr val="414B56"/>
                </a:solidFill>
                <a:effectLst/>
                <a:latin typeface="proxima-nova"/>
              </a:rPr>
              <a:t>. Other Insights</a:t>
            </a:r>
            <a:endParaRPr lang="en-US" sz="2000" b="1" dirty="0" smtClean="0">
              <a:solidFill>
                <a:srgbClr val="414B56"/>
              </a:solidFill>
              <a:latin typeface="proxima-nova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sz="1400" b="1" dirty="0" smtClean="0">
                <a:solidFill>
                  <a:srgbClr val="414B56"/>
                </a:solidFill>
                <a:latin typeface="proxima-nova"/>
              </a:rPr>
              <a:t>Results of Style Quiz</a:t>
            </a:r>
            <a:endParaRPr lang="en-US" sz="1400" b="1" dirty="0" smtClean="0">
              <a:solidFill>
                <a:srgbClr val="414B56"/>
              </a:solidFill>
              <a:latin typeface="proxima-nova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sz="1400" b="1" dirty="0" smtClean="0">
                <a:solidFill>
                  <a:srgbClr val="414B56"/>
                </a:solidFill>
                <a:latin typeface="proxima-nova"/>
                <a:sym typeface="Wingdings" panose="05000000000000000000" pitchFamily="2" charset="2"/>
              </a:rPr>
              <a:t>Purchase Data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400" b="1" dirty="0" smtClean="0">
                <a:solidFill>
                  <a:srgbClr val="414B56"/>
                </a:solidFill>
                <a:latin typeface="proxima-nova"/>
                <a:sym typeface="Wingdings" panose="05000000000000000000" pitchFamily="2" charset="2"/>
              </a:rPr>
              <a:t>Color Commitment</a:t>
            </a:r>
          </a:p>
        </p:txBody>
      </p:sp>
    </p:spTree>
    <p:extLst>
      <p:ext uri="{BB962C8B-B14F-4D97-AF65-F5344CB8AC3E}">
        <p14:creationId xmlns:p14="http://schemas.microsoft.com/office/powerpoint/2010/main" val="14762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0" y="365760"/>
            <a:ext cx="3754949" cy="3754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0" y="2712720"/>
            <a:ext cx="3779520" cy="37795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65760" y="365760"/>
            <a:ext cx="11430000" cy="6126480"/>
          </a:xfrm>
          <a:prstGeom prst="rect">
            <a:avLst/>
          </a:prstGeom>
          <a:noFill/>
          <a:ln w="38100" cap="rnd" cmpd="sng">
            <a:solidFill>
              <a:srgbClr val="71695E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16240" y="2712720"/>
            <a:ext cx="3779520" cy="3779520"/>
          </a:xfrm>
          <a:prstGeom prst="rect">
            <a:avLst/>
          </a:prstGeom>
          <a:noFill/>
          <a:ln w="38100" cap="rnd" cmpd="sng">
            <a:solidFill>
              <a:srgbClr val="71695E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16240" y="365760"/>
            <a:ext cx="3754949" cy="2346960"/>
          </a:xfrm>
          <a:prstGeom prst="rect">
            <a:avLst/>
          </a:prstGeom>
          <a:noFill/>
          <a:ln w="38100" cap="rnd" cmpd="sng">
            <a:solidFill>
              <a:srgbClr val="71695E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023360" y="6492240"/>
            <a:ext cx="4114800" cy="365125"/>
          </a:xfrm>
        </p:spPr>
        <p:txBody>
          <a:bodyPr/>
          <a:lstStyle/>
          <a:p>
            <a:r>
              <a:rPr lang="en-US" dirty="0" smtClean="0"/>
              <a:t>Christopher Arnold | </a:t>
            </a:r>
            <a:r>
              <a:rPr lang="en-US" dirty="0" err="1" smtClean="0"/>
              <a:t>Warby</a:t>
            </a:r>
            <a:r>
              <a:rPr lang="en-US" dirty="0" smtClean="0"/>
              <a:t> Parker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75360" y="154188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proxima-nova"/>
              </a:rPr>
              <a:t>Co-founded in Philadelphia in 2010 by Neil Blumenthal and Dave </a:t>
            </a:r>
            <a:r>
              <a:rPr lang="en-US" sz="1400" dirty="0" err="1" smtClean="0">
                <a:latin typeface="proxima-nova"/>
              </a:rPr>
              <a:t>Gilboa</a:t>
            </a:r>
            <a:r>
              <a:rPr lang="en-US" sz="1400" dirty="0" smtClean="0">
                <a:latin typeface="proxima-nova"/>
              </a:rPr>
              <a:t>, </a:t>
            </a:r>
            <a:r>
              <a:rPr lang="en-US" sz="1400" dirty="0" err="1" smtClean="0">
                <a:latin typeface="proxima-nova"/>
              </a:rPr>
              <a:t>Warby</a:t>
            </a:r>
            <a:r>
              <a:rPr lang="en-US" sz="1400" dirty="0" smtClean="0">
                <a:latin typeface="proxima-nova"/>
              </a:rPr>
              <a:t> Parker is an American online retailer of prescription glasses and sunglasses. They are a lifestyle brand with a lofty objective: </a:t>
            </a:r>
            <a:r>
              <a:rPr lang="en-US" sz="1400" dirty="0" smtClean="0">
                <a:latin typeface="proxima-nova"/>
              </a:rPr>
              <a:t>to </a:t>
            </a:r>
            <a:r>
              <a:rPr lang="en-US" sz="1400" dirty="0">
                <a:latin typeface="proxima-nova"/>
              </a:rPr>
              <a:t>offer designer eyewear at a revolutionary price while leading the way for socially conscious businesses. </a:t>
            </a:r>
            <a:endParaRPr lang="en-US" sz="1400" dirty="0" smtClean="0">
              <a:latin typeface="proxima-nova"/>
            </a:endParaRPr>
          </a:p>
          <a:p>
            <a:endParaRPr lang="en-US" sz="1400" dirty="0">
              <a:latin typeface="proxima-nova"/>
            </a:endParaRPr>
          </a:p>
          <a:p>
            <a:r>
              <a:rPr lang="en-US" sz="1400" dirty="0" smtClean="0">
                <a:latin typeface="proxima-nova"/>
              </a:rPr>
              <a:t>By </a:t>
            </a:r>
            <a:r>
              <a:rPr lang="en-US" sz="1400" dirty="0">
                <a:latin typeface="proxima-nova"/>
              </a:rPr>
              <a:t>engaging directly with consumers, </a:t>
            </a:r>
            <a:r>
              <a:rPr lang="en-US" sz="1400" dirty="0" smtClean="0">
                <a:latin typeface="proxima-nova"/>
              </a:rPr>
              <a:t>they are </a:t>
            </a:r>
            <a:r>
              <a:rPr lang="en-US" sz="1400" dirty="0">
                <a:latin typeface="proxima-nova"/>
              </a:rPr>
              <a:t>able to offer ultra-high-quality, vintage-inspired frames for $95 including prescription lenses and shipping. </a:t>
            </a:r>
            <a:r>
              <a:rPr lang="en-US" sz="1400" dirty="0" smtClean="0">
                <a:latin typeface="proxima-nova"/>
              </a:rPr>
              <a:t>They </a:t>
            </a:r>
            <a:r>
              <a:rPr lang="en-US" sz="1400" dirty="0">
                <a:latin typeface="proxima-nova"/>
              </a:rPr>
              <a:t>focus on the bigger picture, too: social innovation is woven into the DNA of </a:t>
            </a:r>
            <a:r>
              <a:rPr lang="en-US" sz="1400" dirty="0" smtClean="0">
                <a:latin typeface="proxima-nova"/>
              </a:rPr>
              <a:t>the company</a:t>
            </a:r>
            <a:r>
              <a:rPr lang="en-US" sz="1400" dirty="0">
                <a:latin typeface="proxima-nova"/>
              </a:rPr>
              <a:t>, and for every pair of glasses purchased, a pair is distributed to someone in need. </a:t>
            </a:r>
            <a:endParaRPr lang="en-US" sz="1400" dirty="0" smtClean="0">
              <a:latin typeface="proxima-nova"/>
            </a:endParaRPr>
          </a:p>
          <a:p>
            <a:r>
              <a:rPr lang="en-US" sz="1400" dirty="0" smtClean="0">
                <a:latin typeface="proxima-nova"/>
              </a:rPr>
              <a:t/>
            </a:r>
            <a:br>
              <a:rPr lang="en-US" sz="1400" dirty="0" smtClean="0">
                <a:latin typeface="proxima-nova"/>
              </a:rPr>
            </a:br>
            <a:r>
              <a:rPr lang="en-US" sz="1400" dirty="0" err="1" smtClean="0">
                <a:latin typeface="proxima-nova"/>
              </a:rPr>
              <a:t>Warby</a:t>
            </a:r>
            <a:r>
              <a:rPr lang="en-US" sz="1400" dirty="0" smtClean="0">
                <a:latin typeface="proxima-nova"/>
              </a:rPr>
              <a:t> Parker partners with the non-profit organization called </a:t>
            </a:r>
            <a:r>
              <a:rPr lang="en-US" sz="1400" dirty="0" err="1" smtClean="0">
                <a:latin typeface="proxima-nova"/>
              </a:rPr>
              <a:t>VisionSpring</a:t>
            </a:r>
            <a:r>
              <a:rPr lang="en-US" sz="1400" dirty="0" smtClean="0">
                <a:latin typeface="proxima-nova"/>
              </a:rPr>
              <a:t>, and they have distributed over 1 million pairs of eyeglasses to people in need.</a:t>
            </a:r>
          </a:p>
          <a:p>
            <a:endParaRPr lang="en-US" sz="1400" dirty="0" smtClean="0">
              <a:latin typeface="proxima-nova"/>
            </a:endParaRPr>
          </a:p>
          <a:p>
            <a:r>
              <a:rPr lang="en-US" sz="1400" dirty="0" smtClean="0">
                <a:latin typeface="proxima-nova"/>
              </a:rPr>
              <a:t>As you can see, </a:t>
            </a:r>
            <a:r>
              <a:rPr lang="en-US" sz="1400" i="1" dirty="0" err="1" smtClean="0">
                <a:latin typeface="proxima-nova"/>
              </a:rPr>
              <a:t>Warby</a:t>
            </a:r>
            <a:r>
              <a:rPr lang="en-US" sz="1400" i="1" dirty="0" smtClean="0">
                <a:latin typeface="proxima-nova"/>
              </a:rPr>
              <a:t> Parker </a:t>
            </a:r>
            <a:r>
              <a:rPr lang="en-US" sz="1400" dirty="0" smtClean="0">
                <a:latin typeface="proxima-nova"/>
              </a:rPr>
              <a:t>is much more than simply the inverse of </a:t>
            </a:r>
            <a:r>
              <a:rPr lang="en-US" sz="1400" i="1" dirty="0" err="1" smtClean="0">
                <a:latin typeface="proxima-nova"/>
              </a:rPr>
              <a:t>Zagg</a:t>
            </a:r>
            <a:r>
              <a:rPr lang="en-US" sz="1400" i="1" dirty="0" smtClean="0">
                <a:latin typeface="proxima-nova"/>
              </a:rPr>
              <a:t> Pepper.</a:t>
            </a:r>
            <a:endParaRPr lang="en-US" sz="1400" i="1" dirty="0">
              <a:latin typeface="proxima-nov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75360" y="632295"/>
            <a:ext cx="6816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414B56"/>
                </a:solidFill>
                <a:effectLst/>
                <a:latin typeface="proxima-nova"/>
              </a:rPr>
              <a:t>1. </a:t>
            </a:r>
            <a:r>
              <a:rPr lang="en-US" sz="2800" b="1" i="0" dirty="0" err="1" smtClean="0">
                <a:solidFill>
                  <a:srgbClr val="414B56"/>
                </a:solidFill>
                <a:effectLst/>
                <a:latin typeface="proxima-nova"/>
              </a:rPr>
              <a:t>Warby</a:t>
            </a:r>
            <a:r>
              <a:rPr lang="en-US" sz="2800" b="1" i="0" dirty="0" smtClean="0">
                <a:solidFill>
                  <a:srgbClr val="414B56"/>
                </a:solidFill>
                <a:effectLst/>
                <a:latin typeface="proxima-nova"/>
              </a:rPr>
              <a:t> Parker: A Company of Vision</a:t>
            </a:r>
            <a:endParaRPr lang="en-US" sz="2400" b="1" i="0" dirty="0">
              <a:solidFill>
                <a:srgbClr val="414B56"/>
              </a:solidFill>
              <a:effectLst/>
              <a:latin typeface="proxima-nova"/>
            </a:endParaRPr>
          </a:p>
        </p:txBody>
      </p:sp>
    </p:spTree>
    <p:extLst>
      <p:ext uri="{BB962C8B-B14F-4D97-AF65-F5344CB8AC3E}">
        <p14:creationId xmlns:p14="http://schemas.microsoft.com/office/powerpoint/2010/main" val="13401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23360" y="6492240"/>
            <a:ext cx="4114800" cy="365125"/>
          </a:xfrm>
        </p:spPr>
        <p:txBody>
          <a:bodyPr/>
          <a:lstStyle/>
          <a:p>
            <a:r>
              <a:rPr lang="en-US" dirty="0" smtClean="0"/>
              <a:t>Christopher Arnold | </a:t>
            </a:r>
            <a:r>
              <a:rPr lang="en-US" dirty="0" err="1" smtClean="0"/>
              <a:t>Warby</a:t>
            </a:r>
            <a:r>
              <a:rPr lang="en-US" dirty="0" smtClean="0"/>
              <a:t> Parker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" y="365760"/>
            <a:ext cx="11430000" cy="6126480"/>
          </a:xfrm>
          <a:prstGeom prst="rect">
            <a:avLst/>
          </a:prstGeom>
          <a:noFill/>
          <a:ln w="38100" cap="rnd" cmpd="sng">
            <a:solidFill>
              <a:srgbClr val="71695E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5360" y="632295"/>
            <a:ext cx="6816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14B56"/>
                </a:solidFill>
                <a:latin typeface="proxima-nova"/>
              </a:rPr>
              <a:t>2</a:t>
            </a:r>
            <a:r>
              <a:rPr lang="en-US" sz="2800" b="1" i="0" dirty="0" smtClean="0">
                <a:solidFill>
                  <a:srgbClr val="414B56"/>
                </a:solidFill>
                <a:effectLst/>
                <a:latin typeface="proxima-nova"/>
              </a:rPr>
              <a:t>. Survey: Style Quiz Funnel</a:t>
            </a:r>
            <a:endParaRPr lang="en-US" sz="2400" b="1" i="0" dirty="0">
              <a:solidFill>
                <a:srgbClr val="414B56"/>
              </a:solidFill>
              <a:effectLst/>
              <a:latin typeface="proxima-nov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5360" y="1486427"/>
            <a:ext cx="1028668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1400" dirty="0" smtClean="0">
                <a:latin typeface="proxima-nova"/>
              </a:rPr>
              <a:t>A marketing funnel is a model which helps track the stages consumers travel through when being led towards the purchase of a product or service. This system allows businesses to analyze at which point customers are giving up in their journey towards being converted into buyers.</a:t>
            </a:r>
          </a:p>
          <a:p>
            <a:pPr marL="342900" indent="-342900">
              <a:buFont typeface="+mj-lt"/>
              <a:buAutoNum type="alphaLcPeriod"/>
            </a:pPr>
            <a:endParaRPr lang="en-US" sz="1400" dirty="0">
              <a:latin typeface="proxima-nova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sz="1400" dirty="0" smtClean="0">
                <a:latin typeface="proxima-nova"/>
              </a:rPr>
              <a:t>To help users find their perfect frame, </a:t>
            </a:r>
            <a:r>
              <a:rPr lang="en-US" sz="1400" dirty="0" err="1" smtClean="0">
                <a:latin typeface="proxima-nova"/>
              </a:rPr>
              <a:t>Warby</a:t>
            </a:r>
            <a:r>
              <a:rPr lang="en-US" sz="1400" dirty="0" smtClean="0">
                <a:latin typeface="proxima-nova"/>
              </a:rPr>
              <a:t> Parker has a Style Quiz that has the following questions:</a:t>
            </a:r>
          </a:p>
          <a:p>
            <a:pPr marL="800100" lvl="1" indent="-342900">
              <a:buFont typeface="+mj-lt"/>
              <a:buAutoNum type="arabicParenR"/>
            </a:pPr>
            <a:endParaRPr lang="en-US" sz="1400" dirty="0" smtClean="0">
              <a:latin typeface="proxima-nova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sz="1400" dirty="0" smtClean="0">
                <a:latin typeface="proxima-nova"/>
              </a:rPr>
              <a:t>"What are you looking for?"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400" dirty="0" smtClean="0">
                <a:latin typeface="proxima-nova"/>
              </a:rPr>
              <a:t>"What's your fit?"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400" dirty="0" smtClean="0">
                <a:latin typeface="proxima-nova"/>
              </a:rPr>
              <a:t>"Which shapes do you like?"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400" dirty="0" smtClean="0">
                <a:latin typeface="proxima-nova"/>
              </a:rPr>
              <a:t>"Which colors do you like?"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400" dirty="0" smtClean="0">
                <a:latin typeface="proxima-nova"/>
              </a:rPr>
              <a:t>"When was your last eye exam?</a:t>
            </a:r>
          </a:p>
          <a:p>
            <a:pPr marL="342900" indent="-342900">
              <a:buFont typeface="+mj-lt"/>
              <a:buAutoNum type="alphaLcPeriod"/>
            </a:pPr>
            <a:endParaRPr lang="en-US" sz="1400" dirty="0">
              <a:latin typeface="proxima-nova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sz="1400" dirty="0" smtClean="0">
                <a:latin typeface="proxima-nova"/>
              </a:rPr>
              <a:t>The responses to these questions are stored in a table called survey which has the following data schema: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630838"/>
              </p:ext>
            </p:extLst>
          </p:nvPr>
        </p:nvGraphicFramePr>
        <p:xfrm>
          <a:off x="4488384" y="4529991"/>
          <a:ext cx="3184751" cy="1097280"/>
        </p:xfrm>
        <a:graphic>
          <a:graphicData uri="http://schemas.openxmlformats.org/drawingml/2006/table">
            <a:tbl>
              <a:tblPr/>
              <a:tblGrid>
                <a:gridCol w="1661387"/>
                <a:gridCol w="1523364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survey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question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user_id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88384" y="5627271"/>
            <a:ext cx="3184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proxima-nova"/>
              </a:rPr>
              <a:t>Table 2.1:</a:t>
            </a:r>
            <a:r>
              <a:rPr lang="en-US" sz="1000" dirty="0" smtClean="0">
                <a:latin typeface="proxima-nova"/>
              </a:rPr>
              <a:t> Schema of survey table</a:t>
            </a:r>
            <a:endParaRPr lang="en-US" sz="1000" dirty="0">
              <a:latin typeface="proxima-nova"/>
            </a:endParaRPr>
          </a:p>
        </p:txBody>
      </p:sp>
    </p:spTree>
    <p:extLst>
      <p:ext uri="{BB962C8B-B14F-4D97-AF65-F5344CB8AC3E}">
        <p14:creationId xmlns:p14="http://schemas.microsoft.com/office/powerpoint/2010/main" val="20179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23360" y="6492240"/>
            <a:ext cx="4114800" cy="365125"/>
          </a:xfrm>
        </p:spPr>
        <p:txBody>
          <a:bodyPr/>
          <a:lstStyle/>
          <a:p>
            <a:r>
              <a:rPr lang="en-US" dirty="0" smtClean="0"/>
              <a:t>Christopher Arnold | </a:t>
            </a:r>
            <a:r>
              <a:rPr lang="en-US" dirty="0" err="1" smtClean="0"/>
              <a:t>Warby</a:t>
            </a:r>
            <a:r>
              <a:rPr lang="en-US" dirty="0" smtClean="0"/>
              <a:t> Parker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760" y="365760"/>
            <a:ext cx="11430000" cy="6126480"/>
          </a:xfrm>
          <a:prstGeom prst="rect">
            <a:avLst/>
          </a:prstGeom>
          <a:noFill/>
          <a:ln w="38100" cap="rnd" cmpd="sng">
            <a:solidFill>
              <a:srgbClr val="71695E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5360" y="632295"/>
            <a:ext cx="6816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14B56"/>
                </a:solidFill>
                <a:latin typeface="proxima-nova"/>
              </a:rPr>
              <a:t>2</a:t>
            </a:r>
            <a:r>
              <a:rPr lang="en-US" sz="2800" b="1" i="0" dirty="0" smtClean="0">
                <a:solidFill>
                  <a:srgbClr val="414B56"/>
                </a:solidFill>
                <a:effectLst/>
                <a:latin typeface="proxima-nova"/>
              </a:rPr>
              <a:t>. Survey: Style Quiz Funnel (cont’d)</a:t>
            </a:r>
            <a:endParaRPr lang="en-US" sz="2400" b="1" i="0" dirty="0">
              <a:solidFill>
                <a:srgbClr val="414B56"/>
              </a:solidFill>
              <a:effectLst/>
              <a:latin typeface="proxima-nov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5360" y="1486426"/>
            <a:ext cx="51361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 startAt="4"/>
            </a:pPr>
            <a:r>
              <a:rPr lang="en-US" sz="1200" dirty="0" smtClean="0">
                <a:latin typeface="proxima-nova"/>
              </a:rPr>
              <a:t>A certain percentage of users will normally navigate away from a website at different points during a survey. </a:t>
            </a:r>
            <a:r>
              <a:rPr lang="en-US" sz="1200" b="1" dirty="0" smtClean="0">
                <a:latin typeface="proxima-nova"/>
              </a:rPr>
              <a:t>Table 2.2 </a:t>
            </a:r>
            <a:r>
              <a:rPr lang="en-US" sz="1200" dirty="0" smtClean="0">
                <a:latin typeface="proxima-nova"/>
              </a:rPr>
              <a:t>shows the number of responses and percentage of users who “give-up” at each question in the survey funnel.</a:t>
            </a:r>
          </a:p>
          <a:p>
            <a:pPr marL="342900" indent="-342900">
              <a:buAutoNum type="alphaLcPeriod" startAt="4"/>
            </a:pPr>
            <a:endParaRPr lang="en-US" sz="1200" dirty="0" smtClean="0">
              <a:latin typeface="proxima-nova"/>
            </a:endParaRPr>
          </a:p>
          <a:p>
            <a:pPr marL="857250" lvl="1" indent="-400050">
              <a:buFont typeface="+mj-lt"/>
              <a:buAutoNum type="romanLcPeriod"/>
            </a:pPr>
            <a:r>
              <a:rPr lang="en-US" sz="1200" dirty="0" smtClean="0">
                <a:latin typeface="proxima-nova"/>
              </a:rPr>
              <a:t>The questions that received the lowest response rates compared to the previous question were #3 and #5.</a:t>
            </a:r>
          </a:p>
          <a:p>
            <a:pPr marL="857250" lvl="1" indent="-400050">
              <a:buFont typeface="+mj-lt"/>
              <a:buAutoNum type="romanLcPeriod"/>
            </a:pPr>
            <a:endParaRPr lang="en-US" sz="1200" dirty="0" smtClean="0">
              <a:latin typeface="proxima-nova"/>
            </a:endParaRPr>
          </a:p>
          <a:p>
            <a:pPr marL="857250" lvl="1" indent="-400050">
              <a:buFont typeface="+mj-lt"/>
              <a:buAutoNum type="romanLcPeriod"/>
            </a:pPr>
            <a:r>
              <a:rPr lang="en-US" sz="1200" dirty="0">
                <a:latin typeface="proxima-nova"/>
              </a:rPr>
              <a:t>I suspect that question #3 loses 20% of the audience </a:t>
            </a:r>
            <a:r>
              <a:rPr lang="en-US" sz="1200" dirty="0" smtClean="0">
                <a:latin typeface="proxima-nova"/>
              </a:rPr>
              <a:t>because, with only three choices (round, square, or rectangle), there </a:t>
            </a:r>
            <a:r>
              <a:rPr lang="en-US" sz="1200" dirty="0">
                <a:latin typeface="proxima-nova"/>
              </a:rPr>
              <a:t>are not enough shape options. I believe that this question demonstrates that people are looking for different types of glasses than what </a:t>
            </a:r>
            <a:r>
              <a:rPr lang="en-US" sz="1200" dirty="0" err="1" smtClean="0">
                <a:latin typeface="proxima-nova"/>
              </a:rPr>
              <a:t>Warby</a:t>
            </a:r>
            <a:r>
              <a:rPr lang="en-US" sz="1200" dirty="0" smtClean="0">
                <a:latin typeface="proxima-nova"/>
              </a:rPr>
              <a:t> Parker </a:t>
            </a:r>
            <a:r>
              <a:rPr lang="en-US" sz="1200" dirty="0">
                <a:latin typeface="proxima-nova"/>
              </a:rPr>
              <a:t>offers</a:t>
            </a:r>
            <a:r>
              <a:rPr lang="en-US" sz="1200" dirty="0" smtClean="0">
                <a:latin typeface="proxima-nova"/>
              </a:rPr>
              <a:t>.</a:t>
            </a:r>
          </a:p>
          <a:p>
            <a:pPr marL="857250" lvl="1" indent="-400050">
              <a:buFont typeface="+mj-lt"/>
              <a:buAutoNum type="romanLcPeriod"/>
            </a:pPr>
            <a:endParaRPr lang="en-US" sz="1200" dirty="0" smtClean="0">
              <a:latin typeface="proxima-nova"/>
            </a:endParaRPr>
          </a:p>
          <a:p>
            <a:pPr marL="857250" lvl="1" indent="-400050">
              <a:buFont typeface="+mj-lt"/>
              <a:buAutoNum type="romanLcPeriod"/>
            </a:pPr>
            <a:r>
              <a:rPr lang="en-US" sz="1200" dirty="0">
                <a:latin typeface="proxima-nova"/>
              </a:rPr>
              <a:t>I believe that question </a:t>
            </a:r>
            <a:r>
              <a:rPr lang="en-US" sz="1200" dirty="0" smtClean="0">
                <a:latin typeface="proxima-nova"/>
              </a:rPr>
              <a:t>#5 </a:t>
            </a:r>
            <a:r>
              <a:rPr lang="en-US" sz="1200" dirty="0">
                <a:latin typeface="proxima-nova"/>
              </a:rPr>
              <a:t>loses ~ 25% of the survey takers from question #4 because asking them when their last eye exam was may remind potential buyers that they’d rather receive an optometrist’s opinion before making a purchasing decision. </a:t>
            </a:r>
            <a:r>
              <a:rPr lang="en-US" sz="1200" dirty="0" smtClean="0">
                <a:latin typeface="proxima-nova"/>
              </a:rPr>
              <a:t>Either </a:t>
            </a:r>
            <a:r>
              <a:rPr lang="en-US" sz="1200" dirty="0">
                <a:latin typeface="proxima-nova"/>
              </a:rPr>
              <a:t>that, or they cannot remember the last time they had an eye exam, so they get distracted and don’t answer the question. </a:t>
            </a:r>
            <a:r>
              <a:rPr lang="en-US" sz="1200" dirty="0" smtClean="0">
                <a:latin typeface="proxima-nova"/>
              </a:rPr>
              <a:t>As shown in </a:t>
            </a:r>
            <a:r>
              <a:rPr lang="en-US" sz="1200" b="1" dirty="0" smtClean="0">
                <a:latin typeface="proxima-nova"/>
              </a:rPr>
              <a:t>Table 2.3</a:t>
            </a:r>
            <a:r>
              <a:rPr lang="en-US" sz="1200" dirty="0" smtClean="0">
                <a:latin typeface="proxima-nova"/>
              </a:rPr>
              <a:t>, most </a:t>
            </a:r>
            <a:r>
              <a:rPr lang="en-US" sz="1200" dirty="0">
                <a:latin typeface="proxima-nova"/>
              </a:rPr>
              <a:t>of the affirmative responses were for &lt;1 Year, and the least affirmative responses were for 3+ </a:t>
            </a:r>
            <a:r>
              <a:rPr lang="en-US" sz="1200" dirty="0" smtClean="0">
                <a:latin typeface="proxima-nova"/>
              </a:rPr>
              <a:t>Years or Not Sure, </a:t>
            </a:r>
            <a:r>
              <a:rPr lang="en-US" sz="1200" dirty="0">
                <a:latin typeface="proxima-nova"/>
              </a:rPr>
              <a:t>which suggests </a:t>
            </a:r>
            <a:r>
              <a:rPr lang="en-US" sz="1200" dirty="0" smtClean="0">
                <a:latin typeface="proxima-nova"/>
              </a:rPr>
              <a:t>a possible correlation between the </a:t>
            </a:r>
            <a:r>
              <a:rPr lang="en-US" sz="1200" dirty="0">
                <a:latin typeface="proxima-nova"/>
              </a:rPr>
              <a:t>longer </a:t>
            </a:r>
            <a:r>
              <a:rPr lang="en-US" sz="1200" dirty="0" smtClean="0">
                <a:latin typeface="proxima-nova"/>
              </a:rPr>
              <a:t>a </a:t>
            </a:r>
            <a:r>
              <a:rPr lang="en-US" sz="1200" dirty="0">
                <a:latin typeface="proxima-nova"/>
              </a:rPr>
              <a:t>survey taker </a:t>
            </a:r>
            <a:r>
              <a:rPr lang="en-US" sz="1200" dirty="0" smtClean="0">
                <a:latin typeface="proxima-nova"/>
              </a:rPr>
              <a:t>has </a:t>
            </a:r>
            <a:r>
              <a:rPr lang="en-US" sz="1200" dirty="0">
                <a:latin typeface="proxima-nova"/>
              </a:rPr>
              <a:t>gone without an eye </a:t>
            </a:r>
            <a:r>
              <a:rPr lang="en-US" sz="1200" dirty="0" smtClean="0">
                <a:latin typeface="proxima-nova"/>
              </a:rPr>
              <a:t>exam, and a less likelihood of responding.</a:t>
            </a:r>
            <a:endParaRPr lang="en-US" sz="1200" dirty="0">
              <a:latin typeface="proxima-nova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58348"/>
              </p:ext>
            </p:extLst>
          </p:nvPr>
        </p:nvGraphicFramePr>
        <p:xfrm>
          <a:off x="6424049" y="1486426"/>
          <a:ext cx="4674637" cy="1758078"/>
        </p:xfrm>
        <a:graphic>
          <a:graphicData uri="http://schemas.openxmlformats.org/drawingml/2006/table">
            <a:tbl>
              <a:tblPr/>
              <a:tblGrid>
                <a:gridCol w="2094800"/>
                <a:gridCol w="1357527"/>
                <a:gridCol w="1222310"/>
              </a:tblGrid>
              <a:tr h="2406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question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#_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of_responses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%_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</a:rPr>
                        <a:t>of_previous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1. What are you looking for?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2406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2. What's your fit?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475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95%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3. Which shapes do you like?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380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80%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4. Which colors do you like?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361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95%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19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5. When was your last eye exam?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270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24051" y="3269415"/>
            <a:ext cx="4035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proxima-nova"/>
              </a:rPr>
              <a:t>Table 2.2:</a:t>
            </a:r>
            <a:r>
              <a:rPr lang="en-US" sz="1000" dirty="0" smtClean="0">
                <a:latin typeface="proxima-nova"/>
              </a:rPr>
              <a:t> Quiz Responses and “Give-Up” Percentage</a:t>
            </a:r>
            <a:endParaRPr lang="en-US" sz="1000" dirty="0">
              <a:latin typeface="proxima-nova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70361"/>
              </p:ext>
            </p:extLst>
          </p:nvPr>
        </p:nvGraphicFramePr>
        <p:xfrm>
          <a:off x="6424048" y="3931464"/>
          <a:ext cx="4674637" cy="1450119"/>
        </p:xfrm>
        <a:graphic>
          <a:graphicData uri="http://schemas.openxmlformats.org/drawingml/2006/table">
            <a:tbl>
              <a:tblPr/>
              <a:tblGrid>
                <a:gridCol w="2076138"/>
                <a:gridCol w="1390261"/>
                <a:gridCol w="1208238"/>
              </a:tblGrid>
              <a:tr h="2406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question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response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#_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</a:rPr>
                        <a:t>of_responses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3067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5. When was your last eye exam?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&lt;1 Year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141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2406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5. When was your last eye exam?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1-3 Years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067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5. When was your last eye exam?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3+ Years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067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5. When was your last eye exam?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Not Sure. Let’s Skip It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24051" y="5381583"/>
            <a:ext cx="4035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proxima-nova"/>
              </a:rPr>
              <a:t>Table 2.3: </a:t>
            </a:r>
            <a:r>
              <a:rPr lang="en-US" sz="1000" dirty="0" smtClean="0">
                <a:latin typeface="proxima-nova"/>
              </a:rPr>
              <a:t>Question #5 Responses</a:t>
            </a:r>
            <a:endParaRPr lang="en-US" sz="1000" dirty="0">
              <a:latin typeface="proxima-nova"/>
            </a:endParaRPr>
          </a:p>
        </p:txBody>
      </p:sp>
    </p:spTree>
    <p:extLst>
      <p:ext uri="{BB962C8B-B14F-4D97-AF65-F5344CB8AC3E}">
        <p14:creationId xmlns:p14="http://schemas.microsoft.com/office/powerpoint/2010/main" val="12597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23360" y="6492240"/>
            <a:ext cx="4114800" cy="365125"/>
          </a:xfrm>
        </p:spPr>
        <p:txBody>
          <a:bodyPr/>
          <a:lstStyle/>
          <a:p>
            <a:r>
              <a:rPr lang="en-US" dirty="0" smtClean="0"/>
              <a:t>Christopher Arnold | </a:t>
            </a:r>
            <a:r>
              <a:rPr lang="en-US" dirty="0" err="1" smtClean="0"/>
              <a:t>Warby</a:t>
            </a:r>
            <a:r>
              <a:rPr lang="en-US" dirty="0" smtClean="0"/>
              <a:t> Parker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" y="365760"/>
            <a:ext cx="11430000" cy="6126480"/>
          </a:xfrm>
          <a:prstGeom prst="rect">
            <a:avLst/>
          </a:prstGeom>
          <a:noFill/>
          <a:ln w="38100" cap="rnd" cmpd="sng">
            <a:solidFill>
              <a:srgbClr val="71695E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5360" y="632295"/>
            <a:ext cx="6816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414B56"/>
                </a:solidFill>
                <a:latin typeface="proxima-nova"/>
              </a:rPr>
              <a:t>3</a:t>
            </a:r>
            <a:r>
              <a:rPr lang="en-US" sz="2800" b="1" i="0" dirty="0" smtClean="0">
                <a:solidFill>
                  <a:srgbClr val="414B56"/>
                </a:solidFill>
                <a:effectLst/>
                <a:latin typeface="proxima-nova"/>
              </a:rPr>
              <a:t>. A/B Testing: Home Try-On Funnel</a:t>
            </a:r>
            <a:endParaRPr lang="en-US" sz="2400" b="1" i="0" dirty="0">
              <a:solidFill>
                <a:srgbClr val="414B56"/>
              </a:solidFill>
              <a:effectLst/>
              <a:latin typeface="proxima-nova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876163"/>
              </p:ext>
            </p:extLst>
          </p:nvPr>
        </p:nvGraphicFramePr>
        <p:xfrm>
          <a:off x="975360" y="1155515"/>
          <a:ext cx="2556536" cy="1645920"/>
        </p:xfrm>
        <a:graphic>
          <a:graphicData uri="http://schemas.openxmlformats.org/drawingml/2006/table">
            <a:tbl>
              <a:tblPr/>
              <a:tblGrid>
                <a:gridCol w="1309046"/>
                <a:gridCol w="1247490"/>
              </a:tblGrid>
              <a:tr h="1663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quiz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6326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user_id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166326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style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166326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166326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shape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166326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61242"/>
              </p:ext>
            </p:extLst>
          </p:nvPr>
        </p:nvGraphicFramePr>
        <p:xfrm>
          <a:off x="975359" y="3898715"/>
          <a:ext cx="2556536" cy="1920240"/>
        </p:xfrm>
        <a:graphic>
          <a:graphicData uri="http://schemas.openxmlformats.org/drawingml/2006/table">
            <a:tbl>
              <a:tblPr/>
              <a:tblGrid>
                <a:gridCol w="1333666"/>
                <a:gridCol w="1222870"/>
              </a:tblGrid>
              <a:tr h="1835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purchase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5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user_id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183552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product_id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183552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style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183552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model_name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183552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183552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08339"/>
              </p:ext>
            </p:extLst>
          </p:nvPr>
        </p:nvGraphicFramePr>
        <p:xfrm>
          <a:off x="975360" y="2801435"/>
          <a:ext cx="2556535" cy="1097280"/>
        </p:xfrm>
        <a:graphic>
          <a:graphicData uri="http://schemas.openxmlformats.org/drawingml/2006/table">
            <a:tbl>
              <a:tblPr/>
              <a:tblGrid>
                <a:gridCol w="1432153"/>
                <a:gridCol w="1124382"/>
              </a:tblGrid>
              <a:tr h="1785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home_try_on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53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user_id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17853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number_of_pairs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17853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address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75358" y="5818955"/>
            <a:ext cx="2556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proxima-nova"/>
              </a:rPr>
              <a:t>Table 3.1: </a:t>
            </a:r>
            <a:r>
              <a:rPr lang="en-US" sz="1000" dirty="0" smtClean="0">
                <a:latin typeface="proxima-nova"/>
              </a:rPr>
              <a:t>Schema of quiz, </a:t>
            </a:r>
            <a:r>
              <a:rPr lang="en-US" sz="1000" dirty="0" err="1" smtClean="0">
                <a:latin typeface="proxima-nova"/>
              </a:rPr>
              <a:t>home_try_on</a:t>
            </a:r>
            <a:r>
              <a:rPr lang="en-US" sz="1000" dirty="0" smtClean="0">
                <a:latin typeface="proxima-nova"/>
              </a:rPr>
              <a:t>, and purchase tables</a:t>
            </a:r>
            <a:endParaRPr lang="en-US" sz="1000" dirty="0">
              <a:latin typeface="proxima-nov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94720" y="1422050"/>
            <a:ext cx="7338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1400" dirty="0" smtClean="0">
                <a:latin typeface="proxima-nova"/>
              </a:rPr>
              <a:t>Now that we have evaluated the simple survey-style funnel, we can evaluate the larger marketing funnel that </a:t>
            </a:r>
            <a:r>
              <a:rPr lang="en-US" sz="1400" dirty="0" err="1" smtClean="0">
                <a:latin typeface="proxima-nova"/>
              </a:rPr>
              <a:t>Warby</a:t>
            </a:r>
            <a:r>
              <a:rPr lang="en-US" sz="1400" dirty="0" smtClean="0">
                <a:latin typeface="proxima-nova"/>
              </a:rPr>
              <a:t> Parker employs. This funnel uses the following 3 steps: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proxima-nova"/>
              </a:rPr>
              <a:t>Quiz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proxima-nova"/>
              </a:rPr>
              <a:t>Home Try-On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proxima-nova"/>
              </a:rPr>
              <a:t>Purchase</a:t>
            </a:r>
            <a:endParaRPr lang="en-US" sz="1400" dirty="0">
              <a:latin typeface="proxima-nova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sz="1400" dirty="0" smtClean="0">
                <a:latin typeface="proxima-nova"/>
              </a:rPr>
              <a:t>We can analyze the efficacy of this funnel by querying the quiz, </a:t>
            </a:r>
            <a:r>
              <a:rPr lang="en-US" sz="1400" dirty="0" err="1" smtClean="0">
                <a:latin typeface="proxima-nova"/>
              </a:rPr>
              <a:t>home_try_on</a:t>
            </a:r>
            <a:r>
              <a:rPr lang="en-US" sz="1400" dirty="0" smtClean="0">
                <a:latin typeface="proxima-nova"/>
              </a:rPr>
              <a:t>, and purchase tables, which have data schemas shown in </a:t>
            </a:r>
            <a:r>
              <a:rPr lang="en-US" sz="1400" b="1" dirty="0" smtClean="0">
                <a:latin typeface="proxima-nova"/>
              </a:rPr>
              <a:t>Table 3.1</a:t>
            </a:r>
            <a:r>
              <a:rPr lang="en-US" sz="1400" dirty="0" smtClean="0">
                <a:latin typeface="proxima-nova"/>
              </a:rPr>
              <a:t>. 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400" dirty="0" smtClean="0">
                <a:latin typeface="proxima-nova"/>
              </a:rPr>
              <a:t>In order to determine the success of the funnel, the following query was used to find how many people were lost at each step of the funnel: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05" y="3965886"/>
            <a:ext cx="4777444" cy="185306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234859" y="5815608"/>
            <a:ext cx="4817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proxima-nova"/>
              </a:rPr>
              <a:t>Query 3.1: </a:t>
            </a:r>
            <a:r>
              <a:rPr lang="en-US" sz="1000" dirty="0" err="1" smtClean="0">
                <a:latin typeface="proxima-nova"/>
              </a:rPr>
              <a:t>Determing</a:t>
            </a:r>
            <a:r>
              <a:rPr lang="en-US" sz="1000" dirty="0" smtClean="0">
                <a:latin typeface="proxima-nova"/>
              </a:rPr>
              <a:t> number of unique users remaining in each step of funnel</a:t>
            </a:r>
            <a:endParaRPr lang="en-US" sz="1000" dirty="0">
              <a:latin typeface="proxima-nova"/>
            </a:endParaRPr>
          </a:p>
        </p:txBody>
      </p:sp>
    </p:spTree>
    <p:extLst>
      <p:ext uri="{BB962C8B-B14F-4D97-AF65-F5344CB8AC3E}">
        <p14:creationId xmlns:p14="http://schemas.microsoft.com/office/powerpoint/2010/main" val="226136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23360" y="6494383"/>
            <a:ext cx="4114800" cy="365125"/>
          </a:xfrm>
        </p:spPr>
        <p:txBody>
          <a:bodyPr/>
          <a:lstStyle/>
          <a:p>
            <a:r>
              <a:rPr lang="en-US" dirty="0" smtClean="0"/>
              <a:t>Christopher Arnold | </a:t>
            </a:r>
            <a:r>
              <a:rPr lang="en-US" dirty="0" err="1" smtClean="0"/>
              <a:t>Warby</a:t>
            </a:r>
            <a:r>
              <a:rPr lang="en-US" dirty="0" smtClean="0"/>
              <a:t> Parker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5361" y="2487197"/>
            <a:ext cx="60319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4"/>
            </a:pPr>
            <a:r>
              <a:rPr lang="en-US" sz="1400" dirty="0" smtClean="0">
                <a:latin typeface="proxima-nova"/>
              </a:rPr>
              <a:t>During the Home Try-On stage, </a:t>
            </a:r>
            <a:r>
              <a:rPr lang="en-US" sz="1400" dirty="0" err="1" smtClean="0">
                <a:latin typeface="proxima-nova"/>
              </a:rPr>
              <a:t>Warby</a:t>
            </a:r>
            <a:r>
              <a:rPr lang="en-US" sz="1400" dirty="0" smtClean="0">
                <a:latin typeface="proxima-nova"/>
              </a:rPr>
              <a:t> Parker conducted an A/B test by adjusting the number of pairs of glasses sent fo</a:t>
            </a:r>
            <a:r>
              <a:rPr lang="en-US" sz="1400" dirty="0" smtClean="0">
                <a:latin typeface="proxima-nova"/>
              </a:rPr>
              <a:t>r home try-on</a:t>
            </a:r>
            <a:r>
              <a:rPr lang="en-US" sz="1400" dirty="0" smtClean="0">
                <a:latin typeface="proxima-nova"/>
              </a:rPr>
              <a:t>. An A/B test is a method where two marketing strategies are utilized in parallel and then analyzed retrospectively to determine which strategy is superior.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 smtClean="0">
                <a:latin typeface="proxima-nova"/>
              </a:rPr>
              <a:t>50% of the users received </a:t>
            </a:r>
            <a:r>
              <a:rPr lang="en-US" sz="1400" b="1" dirty="0" smtClean="0">
                <a:latin typeface="proxima-nova"/>
              </a:rPr>
              <a:t>3</a:t>
            </a:r>
            <a:r>
              <a:rPr lang="en-US" sz="1400" dirty="0" smtClean="0">
                <a:latin typeface="proxima-nova"/>
              </a:rPr>
              <a:t> pairs to try on (actual: 50.5%)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 smtClean="0">
                <a:latin typeface="proxima-nova"/>
              </a:rPr>
              <a:t>50% of the users received </a:t>
            </a:r>
            <a:r>
              <a:rPr lang="en-US" sz="1400" b="1" dirty="0" smtClean="0">
                <a:latin typeface="proxima-nova"/>
              </a:rPr>
              <a:t>5</a:t>
            </a:r>
            <a:r>
              <a:rPr lang="en-US" sz="1400" dirty="0" smtClean="0">
                <a:latin typeface="proxima-nova"/>
              </a:rPr>
              <a:t> pairs to try on (actual: 49.5%)</a:t>
            </a:r>
          </a:p>
        </p:txBody>
      </p:sp>
      <p:sp>
        <p:nvSpPr>
          <p:cNvPr id="7" name="Rectangle 6"/>
          <p:cNvSpPr/>
          <p:nvPr/>
        </p:nvSpPr>
        <p:spPr>
          <a:xfrm>
            <a:off x="975360" y="632295"/>
            <a:ext cx="7730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414B56"/>
                </a:solidFill>
                <a:latin typeface="proxima-nova"/>
              </a:rPr>
              <a:t>3</a:t>
            </a:r>
            <a:r>
              <a:rPr lang="en-US" sz="2800" b="1" i="0" dirty="0" smtClean="0">
                <a:solidFill>
                  <a:srgbClr val="414B56"/>
                </a:solidFill>
                <a:effectLst/>
                <a:latin typeface="proxima-nova"/>
              </a:rPr>
              <a:t>. A/B Testing: Home Try-On Funnel (cont’d)</a:t>
            </a:r>
            <a:endParaRPr lang="en-US" sz="2400" b="1" i="0" dirty="0">
              <a:solidFill>
                <a:srgbClr val="414B56"/>
              </a:solidFill>
              <a:effectLst/>
              <a:latin typeface="proxima-nov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5361" y="1486427"/>
            <a:ext cx="6031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proxima-nova"/>
              </a:rPr>
              <a:t>Table 3.2 </a:t>
            </a:r>
            <a:r>
              <a:rPr lang="en-US" sz="1400" dirty="0" smtClean="0">
                <a:latin typeface="proxima-nova"/>
              </a:rPr>
              <a:t>shows the results of the query. Doin</a:t>
            </a:r>
            <a:r>
              <a:rPr lang="en-US" sz="1400" dirty="0" smtClean="0">
                <a:latin typeface="proxima-nova"/>
              </a:rPr>
              <a:t>g the math,</a:t>
            </a:r>
            <a:r>
              <a:rPr lang="en-US" sz="1400" dirty="0" smtClean="0">
                <a:latin typeface="proxima-nova"/>
              </a:rPr>
              <a:t> we can see </a:t>
            </a:r>
            <a:r>
              <a:rPr lang="en-US" sz="1400" dirty="0" smtClean="0">
                <a:latin typeface="proxima-nova"/>
              </a:rPr>
              <a:t>that </a:t>
            </a:r>
            <a:r>
              <a:rPr lang="en-US" sz="1400" dirty="0" smtClean="0">
                <a:latin typeface="proxima-nova"/>
              </a:rPr>
              <a:t>75% of quiz-takers went on to participate in the home try-on program, and 66% of home try-on participants proceeded to purchase a pair of glasses.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128660"/>
              </p:ext>
            </p:extLst>
          </p:nvPr>
        </p:nvGraphicFramePr>
        <p:xfrm>
          <a:off x="7624326" y="1547036"/>
          <a:ext cx="3438359" cy="548640"/>
        </p:xfrm>
        <a:graphic>
          <a:graphicData uri="http://schemas.openxmlformats.org/drawingml/2006/table">
            <a:tbl>
              <a:tblPr/>
              <a:tblGrid>
                <a:gridCol w="1262522"/>
                <a:gridCol w="1063742"/>
                <a:gridCol w="111209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#_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of_quiz_takers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#_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of_users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#_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of_buyers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750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495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4326" y="2095676"/>
            <a:ext cx="354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proxima-nova"/>
              </a:rPr>
              <a:t>Table 3.2: </a:t>
            </a:r>
            <a:r>
              <a:rPr lang="en-US" sz="1000" dirty="0" smtClean="0">
                <a:latin typeface="proxima-nova"/>
              </a:rPr>
              <a:t>Quiz </a:t>
            </a:r>
            <a:r>
              <a:rPr lang="en-US" sz="1000" dirty="0" smtClean="0">
                <a:latin typeface="proxima-nova"/>
                <a:sym typeface="Wingdings" panose="05000000000000000000" pitchFamily="2" charset="2"/>
              </a:rPr>
              <a:t> Home Try-On  Purchase funnel</a:t>
            </a:r>
            <a:r>
              <a:rPr lang="en-US" sz="1000" dirty="0" smtClean="0">
                <a:latin typeface="proxima-nova"/>
              </a:rPr>
              <a:t> </a:t>
            </a:r>
            <a:endParaRPr lang="en-US" sz="1000" dirty="0">
              <a:latin typeface="proxima-nova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49133"/>
              </p:ext>
            </p:extLst>
          </p:nvPr>
        </p:nvGraphicFramePr>
        <p:xfrm>
          <a:off x="4938381" y="4422012"/>
          <a:ext cx="6232849" cy="1097280"/>
        </p:xfrm>
        <a:graphic>
          <a:graphicData uri="http://schemas.openxmlformats.org/drawingml/2006/table">
            <a:tbl>
              <a:tblPr/>
              <a:tblGrid>
                <a:gridCol w="1268771"/>
                <a:gridCol w="1233966"/>
                <a:gridCol w="1332874"/>
                <a:gridCol w="1434840"/>
                <a:gridCol w="96239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number_of_pairs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lost_quiz_takers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number_of_users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number_of_buyers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%_success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 pairs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371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294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79.2%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 pairs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379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53.0%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65760" y="365760"/>
            <a:ext cx="11430000" cy="6126480"/>
          </a:xfrm>
          <a:prstGeom prst="rect">
            <a:avLst/>
          </a:prstGeom>
          <a:noFill/>
          <a:ln w="38100" cap="rnd" cmpd="sng">
            <a:solidFill>
              <a:srgbClr val="71695E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8381" y="5522667"/>
            <a:ext cx="354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proxima-nova"/>
              </a:rPr>
              <a:t>Table 3.3: </a:t>
            </a:r>
            <a:r>
              <a:rPr lang="en-US" sz="1000" dirty="0" smtClean="0">
                <a:latin typeface="proxima-nova"/>
              </a:rPr>
              <a:t>Number of Pairs A/B Test</a:t>
            </a:r>
            <a:endParaRPr lang="en-US" sz="1000" dirty="0">
              <a:latin typeface="proxima-nov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5360" y="4349741"/>
            <a:ext cx="3583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proxima-nova"/>
              </a:rPr>
              <a:t>Table 3.3 </a:t>
            </a:r>
            <a:r>
              <a:rPr lang="en-US" sz="1400" dirty="0" smtClean="0">
                <a:latin typeface="proxima-nova"/>
              </a:rPr>
              <a:t>shows the results for the Number of Pairs A/B Test. 79.2% of customers who were sent 5 pairs made a purchase vs. 53% of customers who wer</a:t>
            </a:r>
            <a:r>
              <a:rPr lang="en-US" sz="1400" dirty="0" smtClean="0">
                <a:latin typeface="proxima-nova"/>
              </a:rPr>
              <a:t>e sent 3 pairs. That is a significant difference!</a:t>
            </a:r>
            <a:endParaRPr lang="en-US" sz="1400" dirty="0" smtClean="0">
              <a:latin typeface="proxima-nova"/>
            </a:endParaRPr>
          </a:p>
        </p:txBody>
      </p:sp>
    </p:spTree>
    <p:extLst>
      <p:ext uri="{BB962C8B-B14F-4D97-AF65-F5344CB8AC3E}">
        <p14:creationId xmlns:p14="http://schemas.microsoft.com/office/powerpoint/2010/main" val="19652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23360" y="6492240"/>
            <a:ext cx="4114800" cy="365125"/>
          </a:xfrm>
        </p:spPr>
        <p:txBody>
          <a:bodyPr/>
          <a:lstStyle/>
          <a:p>
            <a:r>
              <a:rPr lang="en-US" dirty="0" smtClean="0"/>
              <a:t>Christopher Arnold | </a:t>
            </a:r>
            <a:r>
              <a:rPr lang="en-US" dirty="0" err="1" smtClean="0"/>
              <a:t>Warby</a:t>
            </a:r>
            <a:r>
              <a:rPr lang="en-US" dirty="0" smtClean="0"/>
              <a:t> Parker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760" y="365760"/>
            <a:ext cx="11430000" cy="6126480"/>
          </a:xfrm>
          <a:prstGeom prst="rect">
            <a:avLst/>
          </a:prstGeom>
          <a:noFill/>
          <a:ln w="38100" cap="rnd" cmpd="sng">
            <a:solidFill>
              <a:srgbClr val="71695E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5361" y="632295"/>
            <a:ext cx="3354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14B56"/>
                </a:solidFill>
                <a:latin typeface="proxima-nova"/>
              </a:rPr>
              <a:t>4</a:t>
            </a:r>
            <a:r>
              <a:rPr lang="en-US" sz="2800" b="1" i="0" dirty="0" smtClean="0">
                <a:solidFill>
                  <a:srgbClr val="414B56"/>
                </a:solidFill>
                <a:effectLst/>
                <a:latin typeface="proxima-nova"/>
              </a:rPr>
              <a:t>. Other Insights</a:t>
            </a:r>
            <a:endParaRPr lang="en-US" sz="2400" b="1" i="0" dirty="0">
              <a:solidFill>
                <a:srgbClr val="414B56"/>
              </a:solidFill>
              <a:effectLst/>
              <a:latin typeface="proxima-nov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5360" y="1486427"/>
            <a:ext cx="67597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1400" b="1" dirty="0" smtClean="0">
                <a:latin typeface="proxima-nova"/>
              </a:rPr>
              <a:t>Table 4.1 </a:t>
            </a:r>
            <a:r>
              <a:rPr lang="en-US" sz="1400" dirty="0" smtClean="0">
                <a:latin typeface="proxima-nova"/>
              </a:rPr>
              <a:t>shows the results of the Style Quiz. These responses show which colors and styles are the most popular. </a:t>
            </a:r>
            <a:r>
              <a:rPr lang="en-US" sz="1400" dirty="0" err="1" smtClean="0">
                <a:latin typeface="proxima-nova"/>
              </a:rPr>
              <a:t>Warby</a:t>
            </a:r>
            <a:r>
              <a:rPr lang="en-US" sz="1400" dirty="0" smtClean="0">
                <a:latin typeface="proxima-nova"/>
              </a:rPr>
              <a:t> Parker has a lot of customization options, but should consider expanding them to fill any voids in the following cross-sections: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proxima-nova"/>
              </a:rPr>
              <a:t>Women’s Style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proxima-nova"/>
              </a:rPr>
              <a:t>Narrow Fit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proxima-nova"/>
              </a:rPr>
              <a:t>Rectangular and Square Shaped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proxima-nova"/>
              </a:rPr>
              <a:t>Tortoise and Black Colored</a:t>
            </a:r>
            <a:endParaRPr lang="en-US" sz="1400" dirty="0">
              <a:latin typeface="proxima-nova"/>
            </a:endParaRPr>
          </a:p>
          <a:p>
            <a:pPr lvl="1"/>
            <a:endParaRPr lang="en-US" sz="1400" dirty="0">
              <a:latin typeface="proxima-nova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sz="1400" dirty="0" smtClean="0">
                <a:latin typeface="proxima-nova"/>
              </a:rPr>
              <a:t>This A/B test resulted in $55,795 worth of revenue. The purchase results and product hierarchy can be seen on the next page in </a:t>
            </a:r>
            <a:r>
              <a:rPr lang="en-US" sz="1400" b="1" dirty="0" smtClean="0">
                <a:latin typeface="proxima-nova"/>
              </a:rPr>
              <a:t>Table 4.2</a:t>
            </a:r>
            <a:r>
              <a:rPr lang="en-US" sz="1400" dirty="0" smtClean="0">
                <a:latin typeface="proxima-nova"/>
              </a:rPr>
              <a:t>. Here are a few financial data points on the program’s success: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proxima-nova"/>
              </a:rPr>
              <a:t>The most popular glasses are the Dawes Driftwood Fade (by far)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proxima-nova"/>
              </a:rPr>
              <a:t>Revenue per quiz-taker: $55.80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proxima-nova"/>
              </a:rPr>
              <a:t>Revenue per home try-on: $74.39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proxima-nova"/>
              </a:rPr>
              <a:t>Revenue per purchaser: $112.72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proxima-nova"/>
              </a:rPr>
              <a:t>Revenue per pair of glasses sent for home try-on: $18.65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proxima-nova"/>
              </a:rPr>
              <a:t>Revenue per pair of glasses sent for home try-on (3 pairs): $20.02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proxima-nova"/>
              </a:rPr>
              <a:t>Revenue per pair of glasses sent for home try-on (5 pairs): $17.81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proxima-nova"/>
              </a:rPr>
              <a:t>Therefore, if there is a </a:t>
            </a:r>
            <a:r>
              <a:rPr lang="en-US" sz="1400" dirty="0" smtClean="0">
                <a:latin typeface="proxima-nova"/>
              </a:rPr>
              <a:t>difference in the risk </a:t>
            </a:r>
            <a:r>
              <a:rPr lang="en-US" sz="1400" dirty="0">
                <a:latin typeface="proxima-nova"/>
              </a:rPr>
              <a:t>of </a:t>
            </a:r>
            <a:r>
              <a:rPr lang="en-US" sz="1400" dirty="0" smtClean="0">
                <a:latin typeface="proxima-nova"/>
              </a:rPr>
              <a:t>cost/damage/loss mitigation of  </a:t>
            </a:r>
            <a:r>
              <a:rPr lang="en-US" sz="1400" dirty="0">
                <a:latin typeface="proxima-nova"/>
              </a:rPr>
              <a:t>$2.22/pair of glasses sent for home try on, it may still be better to send 3 even though less sales are made</a:t>
            </a:r>
            <a:r>
              <a:rPr lang="en-US" sz="1400" dirty="0" smtClean="0">
                <a:latin typeface="proxima-nova"/>
              </a:rPr>
              <a:t>.</a:t>
            </a:r>
            <a:endParaRPr lang="en-US" sz="1400" dirty="0">
              <a:latin typeface="proxima-nova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000425"/>
              </p:ext>
            </p:extLst>
          </p:nvPr>
        </p:nvGraphicFramePr>
        <p:xfrm>
          <a:off x="7987006" y="632295"/>
          <a:ext cx="3306048" cy="1097280"/>
        </p:xfrm>
        <a:graphic>
          <a:graphicData uri="http://schemas.openxmlformats.org/drawingml/2006/table">
            <a:tbl>
              <a:tblPr/>
              <a:tblGrid>
                <a:gridCol w="1830797"/>
                <a:gridCol w="1475251"/>
              </a:tblGrid>
              <a:tr h="17298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style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#_of_responses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17298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469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17298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Men's Styles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17298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I'm not sure. Let's skip it.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439435"/>
              </p:ext>
            </p:extLst>
          </p:nvPr>
        </p:nvGraphicFramePr>
        <p:xfrm>
          <a:off x="7987006" y="1729575"/>
          <a:ext cx="3306048" cy="1371600"/>
        </p:xfrm>
        <a:graphic>
          <a:graphicData uri="http://schemas.openxmlformats.org/drawingml/2006/table">
            <a:tbl>
              <a:tblPr/>
              <a:tblGrid>
                <a:gridCol w="1828798"/>
                <a:gridCol w="147725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#_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of_responses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Narrow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408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305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Wide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I'm not sure. Let's skip it.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89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79302"/>
              </p:ext>
            </p:extLst>
          </p:nvPr>
        </p:nvGraphicFramePr>
        <p:xfrm>
          <a:off x="7987006" y="3101175"/>
          <a:ext cx="3306048" cy="1371600"/>
        </p:xfrm>
        <a:graphic>
          <a:graphicData uri="http://schemas.openxmlformats.org/drawingml/2006/table">
            <a:tbl>
              <a:tblPr/>
              <a:tblGrid>
                <a:gridCol w="1828798"/>
                <a:gridCol w="1477250"/>
              </a:tblGrid>
              <a:tr h="2012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shape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#_of_responses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20129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Rectangular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397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20129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Square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326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2012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Round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180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20129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No Preference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97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81337"/>
              </p:ext>
            </p:extLst>
          </p:nvPr>
        </p:nvGraphicFramePr>
        <p:xfrm>
          <a:off x="7987006" y="4472775"/>
          <a:ext cx="3306048" cy="1645920"/>
        </p:xfrm>
        <a:graphic>
          <a:graphicData uri="http://schemas.openxmlformats.org/drawingml/2006/table">
            <a:tbl>
              <a:tblPr/>
              <a:tblGrid>
                <a:gridCol w="1828798"/>
                <a:gridCol w="1477250"/>
              </a:tblGrid>
              <a:tr h="15338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color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#_of_responses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15338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Tortoise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292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15338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Black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280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15338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Crystal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15338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15338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Two-Tone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104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987006" y="6118695"/>
            <a:ext cx="354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proxima-nova"/>
              </a:rPr>
              <a:t>Table 4.1: </a:t>
            </a:r>
            <a:r>
              <a:rPr lang="en-US" sz="1000" dirty="0" smtClean="0">
                <a:latin typeface="proxima-nova"/>
              </a:rPr>
              <a:t>Style Quiz Responses</a:t>
            </a:r>
            <a:endParaRPr lang="en-US" sz="1000" dirty="0">
              <a:latin typeface="proxima-nova"/>
            </a:endParaRPr>
          </a:p>
        </p:txBody>
      </p:sp>
    </p:spTree>
    <p:extLst>
      <p:ext uri="{BB962C8B-B14F-4D97-AF65-F5344CB8AC3E}">
        <p14:creationId xmlns:p14="http://schemas.microsoft.com/office/powerpoint/2010/main" val="11792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23360" y="6492875"/>
            <a:ext cx="4114800" cy="365125"/>
          </a:xfrm>
        </p:spPr>
        <p:txBody>
          <a:bodyPr/>
          <a:lstStyle/>
          <a:p>
            <a:r>
              <a:rPr lang="en-US" dirty="0" smtClean="0"/>
              <a:t>Christopher Arnold | </a:t>
            </a:r>
            <a:r>
              <a:rPr lang="en-US" dirty="0" err="1" smtClean="0"/>
              <a:t>Warby</a:t>
            </a:r>
            <a:r>
              <a:rPr lang="en-US" dirty="0" smtClean="0"/>
              <a:t> Parker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760" y="365760"/>
            <a:ext cx="11430000" cy="6126480"/>
          </a:xfrm>
          <a:prstGeom prst="rect">
            <a:avLst/>
          </a:prstGeom>
          <a:noFill/>
          <a:ln w="38100" cap="rnd" cmpd="sng">
            <a:solidFill>
              <a:srgbClr val="71695E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14109"/>
              </p:ext>
            </p:extLst>
          </p:nvPr>
        </p:nvGraphicFramePr>
        <p:xfrm>
          <a:off x="975360" y="1422050"/>
          <a:ext cx="6594877" cy="4409177"/>
        </p:xfrm>
        <a:graphic>
          <a:graphicData uri="http://schemas.openxmlformats.org/drawingml/2006/table">
            <a:tbl>
              <a:tblPr/>
              <a:tblGrid>
                <a:gridCol w="781905"/>
                <a:gridCol w="1119674"/>
                <a:gridCol w="1101012"/>
                <a:gridCol w="1539551"/>
                <a:gridCol w="522514"/>
                <a:gridCol w="531845"/>
                <a:gridCol w="998376"/>
              </a:tblGrid>
              <a:tr h="6116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product_id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style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model_name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color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price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#_sold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total_revenue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37866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Men's Styles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Dawes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Driftwood Fade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63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9450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49516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Eugene Narrow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Rosewood Tortoise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95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5890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49516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Eugene Narrow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Rose Crystal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95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5130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7866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Men's Styles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Brady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Layered Tortoise Matte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95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4940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7866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Olive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Pearled Tortoise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95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4750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7866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Men's Styles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Dawes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Jet Black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6600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7866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Lucy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Elderflower Crystal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6600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26217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Men's Styles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Brady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Sea Glass Gray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95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4085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7866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Lucy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Jet Black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6300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27299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Men's Styles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Monocle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Endangered Tortoise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2050</a:t>
                      </a:r>
                    </a:p>
                  </a:txBody>
                  <a:tcPr marL="45804" marR="45804" marT="22902" marB="2290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75360" y="632295"/>
            <a:ext cx="4781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14B56"/>
                </a:solidFill>
                <a:latin typeface="proxima-nova"/>
              </a:rPr>
              <a:t>4</a:t>
            </a:r>
            <a:r>
              <a:rPr lang="en-US" sz="2800" b="1" i="0" dirty="0" smtClean="0">
                <a:solidFill>
                  <a:srgbClr val="414B56"/>
                </a:solidFill>
                <a:effectLst/>
                <a:latin typeface="proxima-nova"/>
              </a:rPr>
              <a:t>. Other Insights (cont’d)</a:t>
            </a:r>
            <a:endParaRPr lang="en-US" sz="2400" b="1" i="0" dirty="0">
              <a:solidFill>
                <a:srgbClr val="414B56"/>
              </a:solidFill>
              <a:effectLst/>
              <a:latin typeface="proxima-nov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5360" y="5836099"/>
            <a:ext cx="354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proxima-nova"/>
              </a:rPr>
              <a:t>Table 4.2: </a:t>
            </a:r>
            <a:r>
              <a:rPr lang="en-US" sz="1000" dirty="0" smtClean="0">
                <a:latin typeface="proxima-nova"/>
              </a:rPr>
              <a:t>Purchase Results</a:t>
            </a:r>
            <a:endParaRPr lang="en-US" sz="1000" dirty="0">
              <a:latin typeface="proxima-nov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211" y="1422050"/>
            <a:ext cx="2695575" cy="2266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35211" y="3689000"/>
            <a:ext cx="269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proxima-nova"/>
              </a:rPr>
              <a:t>Query 4.1: </a:t>
            </a:r>
            <a:r>
              <a:rPr lang="en-US" sz="1000" dirty="0" smtClean="0">
                <a:latin typeface="proxima-nova"/>
              </a:rPr>
              <a:t>Finding most successful items by </a:t>
            </a:r>
            <a:r>
              <a:rPr lang="en-US" sz="1000" dirty="0" err="1" smtClean="0">
                <a:latin typeface="proxima-nova"/>
              </a:rPr>
              <a:t>product_id</a:t>
            </a:r>
            <a:endParaRPr lang="en-US" sz="1000" dirty="0">
              <a:latin typeface="proxima-nova"/>
            </a:endParaRPr>
          </a:p>
        </p:txBody>
      </p:sp>
    </p:spTree>
    <p:extLst>
      <p:ext uri="{BB962C8B-B14F-4D97-AF65-F5344CB8AC3E}">
        <p14:creationId xmlns:p14="http://schemas.microsoft.com/office/powerpoint/2010/main" val="19489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 cap="rnd" cmpd="sng">
          <a:solidFill>
            <a:srgbClr val="71695E"/>
          </a:solidFill>
          <a:prstDash val="solid"/>
          <a:beve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390</TotalTime>
  <Words>1756</Words>
  <Application>Microsoft Office PowerPoint</Application>
  <PresentationFormat>Widescreen</PresentationFormat>
  <Paragraphs>363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proxima-nova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Arnold</dc:creator>
  <cp:lastModifiedBy>Christopher Arnold</cp:lastModifiedBy>
  <cp:revision>47</cp:revision>
  <dcterms:created xsi:type="dcterms:W3CDTF">2018-07-02T21:17:54Z</dcterms:created>
  <dcterms:modified xsi:type="dcterms:W3CDTF">2018-07-03T03:48:16Z</dcterms:modified>
</cp:coreProperties>
</file>