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7" r:id="rId11"/>
    <p:sldId id="268" r:id="rId12"/>
    <p:sldId id="262" r:id="rId13"/>
    <p:sldId id="263" r:id="rId14"/>
    <p:sldId id="264" r:id="rId15"/>
    <p:sldId id="265" r:id="rId16"/>
    <p:sldId id="26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F6A0B9-FDE0-4B95-87FD-691C47AFAFE2}" v="18" dt="2022-07-06T16:26:31.2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B25F-B530-46B0-1086-12C53CA362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5C980E-1150-BB50-BD06-B15581166C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DE7912-C4D9-66B2-49FF-3467A3EF160C}"/>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5" name="Footer Placeholder 4">
            <a:extLst>
              <a:ext uri="{FF2B5EF4-FFF2-40B4-BE49-F238E27FC236}">
                <a16:creationId xmlns:a16="http://schemas.microsoft.com/office/drawing/2014/main" id="{4301EEC0-521E-7E92-4DA0-FCF4534DB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B93F0-826F-7482-E82E-6F0C4965D0CF}"/>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335998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3707-11E5-A37A-7506-94A6D0E96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ADD7DF-E322-C026-076C-FFF0C8BDF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A7049-F29F-AFB3-D661-8FD3380C40C4}"/>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5" name="Footer Placeholder 4">
            <a:extLst>
              <a:ext uri="{FF2B5EF4-FFF2-40B4-BE49-F238E27FC236}">
                <a16:creationId xmlns:a16="http://schemas.microsoft.com/office/drawing/2014/main" id="{6BEC2FE6-9A81-5040-14E0-6A0376DA4F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7197B7-90B6-765E-9042-B4619C3422DC}"/>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948685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92871E-D6BC-F2EC-DD54-9B0AC36EDE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5604F5-4779-9825-F602-E9662A3DF8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4FE22-C751-E9BD-D1E9-C3821F445BF4}"/>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5" name="Footer Placeholder 4">
            <a:extLst>
              <a:ext uri="{FF2B5EF4-FFF2-40B4-BE49-F238E27FC236}">
                <a16:creationId xmlns:a16="http://schemas.microsoft.com/office/drawing/2014/main" id="{865BEC09-3BE3-D470-E412-9957EE923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C85D8-92EA-83E4-3296-D3C5EAF3A590}"/>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44594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1EDA-159E-3C16-1D2C-9B60424FA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4B730E-01CD-833A-4C3B-CABCD04A48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6A8AE-A21C-5F4D-06EB-53543CD7E4A4}"/>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5" name="Footer Placeholder 4">
            <a:extLst>
              <a:ext uri="{FF2B5EF4-FFF2-40B4-BE49-F238E27FC236}">
                <a16:creationId xmlns:a16="http://schemas.microsoft.com/office/drawing/2014/main" id="{015AF981-E902-57F7-CB07-DF30466BC6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EF522-0739-12E8-2FE5-1A157E5CBA31}"/>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70476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3F70-D9B2-E3C2-09AB-C85C7A6C1C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43AC2A-4AE4-AFCE-DA7D-B955E05FB2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AED70B-7BFE-3CC7-38AF-50B192C20939}"/>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5" name="Footer Placeholder 4">
            <a:extLst>
              <a:ext uri="{FF2B5EF4-FFF2-40B4-BE49-F238E27FC236}">
                <a16:creationId xmlns:a16="http://schemas.microsoft.com/office/drawing/2014/main" id="{FC4AE5A2-3F38-6E79-D49A-1AE7781D1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9FA49-2FB0-0A10-629D-6B139565980E}"/>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3022490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8270-91F2-5BAF-BE23-DB1104D15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E4EE6-8C7E-B110-34C2-EBD157D2A5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B6865C-36D2-ECE0-9312-1B81A7800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888905-8C8D-E406-31B9-D6044B8A524A}"/>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6" name="Footer Placeholder 5">
            <a:extLst>
              <a:ext uri="{FF2B5EF4-FFF2-40B4-BE49-F238E27FC236}">
                <a16:creationId xmlns:a16="http://schemas.microsoft.com/office/drawing/2014/main" id="{91A6425A-036D-1360-F846-991A34AB4F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F465D-1CCD-5B73-C37A-C6762A9B903A}"/>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125760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0161-9F4A-4DAA-2FB7-6536412E42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17C32-000F-06A7-2E89-B6512DDC80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743503-21E5-C760-DE81-35D165CD31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568FA2-C258-75C4-ED69-61B80034B4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B9AA5E-77BF-196D-E3A1-267F341E7B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B7F70B-FAB1-2450-851B-F1F6557363E0}"/>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8" name="Footer Placeholder 7">
            <a:extLst>
              <a:ext uri="{FF2B5EF4-FFF2-40B4-BE49-F238E27FC236}">
                <a16:creationId xmlns:a16="http://schemas.microsoft.com/office/drawing/2014/main" id="{A3A0A4AD-18C5-217D-81B0-60EED15FF3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1D7221-BBB5-E030-8BC3-96C00EBC8C2C}"/>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366573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C8F92-0313-370B-F391-0A8EE6FE73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FA2B67-39AA-35A7-67F7-DB963B3664BC}"/>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4" name="Footer Placeholder 3">
            <a:extLst>
              <a:ext uri="{FF2B5EF4-FFF2-40B4-BE49-F238E27FC236}">
                <a16:creationId xmlns:a16="http://schemas.microsoft.com/office/drawing/2014/main" id="{F1F9D9D6-49D3-5BF0-4413-ED9DA71E37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7A2EA7-6E4D-11BA-208A-B1A5F3036CCC}"/>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771676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0B268-2814-90F1-319D-9F3B6D270366}"/>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3" name="Footer Placeholder 2">
            <a:extLst>
              <a:ext uri="{FF2B5EF4-FFF2-40B4-BE49-F238E27FC236}">
                <a16:creationId xmlns:a16="http://schemas.microsoft.com/office/drawing/2014/main" id="{45E56F91-F61F-535D-1A97-ADB4AA9FB0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A9DC37-CB3E-51C8-0BD6-389DBBE24C7A}"/>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267084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04D7-AA28-5D0E-9011-6B2DEB0DE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7183-687B-ECC9-C36A-D4FB97BE9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AFA9F1-B449-3284-C71F-6D60516D6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8454D-AF31-AAAF-E03C-D38443E6BB73}"/>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6" name="Footer Placeholder 5">
            <a:extLst>
              <a:ext uri="{FF2B5EF4-FFF2-40B4-BE49-F238E27FC236}">
                <a16:creationId xmlns:a16="http://schemas.microsoft.com/office/drawing/2014/main" id="{B9A4514F-9B47-AC66-1723-A96936CED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F747E4-6D46-4B4C-6025-D3EF3291986F}"/>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150931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5F60-435B-F7DA-7606-A8E43F695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C18A93-0B01-219A-A61E-2535F21F7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895372-D571-E5E2-02DF-D2467D39A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8CA60-A8A1-75E8-4510-BBD38385A56A}"/>
              </a:ext>
            </a:extLst>
          </p:cNvPr>
          <p:cNvSpPr>
            <a:spLocks noGrp="1"/>
          </p:cNvSpPr>
          <p:nvPr>
            <p:ph type="dt" sz="half" idx="10"/>
          </p:nvPr>
        </p:nvSpPr>
        <p:spPr/>
        <p:txBody>
          <a:bodyPr/>
          <a:lstStyle/>
          <a:p>
            <a:fld id="{0A8ED2C5-6528-4566-A097-7CDAF63E3485}" type="datetimeFigureOut">
              <a:rPr lang="en-US" smtClean="0"/>
              <a:t>7/6/2022</a:t>
            </a:fld>
            <a:endParaRPr lang="en-US"/>
          </a:p>
        </p:txBody>
      </p:sp>
      <p:sp>
        <p:nvSpPr>
          <p:cNvPr id="6" name="Footer Placeholder 5">
            <a:extLst>
              <a:ext uri="{FF2B5EF4-FFF2-40B4-BE49-F238E27FC236}">
                <a16:creationId xmlns:a16="http://schemas.microsoft.com/office/drawing/2014/main" id="{49ECA7F7-D936-1835-8A00-79D9C4646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C08C4-D1A9-DCDB-FCAA-CDE3987A85B1}"/>
              </a:ext>
            </a:extLst>
          </p:cNvPr>
          <p:cNvSpPr>
            <a:spLocks noGrp="1"/>
          </p:cNvSpPr>
          <p:nvPr>
            <p:ph type="sldNum" sz="quarter" idx="12"/>
          </p:nvPr>
        </p:nvSpPr>
        <p:spPr/>
        <p:txBody>
          <a:bodyPr/>
          <a:lstStyle/>
          <a:p>
            <a:fld id="{60EE9EEE-1D16-444B-A194-2BB491816E6B}" type="slidenum">
              <a:rPr lang="en-US" smtClean="0"/>
              <a:t>‹#›</a:t>
            </a:fld>
            <a:endParaRPr lang="en-US"/>
          </a:p>
        </p:txBody>
      </p:sp>
    </p:spTree>
    <p:extLst>
      <p:ext uri="{BB962C8B-B14F-4D97-AF65-F5344CB8AC3E}">
        <p14:creationId xmlns:p14="http://schemas.microsoft.com/office/powerpoint/2010/main" val="196723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5762B-C8F7-D961-0E61-56043D65AF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53EDF7-9594-3949-741B-F0F8F77D1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0165B9-2C1E-2E0E-F6C1-02D1A199D5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ED2C5-6528-4566-A097-7CDAF63E3485}" type="datetimeFigureOut">
              <a:rPr lang="en-US" smtClean="0"/>
              <a:t>7/6/2022</a:t>
            </a:fld>
            <a:endParaRPr lang="en-US"/>
          </a:p>
        </p:txBody>
      </p:sp>
      <p:sp>
        <p:nvSpPr>
          <p:cNvPr id="5" name="Footer Placeholder 4">
            <a:extLst>
              <a:ext uri="{FF2B5EF4-FFF2-40B4-BE49-F238E27FC236}">
                <a16:creationId xmlns:a16="http://schemas.microsoft.com/office/drawing/2014/main" id="{2182BEDE-DEA3-F989-EFFC-7B3A220C6F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36C658-F354-C17B-87DF-39C7DFFE47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E9EEE-1D16-444B-A194-2BB491816E6B}" type="slidenum">
              <a:rPr lang="en-US" smtClean="0"/>
              <a:t>‹#›</a:t>
            </a:fld>
            <a:endParaRPr lang="en-US"/>
          </a:p>
        </p:txBody>
      </p:sp>
    </p:spTree>
    <p:extLst>
      <p:ext uri="{BB962C8B-B14F-4D97-AF65-F5344CB8AC3E}">
        <p14:creationId xmlns:p14="http://schemas.microsoft.com/office/powerpoint/2010/main" val="2020751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24CC-DD25-362B-527F-A282FEECF368}"/>
              </a:ext>
            </a:extLst>
          </p:cNvPr>
          <p:cNvSpPr>
            <a:spLocks noGrp="1"/>
          </p:cNvSpPr>
          <p:nvPr>
            <p:ph type="ctrTitle"/>
          </p:nvPr>
        </p:nvSpPr>
        <p:spPr/>
        <p:txBody>
          <a:bodyPr/>
          <a:lstStyle/>
          <a:p>
            <a:r>
              <a:rPr lang="en-US" dirty="0"/>
              <a:t>Data Science Courses</a:t>
            </a:r>
          </a:p>
        </p:txBody>
      </p:sp>
      <p:sp>
        <p:nvSpPr>
          <p:cNvPr id="3" name="Subtitle 2">
            <a:extLst>
              <a:ext uri="{FF2B5EF4-FFF2-40B4-BE49-F238E27FC236}">
                <a16:creationId xmlns:a16="http://schemas.microsoft.com/office/drawing/2014/main" id="{B6C501FA-9C8C-3336-E46C-5961118288FF}"/>
              </a:ext>
            </a:extLst>
          </p:cNvPr>
          <p:cNvSpPr>
            <a:spLocks noGrp="1"/>
          </p:cNvSpPr>
          <p:nvPr>
            <p:ph type="subTitle" idx="1"/>
          </p:nvPr>
        </p:nvSpPr>
        <p:spPr/>
        <p:txBody>
          <a:bodyPr/>
          <a:lstStyle/>
          <a:p>
            <a:r>
              <a:rPr lang="en-US" dirty="0"/>
              <a:t>Christodoulos Asiminidis</a:t>
            </a:r>
          </a:p>
          <a:p>
            <a:r>
              <a:rPr lang="en-US" dirty="0"/>
              <a:t>2022</a:t>
            </a:r>
          </a:p>
        </p:txBody>
      </p:sp>
    </p:spTree>
    <p:extLst>
      <p:ext uri="{BB962C8B-B14F-4D97-AF65-F5344CB8AC3E}">
        <p14:creationId xmlns:p14="http://schemas.microsoft.com/office/powerpoint/2010/main" val="4243834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8DB1-FE32-E891-393F-72C1A54DC7A4}"/>
              </a:ext>
            </a:extLst>
          </p:cNvPr>
          <p:cNvSpPr>
            <a:spLocks noGrp="1"/>
          </p:cNvSpPr>
          <p:nvPr>
            <p:ph type="title"/>
          </p:nvPr>
        </p:nvSpPr>
        <p:spPr/>
        <p:txBody>
          <a:bodyPr/>
          <a:lstStyle/>
          <a:p>
            <a:r>
              <a:rPr lang="en-US" dirty="0"/>
              <a:t>Computer Vision Gaussian Blur Outcome</a:t>
            </a:r>
          </a:p>
        </p:txBody>
      </p:sp>
      <p:pic>
        <p:nvPicPr>
          <p:cNvPr id="5" name="Content Placeholder 4" descr="A close up of a rose&#10;&#10;Description automatically generated with medium confidence">
            <a:extLst>
              <a:ext uri="{FF2B5EF4-FFF2-40B4-BE49-F238E27FC236}">
                <a16:creationId xmlns:a16="http://schemas.microsoft.com/office/drawing/2014/main" id="{442CC46C-0B2A-3D8C-7850-A1ABE5754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2956" y="1825625"/>
            <a:ext cx="5586088" cy="4351338"/>
          </a:xfrm>
        </p:spPr>
      </p:pic>
    </p:spTree>
    <p:extLst>
      <p:ext uri="{BB962C8B-B14F-4D97-AF65-F5344CB8AC3E}">
        <p14:creationId xmlns:p14="http://schemas.microsoft.com/office/powerpoint/2010/main" val="17282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460D-8863-B4B1-330F-45104EF8343E}"/>
              </a:ext>
            </a:extLst>
          </p:cNvPr>
          <p:cNvSpPr>
            <a:spLocks noGrp="1"/>
          </p:cNvSpPr>
          <p:nvPr>
            <p:ph type="title"/>
          </p:nvPr>
        </p:nvSpPr>
        <p:spPr/>
        <p:txBody>
          <a:bodyPr/>
          <a:lstStyle/>
          <a:p>
            <a:r>
              <a:rPr lang="en-US" dirty="0"/>
              <a:t>Computer Vision Median Filter cv2.medianBlur()</a:t>
            </a:r>
          </a:p>
        </p:txBody>
      </p:sp>
      <p:sp>
        <p:nvSpPr>
          <p:cNvPr id="3" name="Content Placeholder 2">
            <a:extLst>
              <a:ext uri="{FF2B5EF4-FFF2-40B4-BE49-F238E27FC236}">
                <a16:creationId xmlns:a16="http://schemas.microsoft.com/office/drawing/2014/main" id="{282E506F-0ACD-51E5-E79F-08227B7D8A6C}"/>
              </a:ext>
            </a:extLst>
          </p:cNvPr>
          <p:cNvSpPr>
            <a:spLocks noGrp="1"/>
          </p:cNvSpPr>
          <p:nvPr>
            <p:ph idx="1"/>
          </p:nvPr>
        </p:nvSpPr>
        <p:spPr/>
        <p:txBody>
          <a:bodyPr/>
          <a:lstStyle/>
          <a:p>
            <a:r>
              <a:rPr lang="en-US" dirty="0"/>
              <a:t>Example of </a:t>
            </a:r>
            <a:r>
              <a:rPr lang="en-US" dirty="0" err="1"/>
              <a:t>Smoothin</a:t>
            </a:r>
            <a:r>
              <a:rPr lang="en-US" dirty="0"/>
              <a:t> Image using cv2.medianBlue()</a:t>
            </a:r>
          </a:p>
          <a:p>
            <a:r>
              <a:rPr lang="en-US" dirty="0" err="1"/>
              <a:t>Img_third</a:t>
            </a:r>
            <a:r>
              <a:rPr lang="en-US" dirty="0"/>
              <a:t> = cv2.imread(“noiseimage.jpg”)</a:t>
            </a:r>
          </a:p>
          <a:p>
            <a:r>
              <a:rPr lang="en-US" dirty="0" err="1"/>
              <a:t>image_median</a:t>
            </a:r>
            <a:r>
              <a:rPr lang="en-US" dirty="0"/>
              <a:t> = cv2.medianBlur(img_third,5)</a:t>
            </a:r>
          </a:p>
          <a:p>
            <a:r>
              <a:rPr lang="en-US" dirty="0"/>
              <a:t>Goal: Median Blurring always reduces the noise effectively because in this filtering technique the central element is always replaced by some pixel value in the image. But in the above filters, the central element is a newly calculated value which may be a pixel value in the image or a new value.</a:t>
            </a:r>
          </a:p>
        </p:txBody>
      </p:sp>
    </p:spTree>
    <p:extLst>
      <p:ext uri="{BB962C8B-B14F-4D97-AF65-F5344CB8AC3E}">
        <p14:creationId xmlns:p14="http://schemas.microsoft.com/office/powerpoint/2010/main" val="316990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410C-6B34-FAE0-78BB-457209C18465}"/>
              </a:ext>
            </a:extLst>
          </p:cNvPr>
          <p:cNvSpPr>
            <a:spLocks noGrp="1"/>
          </p:cNvSpPr>
          <p:nvPr>
            <p:ph type="title"/>
          </p:nvPr>
        </p:nvSpPr>
        <p:spPr/>
        <p:txBody>
          <a:bodyPr/>
          <a:lstStyle/>
          <a:p>
            <a:r>
              <a:rPr lang="en-US" dirty="0"/>
              <a:t>Computer Vision Median Filter cv2.medianBlur() (2)</a:t>
            </a:r>
          </a:p>
        </p:txBody>
      </p:sp>
      <p:sp>
        <p:nvSpPr>
          <p:cNvPr id="3" name="Content Placeholder 2">
            <a:extLst>
              <a:ext uri="{FF2B5EF4-FFF2-40B4-BE49-F238E27FC236}">
                <a16:creationId xmlns:a16="http://schemas.microsoft.com/office/drawing/2014/main" id="{ED720436-759F-2CFA-903C-8125D76C028A}"/>
              </a:ext>
            </a:extLst>
          </p:cNvPr>
          <p:cNvSpPr>
            <a:spLocks noGrp="1"/>
          </p:cNvSpPr>
          <p:nvPr>
            <p:ph idx="1"/>
          </p:nvPr>
        </p:nvSpPr>
        <p:spPr/>
        <p:txBody>
          <a:bodyPr/>
          <a:lstStyle/>
          <a:p>
            <a:r>
              <a:rPr lang="en-US" dirty="0"/>
              <a:t>#Display </a:t>
            </a:r>
            <a:r>
              <a:rPr lang="en-US" dirty="0" err="1"/>
              <a:t>MedianBlurred</a:t>
            </a:r>
            <a:r>
              <a:rPr lang="en-US" dirty="0"/>
              <a:t> image</a:t>
            </a:r>
          </a:p>
          <a:p>
            <a:r>
              <a:rPr lang="en-US" dirty="0" err="1"/>
              <a:t>window_name</a:t>
            </a:r>
            <a:r>
              <a:rPr lang="en-US" dirty="0"/>
              <a:t>='</a:t>
            </a:r>
            <a:r>
              <a:rPr lang="en-US" dirty="0" err="1"/>
              <a:t>MedianBlurrred</a:t>
            </a:r>
            <a:r>
              <a:rPr lang="en-US" dirty="0"/>
              <a:t>'</a:t>
            </a:r>
          </a:p>
          <a:p>
            <a:r>
              <a:rPr lang="en-US" dirty="0"/>
              <a:t>cv2.namedWindow(</a:t>
            </a:r>
            <a:r>
              <a:rPr lang="en-US" dirty="0" err="1"/>
              <a:t>window_name</a:t>
            </a:r>
            <a:r>
              <a:rPr lang="en-US" dirty="0"/>
              <a:t>, cv2.WINDOW_NORMAL)</a:t>
            </a:r>
          </a:p>
          <a:p>
            <a:r>
              <a:rPr lang="en-US" dirty="0"/>
              <a:t>cv2.imshow(</a:t>
            </a:r>
            <a:r>
              <a:rPr lang="en-US" dirty="0" err="1"/>
              <a:t>window_name,image_median</a:t>
            </a:r>
            <a:r>
              <a:rPr lang="en-US" dirty="0"/>
              <a:t>)</a:t>
            </a:r>
          </a:p>
          <a:p>
            <a:r>
              <a:rPr lang="en-US" dirty="0"/>
              <a:t>cv2.waitKey(0)</a:t>
            </a:r>
          </a:p>
          <a:p>
            <a:r>
              <a:rPr lang="en-US" dirty="0"/>
              <a:t>cv2.destroyAllWindows()</a:t>
            </a:r>
          </a:p>
          <a:p>
            <a:endParaRPr lang="en-US" dirty="0"/>
          </a:p>
        </p:txBody>
      </p:sp>
    </p:spTree>
    <p:extLst>
      <p:ext uri="{BB962C8B-B14F-4D97-AF65-F5344CB8AC3E}">
        <p14:creationId xmlns:p14="http://schemas.microsoft.com/office/powerpoint/2010/main" val="346980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B316-DC8D-ECF6-50DE-3C46FC49AB1C}"/>
              </a:ext>
            </a:extLst>
          </p:cNvPr>
          <p:cNvSpPr>
            <a:spLocks noGrp="1"/>
          </p:cNvSpPr>
          <p:nvPr>
            <p:ph type="title"/>
          </p:nvPr>
        </p:nvSpPr>
        <p:spPr/>
        <p:txBody>
          <a:bodyPr/>
          <a:lstStyle/>
          <a:p>
            <a:r>
              <a:rPr lang="en-US" dirty="0"/>
              <a:t>Computer Vision algorithms – Median Blur(0 cv2.medianBlur()</a:t>
            </a:r>
          </a:p>
        </p:txBody>
      </p:sp>
      <p:pic>
        <p:nvPicPr>
          <p:cNvPr id="4" name="Content Placeholder 3">
            <a:extLst>
              <a:ext uri="{FF2B5EF4-FFF2-40B4-BE49-F238E27FC236}">
                <a16:creationId xmlns:a16="http://schemas.microsoft.com/office/drawing/2014/main" id="{AEB04B41-1C41-31C6-51B6-4764AA58D4F1}"/>
              </a:ext>
            </a:extLst>
          </p:cNvPr>
          <p:cNvPicPr>
            <a:picLocks noGrp="1" noChangeAspect="1"/>
          </p:cNvPicPr>
          <p:nvPr>
            <p:ph idx="1"/>
          </p:nvPr>
        </p:nvPicPr>
        <p:blipFill>
          <a:blip r:embed="rId2"/>
          <a:stretch>
            <a:fillRect/>
          </a:stretch>
        </p:blipFill>
        <p:spPr>
          <a:xfrm>
            <a:off x="3296455" y="1825625"/>
            <a:ext cx="5599090" cy="4351338"/>
          </a:xfrm>
          <a:prstGeom prst="rect">
            <a:avLst/>
          </a:prstGeom>
        </p:spPr>
      </p:pic>
    </p:spTree>
    <p:extLst>
      <p:ext uri="{BB962C8B-B14F-4D97-AF65-F5344CB8AC3E}">
        <p14:creationId xmlns:p14="http://schemas.microsoft.com/office/powerpoint/2010/main" val="395207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E2C6-2E81-E6D5-7845-045F59D0F639}"/>
              </a:ext>
            </a:extLst>
          </p:cNvPr>
          <p:cNvSpPr>
            <a:spLocks noGrp="1"/>
          </p:cNvSpPr>
          <p:nvPr>
            <p:ph type="title"/>
          </p:nvPr>
        </p:nvSpPr>
        <p:spPr/>
        <p:txBody>
          <a:bodyPr/>
          <a:lstStyle/>
          <a:p>
            <a:r>
              <a:rPr lang="en-US" dirty="0"/>
              <a:t>Thank you - </a:t>
            </a:r>
            <a:r>
              <a:rPr lang="en-US" dirty="0" err="1"/>
              <a:t>QnA</a:t>
            </a:r>
            <a:endParaRPr lang="en-US" dirty="0"/>
          </a:p>
        </p:txBody>
      </p:sp>
      <p:sp>
        <p:nvSpPr>
          <p:cNvPr id="3" name="Content Placeholder 2">
            <a:extLst>
              <a:ext uri="{FF2B5EF4-FFF2-40B4-BE49-F238E27FC236}">
                <a16:creationId xmlns:a16="http://schemas.microsoft.com/office/drawing/2014/main" id="{FE77CF58-7C00-8A30-2FA0-70ABCEB561A6}"/>
              </a:ext>
            </a:extLst>
          </p:cNvPr>
          <p:cNvSpPr>
            <a:spLocks noGrp="1"/>
          </p:cNvSpPr>
          <p:nvPr>
            <p:ph idx="1"/>
          </p:nvPr>
        </p:nvSpPr>
        <p:spPr/>
        <p:txBody>
          <a:bodyPr/>
          <a:lstStyle/>
          <a:p>
            <a:r>
              <a:rPr lang="en-US" dirty="0"/>
              <a:t>Next course: More advanced Computer Vision Algorithms such as CNN, Yolo, SDD, etc. </a:t>
            </a:r>
          </a:p>
          <a:p>
            <a:endParaRPr lang="en-US" dirty="0"/>
          </a:p>
        </p:txBody>
      </p:sp>
    </p:spTree>
    <p:extLst>
      <p:ext uri="{BB962C8B-B14F-4D97-AF65-F5344CB8AC3E}">
        <p14:creationId xmlns:p14="http://schemas.microsoft.com/office/powerpoint/2010/main" val="200083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8389D-7104-84F1-2A0F-4FE68DE7DBB5}"/>
              </a:ext>
            </a:extLst>
          </p:cNvPr>
          <p:cNvSpPr>
            <a:spLocks noGrp="1"/>
          </p:cNvSpPr>
          <p:nvPr>
            <p:ph type="title"/>
          </p:nvPr>
        </p:nvSpPr>
        <p:spPr/>
        <p:txBody>
          <a:bodyPr/>
          <a:lstStyle/>
          <a:p>
            <a:r>
              <a:rPr lang="en-US" dirty="0"/>
              <a:t>What is a Data Science course</a:t>
            </a:r>
          </a:p>
        </p:txBody>
      </p:sp>
      <p:sp>
        <p:nvSpPr>
          <p:cNvPr id="3" name="Content Placeholder 2">
            <a:extLst>
              <a:ext uri="{FF2B5EF4-FFF2-40B4-BE49-F238E27FC236}">
                <a16:creationId xmlns:a16="http://schemas.microsoft.com/office/drawing/2014/main" id="{AC6E75AE-3880-183D-5B52-0D8197464D03}"/>
              </a:ext>
            </a:extLst>
          </p:cNvPr>
          <p:cNvSpPr>
            <a:spLocks noGrp="1"/>
          </p:cNvSpPr>
          <p:nvPr>
            <p:ph idx="1"/>
          </p:nvPr>
        </p:nvSpPr>
        <p:spPr/>
        <p:txBody>
          <a:bodyPr>
            <a:normAutofit fontScale="77500" lnSpcReduction="20000"/>
          </a:bodyPr>
          <a:lstStyle/>
          <a:p>
            <a:r>
              <a:rPr lang="en-US" dirty="0"/>
              <a:t>Client Requirements</a:t>
            </a:r>
          </a:p>
          <a:p>
            <a:r>
              <a:rPr lang="en-US" dirty="0"/>
              <a:t>Highlight important criteria</a:t>
            </a:r>
          </a:p>
          <a:p>
            <a:r>
              <a:rPr lang="en-US" dirty="0"/>
              <a:t>Easier explanation of technical concepts</a:t>
            </a:r>
          </a:p>
          <a:p>
            <a:r>
              <a:rPr lang="en-US" dirty="0"/>
              <a:t>Statistical Knowledge</a:t>
            </a:r>
          </a:p>
          <a:p>
            <a:r>
              <a:rPr lang="en-US" dirty="0"/>
              <a:t>Mathematics</a:t>
            </a:r>
          </a:p>
          <a:p>
            <a:r>
              <a:rPr lang="en-US" dirty="0"/>
              <a:t>Designing Methods</a:t>
            </a:r>
          </a:p>
          <a:p>
            <a:r>
              <a:rPr lang="en-US" dirty="0"/>
              <a:t>Tuning and Fitting the Model</a:t>
            </a:r>
          </a:p>
          <a:p>
            <a:r>
              <a:rPr lang="en-US" dirty="0"/>
              <a:t>Database languages</a:t>
            </a:r>
          </a:p>
          <a:p>
            <a:r>
              <a:rPr lang="en-US" dirty="0"/>
              <a:t>Data Governance</a:t>
            </a:r>
          </a:p>
          <a:p>
            <a:r>
              <a:rPr lang="en-US" dirty="0"/>
              <a:t>Data Preprocessing</a:t>
            </a:r>
          </a:p>
          <a:p>
            <a:r>
              <a:rPr lang="en-US" dirty="0"/>
              <a:t>Data validation</a:t>
            </a:r>
          </a:p>
          <a:p>
            <a:r>
              <a:rPr lang="en-US" dirty="0"/>
              <a:t>Data Infrastructure</a:t>
            </a:r>
          </a:p>
        </p:txBody>
      </p:sp>
    </p:spTree>
    <p:extLst>
      <p:ext uri="{BB962C8B-B14F-4D97-AF65-F5344CB8AC3E}">
        <p14:creationId xmlns:p14="http://schemas.microsoft.com/office/powerpoint/2010/main" val="128949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794D-2FD3-6053-6A62-FF7998B6DA63}"/>
              </a:ext>
            </a:extLst>
          </p:cNvPr>
          <p:cNvSpPr>
            <a:spLocks noGrp="1"/>
          </p:cNvSpPr>
          <p:nvPr>
            <p:ph type="title"/>
          </p:nvPr>
        </p:nvSpPr>
        <p:spPr/>
        <p:txBody>
          <a:bodyPr/>
          <a:lstStyle/>
          <a:p>
            <a:r>
              <a:rPr lang="en-US" dirty="0"/>
              <a:t>What Data Science can be found?</a:t>
            </a:r>
          </a:p>
        </p:txBody>
      </p:sp>
      <p:sp>
        <p:nvSpPr>
          <p:cNvPr id="3" name="Content Placeholder 2">
            <a:extLst>
              <a:ext uri="{FF2B5EF4-FFF2-40B4-BE49-F238E27FC236}">
                <a16:creationId xmlns:a16="http://schemas.microsoft.com/office/drawing/2014/main" id="{A62F8E4A-FE3B-FAF6-FB5C-B97E4A5269C8}"/>
              </a:ext>
            </a:extLst>
          </p:cNvPr>
          <p:cNvSpPr>
            <a:spLocks noGrp="1"/>
          </p:cNvSpPr>
          <p:nvPr>
            <p:ph idx="1"/>
          </p:nvPr>
        </p:nvSpPr>
        <p:spPr/>
        <p:txBody>
          <a:bodyPr/>
          <a:lstStyle/>
          <a:p>
            <a:r>
              <a:rPr lang="en-US" dirty="0"/>
              <a:t>Data Science in E-commerce</a:t>
            </a:r>
          </a:p>
          <a:p>
            <a:r>
              <a:rPr lang="en-US" dirty="0"/>
              <a:t>Data Science in manufacturing</a:t>
            </a:r>
          </a:p>
          <a:p>
            <a:r>
              <a:rPr lang="en-US" dirty="0"/>
              <a:t>Data Science as Conversational Agents</a:t>
            </a:r>
          </a:p>
          <a:p>
            <a:r>
              <a:rPr lang="en-US" dirty="0"/>
              <a:t>Data Science in Transport</a:t>
            </a:r>
          </a:p>
          <a:p>
            <a:endParaRPr lang="en-US" dirty="0"/>
          </a:p>
        </p:txBody>
      </p:sp>
    </p:spTree>
    <p:extLst>
      <p:ext uri="{BB962C8B-B14F-4D97-AF65-F5344CB8AC3E}">
        <p14:creationId xmlns:p14="http://schemas.microsoft.com/office/powerpoint/2010/main" val="372677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2358-0282-CEF0-7C5C-7CC14706ACC8}"/>
              </a:ext>
            </a:extLst>
          </p:cNvPr>
          <p:cNvSpPr>
            <a:spLocks noGrp="1"/>
          </p:cNvSpPr>
          <p:nvPr>
            <p:ph type="title"/>
          </p:nvPr>
        </p:nvSpPr>
        <p:spPr/>
        <p:txBody>
          <a:bodyPr/>
          <a:lstStyle/>
          <a:p>
            <a:r>
              <a:rPr lang="en-US" dirty="0"/>
              <a:t>Computer Vision Algorithms</a:t>
            </a:r>
          </a:p>
        </p:txBody>
      </p:sp>
      <p:sp>
        <p:nvSpPr>
          <p:cNvPr id="3" name="Content Placeholder 2">
            <a:extLst>
              <a:ext uri="{FF2B5EF4-FFF2-40B4-BE49-F238E27FC236}">
                <a16:creationId xmlns:a16="http://schemas.microsoft.com/office/drawing/2014/main" id="{1B72B2A2-330B-D2A8-89DB-C2565C922C4D}"/>
              </a:ext>
            </a:extLst>
          </p:cNvPr>
          <p:cNvSpPr>
            <a:spLocks noGrp="1"/>
          </p:cNvSpPr>
          <p:nvPr>
            <p:ph idx="1"/>
          </p:nvPr>
        </p:nvSpPr>
        <p:spPr/>
        <p:txBody>
          <a:bodyPr>
            <a:normAutofit fontScale="85000" lnSpcReduction="20000"/>
          </a:bodyPr>
          <a:lstStyle/>
          <a:p>
            <a:r>
              <a:rPr lang="en-US" dirty="0"/>
              <a:t>Simple Moving Average</a:t>
            </a:r>
          </a:p>
          <a:p>
            <a:r>
              <a:rPr lang="en-US" dirty="0"/>
              <a:t>Weighted Moving Average</a:t>
            </a:r>
          </a:p>
          <a:p>
            <a:r>
              <a:rPr lang="en-US" dirty="0"/>
              <a:t>Exponential Moving Average</a:t>
            </a:r>
          </a:p>
          <a:p>
            <a:r>
              <a:rPr lang="en-US" dirty="0"/>
              <a:t>The equation of the simple moving average is the following one:</a:t>
            </a:r>
          </a:p>
          <a:p>
            <a:pPr algn="l"/>
            <a:r>
              <a:rPr lang="en-US" b="1" i="0" dirty="0">
                <a:solidFill>
                  <a:srgbClr val="232C39"/>
                </a:solidFill>
                <a:effectLst/>
                <a:latin typeface="Nunito Sans" panose="020B0604020202020204" pitchFamily="2" charset="0"/>
              </a:rPr>
              <a:t>Simple Moving Average = (A</a:t>
            </a:r>
            <a:r>
              <a:rPr lang="en-US" b="1" i="0" baseline="-25000" dirty="0">
                <a:solidFill>
                  <a:srgbClr val="232C39"/>
                </a:solidFill>
                <a:effectLst/>
                <a:latin typeface="Nunito Sans" panose="020B0604020202020204" pitchFamily="2" charset="0"/>
              </a:rPr>
              <a:t>1</a:t>
            </a:r>
            <a:r>
              <a:rPr lang="en-US" b="1" i="0" dirty="0">
                <a:solidFill>
                  <a:srgbClr val="232C39"/>
                </a:solidFill>
                <a:effectLst/>
                <a:latin typeface="Nunito Sans" panose="020B0604020202020204" pitchFamily="2" charset="0"/>
              </a:rPr>
              <a:t> + A</a:t>
            </a:r>
            <a:r>
              <a:rPr lang="en-US" b="1" i="0" baseline="-25000" dirty="0">
                <a:solidFill>
                  <a:srgbClr val="232C39"/>
                </a:solidFill>
                <a:effectLst/>
                <a:latin typeface="Nunito Sans" panose="020B0604020202020204" pitchFamily="2" charset="0"/>
              </a:rPr>
              <a:t>2</a:t>
            </a:r>
            <a:r>
              <a:rPr lang="en-US" b="1" i="0" dirty="0">
                <a:solidFill>
                  <a:srgbClr val="232C39"/>
                </a:solidFill>
                <a:effectLst/>
                <a:latin typeface="Nunito Sans" panose="020B0604020202020204" pitchFamily="2" charset="0"/>
              </a:rPr>
              <a:t> + …… + A</a:t>
            </a:r>
            <a:r>
              <a:rPr lang="en-US" b="1" i="0" baseline="-25000" dirty="0">
                <a:solidFill>
                  <a:srgbClr val="232C39"/>
                </a:solidFill>
                <a:effectLst/>
                <a:latin typeface="Nunito Sans" panose="020B0604020202020204" pitchFamily="2" charset="0"/>
              </a:rPr>
              <a:t>n</a:t>
            </a:r>
            <a:r>
              <a:rPr lang="en-US" b="1" i="0" dirty="0">
                <a:solidFill>
                  <a:srgbClr val="232C39"/>
                </a:solidFill>
                <a:effectLst/>
                <a:latin typeface="Nunito Sans" panose="020B0604020202020204" pitchFamily="2" charset="0"/>
              </a:rPr>
              <a:t>) / n</a:t>
            </a:r>
            <a:endParaRPr lang="en-US" b="0" i="0" dirty="0">
              <a:solidFill>
                <a:srgbClr val="232C39"/>
              </a:solidFill>
              <a:effectLst/>
              <a:latin typeface="Hind" panose="020B0502040204020203" pitchFamily="2" charset="0"/>
            </a:endParaRPr>
          </a:p>
          <a:p>
            <a:r>
              <a:rPr lang="en-US" dirty="0"/>
              <a:t>The formula for exponential moving average is the following one:</a:t>
            </a:r>
          </a:p>
          <a:p>
            <a:pPr algn="l"/>
            <a:r>
              <a:rPr lang="en-US" b="1" i="0" dirty="0">
                <a:solidFill>
                  <a:srgbClr val="232C39"/>
                </a:solidFill>
                <a:effectLst/>
                <a:latin typeface="Nunito Sans" pitchFamily="2" charset="0"/>
              </a:rPr>
              <a:t>Weightage Moving Average = (A</a:t>
            </a:r>
            <a:r>
              <a:rPr lang="en-US" b="1" i="0" baseline="-25000" dirty="0">
                <a:solidFill>
                  <a:srgbClr val="232C39"/>
                </a:solidFill>
                <a:effectLst/>
                <a:latin typeface="Nunito Sans" pitchFamily="2" charset="0"/>
              </a:rPr>
              <a:t>1</a:t>
            </a:r>
            <a:r>
              <a:rPr lang="en-US" b="1" i="0" dirty="0">
                <a:solidFill>
                  <a:srgbClr val="232C39"/>
                </a:solidFill>
                <a:effectLst/>
                <a:latin typeface="Nunito Sans" pitchFamily="2" charset="0"/>
              </a:rPr>
              <a:t>*W</a:t>
            </a:r>
            <a:r>
              <a:rPr lang="en-US" b="1" i="0" baseline="-25000" dirty="0">
                <a:solidFill>
                  <a:srgbClr val="232C39"/>
                </a:solidFill>
                <a:effectLst/>
                <a:latin typeface="Nunito Sans" pitchFamily="2" charset="0"/>
              </a:rPr>
              <a:t>1</a:t>
            </a:r>
            <a:r>
              <a:rPr lang="en-US" b="1" i="0" dirty="0">
                <a:solidFill>
                  <a:srgbClr val="232C39"/>
                </a:solidFill>
                <a:effectLst/>
                <a:latin typeface="Nunito Sans" pitchFamily="2" charset="0"/>
              </a:rPr>
              <a:t> + A</a:t>
            </a:r>
            <a:r>
              <a:rPr lang="en-US" b="1" i="0" baseline="-25000" dirty="0">
                <a:solidFill>
                  <a:srgbClr val="232C39"/>
                </a:solidFill>
                <a:effectLst/>
                <a:latin typeface="Nunito Sans" pitchFamily="2" charset="0"/>
              </a:rPr>
              <a:t>2</a:t>
            </a:r>
            <a:r>
              <a:rPr lang="en-US" b="1" i="0" dirty="0">
                <a:solidFill>
                  <a:srgbClr val="232C39"/>
                </a:solidFill>
                <a:effectLst/>
                <a:latin typeface="Nunito Sans" pitchFamily="2" charset="0"/>
              </a:rPr>
              <a:t>*W</a:t>
            </a:r>
            <a:r>
              <a:rPr lang="en-US" b="1" i="0" baseline="-25000" dirty="0">
                <a:solidFill>
                  <a:srgbClr val="232C39"/>
                </a:solidFill>
                <a:effectLst/>
                <a:latin typeface="Nunito Sans" pitchFamily="2" charset="0"/>
              </a:rPr>
              <a:t>2</a:t>
            </a:r>
            <a:r>
              <a:rPr lang="en-US" b="1" i="0" dirty="0">
                <a:solidFill>
                  <a:srgbClr val="232C39"/>
                </a:solidFill>
                <a:effectLst/>
                <a:latin typeface="Nunito Sans" pitchFamily="2" charset="0"/>
              </a:rPr>
              <a:t> + …… + A</a:t>
            </a:r>
            <a:r>
              <a:rPr lang="en-US" b="1" i="0" baseline="-25000" dirty="0">
                <a:solidFill>
                  <a:srgbClr val="232C39"/>
                </a:solidFill>
                <a:effectLst/>
                <a:latin typeface="Nunito Sans" pitchFamily="2" charset="0"/>
              </a:rPr>
              <a:t>n</a:t>
            </a:r>
            <a:r>
              <a:rPr lang="en-US" b="1" i="0" dirty="0">
                <a:solidFill>
                  <a:srgbClr val="232C39"/>
                </a:solidFill>
                <a:effectLst/>
                <a:latin typeface="Nunito Sans" pitchFamily="2" charset="0"/>
              </a:rPr>
              <a:t>*</a:t>
            </a:r>
            <a:r>
              <a:rPr lang="en-US" b="1" i="0" dirty="0" err="1">
                <a:solidFill>
                  <a:srgbClr val="232C39"/>
                </a:solidFill>
                <a:effectLst/>
                <a:latin typeface="Nunito Sans" pitchFamily="2" charset="0"/>
              </a:rPr>
              <a:t>W</a:t>
            </a:r>
            <a:r>
              <a:rPr lang="en-US" b="1" i="0" baseline="-25000" dirty="0" err="1">
                <a:solidFill>
                  <a:srgbClr val="232C39"/>
                </a:solidFill>
                <a:effectLst/>
                <a:latin typeface="Nunito Sans" pitchFamily="2" charset="0"/>
              </a:rPr>
              <a:t>n</a:t>
            </a:r>
            <a:r>
              <a:rPr lang="en-US" b="1" i="0" dirty="0">
                <a:solidFill>
                  <a:srgbClr val="232C39"/>
                </a:solidFill>
                <a:effectLst/>
                <a:latin typeface="Nunito Sans" pitchFamily="2" charset="0"/>
              </a:rPr>
              <a:t>)</a:t>
            </a:r>
          </a:p>
          <a:p>
            <a:pPr algn="l"/>
            <a:r>
              <a:rPr lang="en-US" dirty="0"/>
              <a:t>The exponential moving average is the following one:</a:t>
            </a:r>
          </a:p>
          <a:p>
            <a:pPr algn="l"/>
            <a:r>
              <a:rPr lang="en-US" b="1" i="0" dirty="0">
                <a:solidFill>
                  <a:srgbClr val="232C39"/>
                </a:solidFill>
                <a:effectLst/>
                <a:latin typeface="Nunito Sans" pitchFamily="2" charset="0"/>
              </a:rPr>
              <a:t>Exponential Moving Average = (C – P) * (2 / (n + 1)) + P</a:t>
            </a:r>
          </a:p>
          <a:p>
            <a:pPr algn="l"/>
            <a:r>
              <a:rPr lang="en-US" dirty="0"/>
              <a:t>Cropping, scaling and resizing are so far simple and wide image processing tools</a:t>
            </a:r>
            <a:br>
              <a:rPr lang="en-US" dirty="0"/>
            </a:br>
            <a:endParaRPr lang="en-US" dirty="0"/>
          </a:p>
        </p:txBody>
      </p:sp>
    </p:spTree>
    <p:extLst>
      <p:ext uri="{BB962C8B-B14F-4D97-AF65-F5344CB8AC3E}">
        <p14:creationId xmlns:p14="http://schemas.microsoft.com/office/powerpoint/2010/main" val="406514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8BEF-9987-07AA-4C9E-A25FFF09A207}"/>
              </a:ext>
            </a:extLst>
          </p:cNvPr>
          <p:cNvSpPr>
            <a:spLocks noGrp="1"/>
          </p:cNvSpPr>
          <p:nvPr>
            <p:ph type="title"/>
          </p:nvPr>
        </p:nvSpPr>
        <p:spPr/>
        <p:txBody>
          <a:bodyPr/>
          <a:lstStyle/>
          <a:p>
            <a:r>
              <a:rPr lang="en-US" dirty="0"/>
              <a:t>Computer Vision Algorithms in Python</a:t>
            </a:r>
          </a:p>
        </p:txBody>
      </p:sp>
      <p:sp>
        <p:nvSpPr>
          <p:cNvPr id="3" name="Content Placeholder 2">
            <a:extLst>
              <a:ext uri="{FF2B5EF4-FFF2-40B4-BE49-F238E27FC236}">
                <a16:creationId xmlns:a16="http://schemas.microsoft.com/office/drawing/2014/main" id="{0B10F456-F2A4-C00D-ADF8-09C7CA95FB97}"/>
              </a:ext>
            </a:extLst>
          </p:cNvPr>
          <p:cNvSpPr>
            <a:spLocks noGrp="1"/>
          </p:cNvSpPr>
          <p:nvPr>
            <p:ph idx="1"/>
          </p:nvPr>
        </p:nvSpPr>
        <p:spPr/>
        <p:txBody>
          <a:bodyPr>
            <a:normAutofit fontScale="55000" lnSpcReduction="20000"/>
          </a:bodyPr>
          <a:lstStyle/>
          <a:p>
            <a:r>
              <a:rPr lang="en-US" dirty="0"/>
              <a:t>Cropping, scaling, </a:t>
            </a:r>
            <a:r>
              <a:rPr lang="en-US" dirty="0" err="1"/>
              <a:t>grey_scale</a:t>
            </a:r>
            <a:r>
              <a:rPr lang="en-US" dirty="0"/>
              <a:t>, moving average, weighted moving average and exponential average, blurry:</a:t>
            </a:r>
          </a:p>
          <a:p>
            <a:pPr algn="l"/>
            <a:r>
              <a:rPr lang="en-US" b="0" i="0" dirty="0">
                <a:solidFill>
                  <a:srgbClr val="FF8000"/>
                </a:solidFill>
                <a:effectLst/>
                <a:latin typeface="inherit"/>
              </a:rPr>
              <a:t>load the image, display it to our screen, and initialize a list of</a:t>
            </a:r>
            <a:endParaRPr lang="en-US" b="0" i="0" dirty="0">
              <a:solidFill>
                <a:srgbClr val="051E50"/>
              </a:solidFill>
              <a:effectLst/>
              <a:latin typeface="Monaco"/>
            </a:endParaRPr>
          </a:p>
          <a:p>
            <a:pPr algn="l"/>
            <a:r>
              <a:rPr lang="en-US" b="0" i="0" dirty="0">
                <a:solidFill>
                  <a:srgbClr val="FF8000"/>
                </a:solidFill>
                <a:effectLst/>
                <a:latin typeface="inherit"/>
              </a:rPr>
              <a:t># kernel sizes (so we can evaluate the relationship between kernel</a:t>
            </a:r>
            <a:endParaRPr lang="en-US" b="0" i="0" dirty="0">
              <a:solidFill>
                <a:srgbClr val="051E50"/>
              </a:solidFill>
              <a:effectLst/>
              <a:latin typeface="Monaco"/>
            </a:endParaRPr>
          </a:p>
          <a:p>
            <a:pPr algn="l"/>
            <a:r>
              <a:rPr lang="en-US" b="0" i="0" dirty="0">
                <a:solidFill>
                  <a:srgbClr val="FF8000"/>
                </a:solidFill>
                <a:effectLst/>
                <a:latin typeface="inherit"/>
              </a:rPr>
              <a:t># size and amount of blurring)</a:t>
            </a:r>
            <a:endParaRPr lang="en-US" b="0" i="0" dirty="0">
              <a:solidFill>
                <a:srgbClr val="051E50"/>
              </a:solidFill>
              <a:effectLst/>
              <a:latin typeface="Monaco"/>
            </a:endParaRPr>
          </a:p>
          <a:p>
            <a:pPr algn="l"/>
            <a:r>
              <a:rPr lang="en-US" b="0" i="0" dirty="0">
                <a:solidFill>
                  <a:srgbClr val="000000"/>
                </a:solidFill>
                <a:effectLst/>
                <a:latin typeface="inherit"/>
              </a:rPr>
              <a:t>image = cv2.</a:t>
            </a:r>
            <a:r>
              <a:rPr lang="en-US" b="0" i="0" dirty="0">
                <a:solidFill>
                  <a:srgbClr val="004ED0"/>
                </a:solidFill>
                <a:effectLst/>
                <a:latin typeface="inherit"/>
              </a:rPr>
              <a:t>imread</a:t>
            </a:r>
            <a:r>
              <a:rPr lang="en-US" b="0" i="0" dirty="0">
                <a:solidFill>
                  <a:srgbClr val="000000"/>
                </a:solidFill>
                <a:effectLst/>
                <a:latin typeface="inherit"/>
              </a:rPr>
              <a:t>(</a:t>
            </a:r>
            <a:r>
              <a:rPr lang="en-US" b="0" i="0" dirty="0" err="1">
                <a:solidFill>
                  <a:srgbClr val="000000"/>
                </a:solidFill>
                <a:effectLst/>
                <a:latin typeface="inherit"/>
              </a:rPr>
              <a:t>args</a:t>
            </a:r>
            <a:r>
              <a:rPr lang="en-US" b="0" i="0" dirty="0">
                <a:solidFill>
                  <a:srgbClr val="000000"/>
                </a:solidFill>
                <a:effectLst/>
                <a:latin typeface="inherit"/>
              </a:rPr>
              <a:t>[</a:t>
            </a:r>
            <a:r>
              <a:rPr lang="en-US" b="0" i="0" dirty="0">
                <a:solidFill>
                  <a:srgbClr val="008000"/>
                </a:solidFill>
                <a:effectLst/>
                <a:latin typeface="inherit"/>
              </a:rPr>
              <a:t>"image"</a:t>
            </a:r>
            <a:r>
              <a:rPr lang="en-US" b="0" i="0" dirty="0">
                <a:solidFill>
                  <a:srgbClr val="000000"/>
                </a:solidFill>
                <a:effectLst/>
                <a:latin typeface="inherit"/>
              </a:rPr>
              <a:t>])</a:t>
            </a:r>
            <a:endParaRPr lang="en-US" b="0" i="0" dirty="0">
              <a:solidFill>
                <a:srgbClr val="051E50"/>
              </a:solidFill>
              <a:effectLst/>
              <a:latin typeface="Monaco"/>
            </a:endParaRPr>
          </a:p>
          <a:p>
            <a:pPr algn="l"/>
            <a:r>
              <a:rPr lang="en-US" b="0" i="0" dirty="0">
                <a:solidFill>
                  <a:srgbClr val="000000"/>
                </a:solidFill>
                <a:effectLst/>
                <a:latin typeface="inherit"/>
              </a:rPr>
              <a:t>cv2.</a:t>
            </a:r>
            <a:r>
              <a:rPr lang="en-US" b="0" i="0" dirty="0">
                <a:solidFill>
                  <a:srgbClr val="004ED0"/>
                </a:solidFill>
                <a:effectLst/>
                <a:latin typeface="inherit"/>
              </a:rPr>
              <a:t>imshow</a:t>
            </a:r>
            <a:r>
              <a:rPr lang="en-US" b="0" i="0" dirty="0">
                <a:solidFill>
                  <a:srgbClr val="000000"/>
                </a:solidFill>
                <a:effectLst/>
                <a:latin typeface="inherit"/>
              </a:rPr>
              <a:t>(</a:t>
            </a:r>
            <a:r>
              <a:rPr lang="en-US" b="0" i="0" dirty="0">
                <a:solidFill>
                  <a:srgbClr val="008000"/>
                </a:solidFill>
                <a:effectLst/>
                <a:latin typeface="inherit"/>
              </a:rPr>
              <a:t>"Original"</a:t>
            </a:r>
            <a:r>
              <a:rPr lang="en-US" b="0" i="0" dirty="0">
                <a:solidFill>
                  <a:srgbClr val="000000"/>
                </a:solidFill>
                <a:effectLst/>
                <a:latin typeface="inherit"/>
              </a:rPr>
              <a:t>, image)</a:t>
            </a:r>
            <a:endParaRPr lang="en-US" b="0" i="0" dirty="0">
              <a:solidFill>
                <a:srgbClr val="051E50"/>
              </a:solidFill>
              <a:effectLst/>
              <a:latin typeface="Monaco"/>
            </a:endParaRPr>
          </a:p>
          <a:p>
            <a:pPr algn="l"/>
            <a:r>
              <a:rPr lang="en-US" b="0" i="0" dirty="0" err="1">
                <a:solidFill>
                  <a:srgbClr val="000000"/>
                </a:solidFill>
                <a:effectLst/>
                <a:latin typeface="inherit"/>
              </a:rPr>
              <a:t>kernelSizes</a:t>
            </a:r>
            <a:r>
              <a:rPr lang="en-US" b="0" i="0" dirty="0">
                <a:solidFill>
                  <a:srgbClr val="000000"/>
                </a:solidFill>
                <a:effectLst/>
                <a:latin typeface="inherit"/>
              </a:rPr>
              <a:t> = [(</a:t>
            </a:r>
            <a:r>
              <a:rPr lang="en-US" b="0" i="0" dirty="0">
                <a:solidFill>
                  <a:srgbClr val="CE0000"/>
                </a:solidFill>
                <a:effectLst/>
                <a:latin typeface="inherit"/>
              </a:rPr>
              <a:t>3</a:t>
            </a:r>
            <a:r>
              <a:rPr lang="en-US" b="0" i="0" dirty="0">
                <a:solidFill>
                  <a:srgbClr val="000000"/>
                </a:solidFill>
                <a:effectLst/>
                <a:latin typeface="inherit"/>
              </a:rPr>
              <a:t>, </a:t>
            </a:r>
            <a:r>
              <a:rPr lang="en-US" b="0" i="0" dirty="0">
                <a:solidFill>
                  <a:srgbClr val="CE0000"/>
                </a:solidFill>
                <a:effectLst/>
                <a:latin typeface="inherit"/>
              </a:rPr>
              <a:t>3</a:t>
            </a:r>
            <a:r>
              <a:rPr lang="en-US" b="0" i="0" dirty="0">
                <a:solidFill>
                  <a:srgbClr val="000000"/>
                </a:solidFill>
                <a:effectLst/>
                <a:latin typeface="inherit"/>
              </a:rPr>
              <a:t>), (</a:t>
            </a:r>
            <a:r>
              <a:rPr lang="en-US" b="0" i="0" dirty="0">
                <a:solidFill>
                  <a:srgbClr val="CE0000"/>
                </a:solidFill>
                <a:effectLst/>
                <a:latin typeface="inherit"/>
              </a:rPr>
              <a:t>9</a:t>
            </a:r>
            <a:r>
              <a:rPr lang="en-US" b="0" i="0" dirty="0">
                <a:solidFill>
                  <a:srgbClr val="000000"/>
                </a:solidFill>
                <a:effectLst/>
                <a:latin typeface="inherit"/>
              </a:rPr>
              <a:t>, </a:t>
            </a:r>
            <a:r>
              <a:rPr lang="en-US" b="0" i="0" dirty="0">
                <a:solidFill>
                  <a:srgbClr val="CE0000"/>
                </a:solidFill>
                <a:effectLst/>
                <a:latin typeface="inherit"/>
              </a:rPr>
              <a:t>9</a:t>
            </a:r>
            <a:r>
              <a:rPr lang="en-US" b="0" i="0" dirty="0">
                <a:solidFill>
                  <a:srgbClr val="000000"/>
                </a:solidFill>
                <a:effectLst/>
                <a:latin typeface="inherit"/>
              </a:rPr>
              <a:t>), (</a:t>
            </a:r>
            <a:r>
              <a:rPr lang="en-US" b="0" i="0" dirty="0">
                <a:solidFill>
                  <a:srgbClr val="CE0000"/>
                </a:solidFill>
                <a:effectLst/>
                <a:latin typeface="inherit"/>
              </a:rPr>
              <a:t>15</a:t>
            </a:r>
            <a:r>
              <a:rPr lang="en-US" b="0" i="0" dirty="0">
                <a:solidFill>
                  <a:srgbClr val="000000"/>
                </a:solidFill>
                <a:effectLst/>
                <a:latin typeface="inherit"/>
              </a:rPr>
              <a:t>, </a:t>
            </a:r>
            <a:r>
              <a:rPr lang="en-US" b="0" i="0" dirty="0">
                <a:solidFill>
                  <a:srgbClr val="CE0000"/>
                </a:solidFill>
                <a:effectLst/>
                <a:latin typeface="inherit"/>
              </a:rPr>
              <a:t>15</a:t>
            </a:r>
            <a:r>
              <a:rPr lang="en-US" b="0" i="0" dirty="0">
                <a:solidFill>
                  <a:srgbClr val="000000"/>
                </a:solidFill>
                <a:effectLst/>
                <a:latin typeface="inherit"/>
              </a:rPr>
              <a:t>)]</a:t>
            </a:r>
            <a:endParaRPr lang="en-US" b="0" i="0" dirty="0">
              <a:solidFill>
                <a:srgbClr val="051E50"/>
              </a:solidFill>
              <a:effectLst/>
              <a:latin typeface="Monaco"/>
            </a:endParaRPr>
          </a:p>
          <a:p>
            <a:pPr algn="l"/>
            <a:r>
              <a:rPr lang="en-US" b="0" i="0" dirty="0">
                <a:solidFill>
                  <a:srgbClr val="FF8000"/>
                </a:solidFill>
                <a:effectLst/>
                <a:latin typeface="inherit"/>
              </a:rPr>
              <a:t># loop over the kernel sizes</a:t>
            </a:r>
            <a:endParaRPr lang="en-US" b="0" i="0" dirty="0">
              <a:solidFill>
                <a:srgbClr val="051E50"/>
              </a:solidFill>
              <a:effectLst/>
              <a:latin typeface="Monaco"/>
            </a:endParaRPr>
          </a:p>
          <a:p>
            <a:pPr algn="l"/>
            <a:r>
              <a:rPr lang="en-US" b="0" i="0" dirty="0">
                <a:solidFill>
                  <a:srgbClr val="800080"/>
                </a:solidFill>
                <a:effectLst/>
                <a:latin typeface="inherit"/>
              </a:rPr>
              <a:t>for</a:t>
            </a:r>
            <a:r>
              <a:rPr lang="en-US" b="0" i="0" dirty="0">
                <a:solidFill>
                  <a:srgbClr val="000000"/>
                </a:solidFill>
                <a:effectLst/>
                <a:latin typeface="inherit"/>
              </a:rPr>
              <a:t> (</a:t>
            </a:r>
            <a:r>
              <a:rPr lang="en-US" b="0" i="0" dirty="0" err="1">
                <a:solidFill>
                  <a:srgbClr val="000000"/>
                </a:solidFill>
                <a:effectLst/>
                <a:latin typeface="inherit"/>
              </a:rPr>
              <a:t>kX</a:t>
            </a:r>
            <a:r>
              <a:rPr lang="en-US" b="0" i="0" dirty="0">
                <a:solidFill>
                  <a:srgbClr val="000000"/>
                </a:solidFill>
                <a:effectLst/>
                <a:latin typeface="inherit"/>
              </a:rPr>
              <a:t>, </a:t>
            </a:r>
            <a:r>
              <a:rPr lang="en-US" b="0" i="0" dirty="0" err="1">
                <a:solidFill>
                  <a:srgbClr val="000000"/>
                </a:solidFill>
                <a:effectLst/>
                <a:latin typeface="inherit"/>
              </a:rPr>
              <a:t>kY</a:t>
            </a:r>
            <a:r>
              <a:rPr lang="en-US" b="0" i="0" dirty="0">
                <a:solidFill>
                  <a:srgbClr val="000000"/>
                </a:solidFill>
                <a:effectLst/>
                <a:latin typeface="inherit"/>
              </a:rPr>
              <a:t>) </a:t>
            </a:r>
            <a:r>
              <a:rPr lang="en-US" b="0" i="0" dirty="0">
                <a:solidFill>
                  <a:srgbClr val="800080"/>
                </a:solidFill>
                <a:effectLst/>
                <a:latin typeface="inherit"/>
              </a:rPr>
              <a:t>in</a:t>
            </a:r>
            <a:r>
              <a:rPr lang="en-US" b="0" i="0" dirty="0">
                <a:solidFill>
                  <a:srgbClr val="000000"/>
                </a:solidFill>
                <a:effectLst/>
                <a:latin typeface="inherit"/>
              </a:rPr>
              <a:t> </a:t>
            </a:r>
            <a:r>
              <a:rPr lang="en-US" b="0" i="0" dirty="0" err="1">
                <a:solidFill>
                  <a:srgbClr val="000000"/>
                </a:solidFill>
                <a:effectLst/>
                <a:latin typeface="inherit"/>
              </a:rPr>
              <a:t>kernelSizes</a:t>
            </a:r>
            <a:r>
              <a:rPr lang="en-US" b="0" i="0" dirty="0">
                <a:solidFill>
                  <a:srgbClr val="000000"/>
                </a:solidFill>
                <a:effectLst/>
                <a:latin typeface="inherit"/>
              </a:rPr>
              <a:t>:</a:t>
            </a:r>
            <a:endParaRPr lang="en-US" b="0" i="0" dirty="0">
              <a:solidFill>
                <a:srgbClr val="051E50"/>
              </a:solidFill>
              <a:effectLst/>
              <a:latin typeface="Monaco"/>
            </a:endParaRPr>
          </a:p>
          <a:p>
            <a:pPr algn="l"/>
            <a:r>
              <a:rPr lang="en-US" b="0" i="0" dirty="0">
                <a:solidFill>
                  <a:srgbClr val="FF8000"/>
                </a:solidFill>
                <a:effectLst/>
                <a:latin typeface="inherit"/>
              </a:rPr>
              <a:t># apply an "average" blur to the image using the current kernel</a:t>
            </a:r>
            <a:endParaRPr lang="en-US" b="0" i="0" dirty="0">
              <a:solidFill>
                <a:srgbClr val="051E50"/>
              </a:solidFill>
              <a:effectLst/>
              <a:latin typeface="Monaco"/>
            </a:endParaRPr>
          </a:p>
          <a:p>
            <a:pPr algn="l"/>
            <a:r>
              <a:rPr lang="en-US" b="0" i="0" dirty="0">
                <a:solidFill>
                  <a:srgbClr val="FF8000"/>
                </a:solidFill>
                <a:effectLst/>
                <a:latin typeface="inherit"/>
              </a:rPr>
              <a:t># size</a:t>
            </a:r>
            <a:endParaRPr lang="en-US" b="0" i="0" dirty="0">
              <a:solidFill>
                <a:srgbClr val="051E50"/>
              </a:solidFill>
              <a:effectLst/>
              <a:latin typeface="Monaco"/>
            </a:endParaRPr>
          </a:p>
          <a:p>
            <a:pPr algn="l"/>
            <a:r>
              <a:rPr lang="en-US" b="0" i="0" dirty="0">
                <a:solidFill>
                  <a:srgbClr val="000000"/>
                </a:solidFill>
                <a:effectLst/>
                <a:latin typeface="inherit"/>
              </a:rPr>
              <a:t>blurred = cv2.</a:t>
            </a:r>
            <a:r>
              <a:rPr lang="en-US" b="0" i="0" dirty="0">
                <a:solidFill>
                  <a:srgbClr val="004ED0"/>
                </a:solidFill>
                <a:effectLst/>
                <a:latin typeface="inherit"/>
              </a:rPr>
              <a:t>blur</a:t>
            </a:r>
            <a:r>
              <a:rPr lang="en-US" b="0" i="0" dirty="0">
                <a:solidFill>
                  <a:srgbClr val="000000"/>
                </a:solidFill>
                <a:effectLst/>
                <a:latin typeface="inherit"/>
              </a:rPr>
              <a:t>(image, (</a:t>
            </a:r>
            <a:r>
              <a:rPr lang="en-US" b="0" i="0" dirty="0" err="1">
                <a:solidFill>
                  <a:srgbClr val="000000"/>
                </a:solidFill>
                <a:effectLst/>
                <a:latin typeface="inherit"/>
              </a:rPr>
              <a:t>kX</a:t>
            </a:r>
            <a:r>
              <a:rPr lang="en-US" b="0" i="0" dirty="0">
                <a:solidFill>
                  <a:srgbClr val="000000"/>
                </a:solidFill>
                <a:effectLst/>
                <a:latin typeface="inherit"/>
              </a:rPr>
              <a:t>, </a:t>
            </a:r>
            <a:r>
              <a:rPr lang="en-US" b="0" i="0" dirty="0" err="1">
                <a:solidFill>
                  <a:srgbClr val="000000"/>
                </a:solidFill>
                <a:effectLst/>
                <a:latin typeface="inherit"/>
              </a:rPr>
              <a:t>kY</a:t>
            </a:r>
            <a:r>
              <a:rPr lang="en-US" b="0" i="0" dirty="0">
                <a:solidFill>
                  <a:srgbClr val="000000"/>
                </a:solidFill>
                <a:effectLst/>
                <a:latin typeface="inherit"/>
              </a:rPr>
              <a:t>))</a:t>
            </a:r>
            <a:endParaRPr lang="en-US" b="0" i="0" dirty="0">
              <a:solidFill>
                <a:srgbClr val="051E50"/>
              </a:solidFill>
              <a:effectLst/>
              <a:latin typeface="Monaco"/>
            </a:endParaRPr>
          </a:p>
          <a:p>
            <a:pPr algn="l"/>
            <a:r>
              <a:rPr lang="en-US" b="0" i="0" dirty="0">
                <a:solidFill>
                  <a:srgbClr val="000000"/>
                </a:solidFill>
                <a:effectLst/>
                <a:latin typeface="inherit"/>
              </a:rPr>
              <a:t>cv2.</a:t>
            </a:r>
            <a:r>
              <a:rPr lang="en-US" b="0" i="0" dirty="0">
                <a:solidFill>
                  <a:srgbClr val="004ED0"/>
                </a:solidFill>
                <a:effectLst/>
                <a:latin typeface="inherit"/>
              </a:rPr>
              <a:t>imshow</a:t>
            </a:r>
            <a:r>
              <a:rPr lang="en-US" b="0" i="0" dirty="0">
                <a:solidFill>
                  <a:srgbClr val="000000"/>
                </a:solidFill>
                <a:effectLst/>
                <a:latin typeface="inherit"/>
              </a:rPr>
              <a:t>(</a:t>
            </a:r>
            <a:r>
              <a:rPr lang="en-US" b="0" i="0" dirty="0">
                <a:solidFill>
                  <a:srgbClr val="008000"/>
                </a:solidFill>
                <a:effectLst/>
                <a:latin typeface="inherit"/>
              </a:rPr>
              <a:t>"Average ({}, {})"</a:t>
            </a:r>
            <a:r>
              <a:rPr lang="en-US" b="0" i="0" dirty="0">
                <a:solidFill>
                  <a:srgbClr val="000000"/>
                </a:solidFill>
                <a:effectLst/>
                <a:latin typeface="inherit"/>
              </a:rPr>
              <a:t>.</a:t>
            </a:r>
            <a:r>
              <a:rPr lang="en-US" b="0" i="0" dirty="0">
                <a:solidFill>
                  <a:srgbClr val="004ED0"/>
                </a:solidFill>
                <a:effectLst/>
                <a:latin typeface="inherit"/>
              </a:rPr>
              <a:t>format</a:t>
            </a:r>
            <a:r>
              <a:rPr lang="en-US" b="0" i="0" dirty="0">
                <a:solidFill>
                  <a:srgbClr val="000000"/>
                </a:solidFill>
                <a:effectLst/>
                <a:latin typeface="inherit"/>
              </a:rPr>
              <a:t>(</a:t>
            </a:r>
            <a:r>
              <a:rPr lang="en-US" b="0" i="0" dirty="0" err="1">
                <a:solidFill>
                  <a:srgbClr val="000000"/>
                </a:solidFill>
                <a:effectLst/>
                <a:latin typeface="inherit"/>
              </a:rPr>
              <a:t>kX</a:t>
            </a:r>
            <a:r>
              <a:rPr lang="en-US" b="0" i="0" dirty="0">
                <a:solidFill>
                  <a:srgbClr val="000000"/>
                </a:solidFill>
                <a:effectLst/>
                <a:latin typeface="inherit"/>
              </a:rPr>
              <a:t>, </a:t>
            </a:r>
            <a:r>
              <a:rPr lang="en-US" b="0" i="0" dirty="0" err="1">
                <a:solidFill>
                  <a:srgbClr val="000000"/>
                </a:solidFill>
                <a:effectLst/>
                <a:latin typeface="inherit"/>
              </a:rPr>
              <a:t>kY</a:t>
            </a:r>
            <a:r>
              <a:rPr lang="en-US" b="0" i="0" dirty="0">
                <a:solidFill>
                  <a:srgbClr val="000000"/>
                </a:solidFill>
                <a:effectLst/>
                <a:latin typeface="inherit"/>
              </a:rPr>
              <a:t>), blurred)</a:t>
            </a:r>
            <a:endParaRPr lang="en-US" b="0" i="0" dirty="0">
              <a:solidFill>
                <a:srgbClr val="051E50"/>
              </a:solidFill>
              <a:effectLst/>
              <a:latin typeface="Monaco"/>
            </a:endParaRPr>
          </a:p>
          <a:p>
            <a:pPr algn="l"/>
            <a:r>
              <a:rPr lang="en-US" b="0" i="0" dirty="0">
                <a:solidFill>
                  <a:srgbClr val="000000"/>
                </a:solidFill>
                <a:effectLst/>
                <a:latin typeface="inherit"/>
              </a:rPr>
              <a:t>cv2.</a:t>
            </a:r>
            <a:r>
              <a:rPr lang="en-US" b="0" i="0" dirty="0">
                <a:solidFill>
                  <a:srgbClr val="004ED0"/>
                </a:solidFill>
                <a:effectLst/>
                <a:latin typeface="inherit"/>
              </a:rPr>
              <a:t>waitKey</a:t>
            </a:r>
            <a:r>
              <a:rPr lang="en-US" b="0" i="0" dirty="0">
                <a:solidFill>
                  <a:srgbClr val="000000"/>
                </a:solidFill>
                <a:effectLst/>
                <a:latin typeface="inherit"/>
              </a:rPr>
              <a:t>(</a:t>
            </a:r>
            <a:r>
              <a:rPr lang="en-US" b="0" i="0" dirty="0">
                <a:solidFill>
                  <a:srgbClr val="CE0000"/>
                </a:solidFill>
                <a:effectLst/>
                <a:latin typeface="inherit"/>
              </a:rPr>
              <a:t>0</a:t>
            </a:r>
            <a:r>
              <a:rPr lang="en-US" b="0" i="0" dirty="0">
                <a:solidFill>
                  <a:srgbClr val="000000"/>
                </a:solidFill>
                <a:effectLst/>
                <a:latin typeface="inherit"/>
              </a:rPr>
              <a:t>)</a:t>
            </a:r>
            <a:endParaRPr lang="en-US" b="0" i="0" dirty="0">
              <a:solidFill>
                <a:srgbClr val="051E50"/>
              </a:solidFill>
              <a:effectLst/>
              <a:latin typeface="Monaco"/>
            </a:endParaRPr>
          </a:p>
          <a:p>
            <a:endParaRPr lang="en-US" dirty="0"/>
          </a:p>
          <a:p>
            <a:endParaRPr lang="en-US" dirty="0"/>
          </a:p>
        </p:txBody>
      </p:sp>
    </p:spTree>
    <p:extLst>
      <p:ext uri="{BB962C8B-B14F-4D97-AF65-F5344CB8AC3E}">
        <p14:creationId xmlns:p14="http://schemas.microsoft.com/office/powerpoint/2010/main" val="226603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D926-708D-EE3F-79A1-048C648DFF21}"/>
              </a:ext>
            </a:extLst>
          </p:cNvPr>
          <p:cNvSpPr>
            <a:spLocks noGrp="1"/>
          </p:cNvSpPr>
          <p:nvPr>
            <p:ph type="title"/>
          </p:nvPr>
        </p:nvSpPr>
        <p:spPr/>
        <p:txBody>
          <a:bodyPr/>
          <a:lstStyle/>
          <a:p>
            <a:r>
              <a:rPr lang="en-US" dirty="0"/>
              <a:t>Computer Vision Algorithms Python </a:t>
            </a:r>
            <a:r>
              <a:rPr lang="en-US" dirty="0" err="1"/>
              <a:t>Blurr</a:t>
            </a:r>
            <a:r>
              <a:rPr lang="en-US" dirty="0"/>
              <a:t> Outcome</a:t>
            </a:r>
          </a:p>
        </p:txBody>
      </p:sp>
      <p:pic>
        <p:nvPicPr>
          <p:cNvPr id="5" name="Content Placeholder 4" descr="Graphical user interface, text, application&#10;&#10;Description automatically generated">
            <a:extLst>
              <a:ext uri="{FF2B5EF4-FFF2-40B4-BE49-F238E27FC236}">
                <a16:creationId xmlns:a16="http://schemas.microsoft.com/office/drawing/2014/main" id="{74F87A48-BA7D-C03E-2DE8-B1035FD542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393" t="24732" r="43406" b="17157"/>
          <a:stretch/>
        </p:blipFill>
        <p:spPr>
          <a:xfrm>
            <a:off x="3940629" y="1901234"/>
            <a:ext cx="4310742" cy="3594496"/>
          </a:xfrm>
        </p:spPr>
      </p:pic>
    </p:spTree>
    <p:extLst>
      <p:ext uri="{BB962C8B-B14F-4D97-AF65-F5344CB8AC3E}">
        <p14:creationId xmlns:p14="http://schemas.microsoft.com/office/powerpoint/2010/main" val="240441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C01C-7887-886C-1448-53D00C6A2D89}"/>
              </a:ext>
            </a:extLst>
          </p:cNvPr>
          <p:cNvSpPr>
            <a:spLocks noGrp="1"/>
          </p:cNvSpPr>
          <p:nvPr>
            <p:ph type="title"/>
          </p:nvPr>
        </p:nvSpPr>
        <p:spPr/>
        <p:txBody>
          <a:bodyPr/>
          <a:lstStyle/>
          <a:p>
            <a:r>
              <a:rPr lang="en-US" dirty="0"/>
              <a:t>Computer Vision Algorithms – cv2.bilateralBlur()</a:t>
            </a:r>
          </a:p>
        </p:txBody>
      </p:sp>
      <p:sp>
        <p:nvSpPr>
          <p:cNvPr id="3" name="Content Placeholder 2">
            <a:extLst>
              <a:ext uri="{FF2B5EF4-FFF2-40B4-BE49-F238E27FC236}">
                <a16:creationId xmlns:a16="http://schemas.microsoft.com/office/drawing/2014/main" id="{15AAE04A-A583-890C-4CDE-1CC016F25B77}"/>
              </a:ext>
            </a:extLst>
          </p:cNvPr>
          <p:cNvSpPr>
            <a:spLocks noGrp="1"/>
          </p:cNvSpPr>
          <p:nvPr>
            <p:ph idx="1"/>
          </p:nvPr>
        </p:nvSpPr>
        <p:spPr/>
        <p:txBody>
          <a:bodyPr>
            <a:normAutofit fontScale="55000" lnSpcReduction="20000"/>
          </a:bodyPr>
          <a:lstStyle/>
          <a:p>
            <a:r>
              <a:rPr lang="en-US" dirty="0"/>
              <a:t># load the image, display it to our screen, and construct a list of</a:t>
            </a:r>
          </a:p>
          <a:p>
            <a:r>
              <a:rPr lang="en-US" dirty="0"/>
              <a:t># bilateral filtering parameters that we are going to explore</a:t>
            </a:r>
          </a:p>
          <a:p>
            <a:r>
              <a:rPr lang="en-US" dirty="0"/>
              <a:t>image = cv2.imread(</a:t>
            </a:r>
            <a:r>
              <a:rPr lang="en-US" dirty="0" err="1"/>
              <a:t>args</a:t>
            </a:r>
            <a:r>
              <a:rPr lang="en-US" dirty="0"/>
              <a:t>["image"])</a:t>
            </a:r>
          </a:p>
          <a:p>
            <a:r>
              <a:rPr lang="en-US" dirty="0"/>
              <a:t>cv2.imshow("Original", image)</a:t>
            </a:r>
          </a:p>
          <a:p>
            <a:r>
              <a:rPr lang="en-US" dirty="0"/>
              <a:t>params = [(11, 21, 7), (11, 41, 21), (11, 61, 39)]</a:t>
            </a:r>
          </a:p>
          <a:p>
            <a:r>
              <a:rPr lang="en-US" dirty="0"/>
              <a:t># loop over the diameter, sigma color, and sigma space</a:t>
            </a:r>
          </a:p>
          <a:p>
            <a:r>
              <a:rPr lang="en-US" dirty="0"/>
              <a:t>for (diameter, </a:t>
            </a:r>
            <a:r>
              <a:rPr lang="en-US" dirty="0" err="1"/>
              <a:t>sigmaColor</a:t>
            </a:r>
            <a:r>
              <a:rPr lang="en-US" dirty="0"/>
              <a:t>, </a:t>
            </a:r>
            <a:r>
              <a:rPr lang="en-US" dirty="0" err="1"/>
              <a:t>sigmaSpace</a:t>
            </a:r>
            <a:r>
              <a:rPr lang="en-US" dirty="0"/>
              <a:t>) in params:</a:t>
            </a:r>
          </a:p>
          <a:p>
            <a:r>
              <a:rPr lang="en-US" dirty="0"/>
              <a:t>	# apply bilateral filtering to the image using the current set of</a:t>
            </a:r>
          </a:p>
          <a:p>
            <a:r>
              <a:rPr lang="en-US" dirty="0"/>
              <a:t>	# parameters</a:t>
            </a:r>
          </a:p>
          <a:p>
            <a:r>
              <a:rPr lang="en-US" dirty="0"/>
              <a:t>	blurred = cv2.bilateralFilter(image, diameter, </a:t>
            </a:r>
            <a:r>
              <a:rPr lang="en-US" dirty="0" err="1"/>
              <a:t>sigmaColor</a:t>
            </a:r>
            <a:r>
              <a:rPr lang="en-US" dirty="0"/>
              <a:t>, </a:t>
            </a:r>
            <a:r>
              <a:rPr lang="en-US" dirty="0" err="1"/>
              <a:t>sigmaSpace</a:t>
            </a:r>
            <a:r>
              <a:rPr lang="en-US" dirty="0"/>
              <a:t>)</a:t>
            </a:r>
          </a:p>
          <a:p>
            <a:r>
              <a:rPr lang="en-US" dirty="0"/>
              <a:t>	# show the output image and associated parameters</a:t>
            </a:r>
          </a:p>
          <a:p>
            <a:r>
              <a:rPr lang="en-US" dirty="0"/>
              <a:t>	title = "Blurred d={}, </a:t>
            </a:r>
            <a:r>
              <a:rPr lang="en-US" dirty="0" err="1"/>
              <a:t>sc</a:t>
            </a:r>
            <a:r>
              <a:rPr lang="en-US" dirty="0"/>
              <a:t>={}, ss={}".format(</a:t>
            </a:r>
          </a:p>
          <a:p>
            <a:r>
              <a:rPr lang="en-US" dirty="0"/>
              <a:t>		diameter, </a:t>
            </a:r>
            <a:r>
              <a:rPr lang="en-US" dirty="0" err="1"/>
              <a:t>sigmaColor</a:t>
            </a:r>
            <a:r>
              <a:rPr lang="en-US" dirty="0"/>
              <a:t>, </a:t>
            </a:r>
            <a:r>
              <a:rPr lang="en-US" dirty="0" err="1"/>
              <a:t>sigmaSpace</a:t>
            </a:r>
            <a:r>
              <a:rPr lang="en-US" dirty="0"/>
              <a:t>)</a:t>
            </a:r>
          </a:p>
          <a:p>
            <a:r>
              <a:rPr lang="en-US" dirty="0"/>
              <a:t>	cv2.imshow(title, blurred)</a:t>
            </a:r>
          </a:p>
          <a:p>
            <a:r>
              <a:rPr lang="en-US" dirty="0"/>
              <a:t>	cv2.waitKey(0)</a:t>
            </a:r>
          </a:p>
        </p:txBody>
      </p:sp>
    </p:spTree>
    <p:extLst>
      <p:ext uri="{BB962C8B-B14F-4D97-AF65-F5344CB8AC3E}">
        <p14:creationId xmlns:p14="http://schemas.microsoft.com/office/powerpoint/2010/main" val="846177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A7D3-3FDA-3B13-4EB7-279A2EB7CEC3}"/>
              </a:ext>
            </a:extLst>
          </p:cNvPr>
          <p:cNvSpPr>
            <a:spLocks noGrp="1"/>
          </p:cNvSpPr>
          <p:nvPr>
            <p:ph type="title"/>
          </p:nvPr>
        </p:nvSpPr>
        <p:spPr/>
        <p:txBody>
          <a:bodyPr/>
          <a:lstStyle/>
          <a:p>
            <a:r>
              <a:rPr lang="en-US" dirty="0"/>
              <a:t>Computer Vision Algorithms – cv2.bilateralBlur() - </a:t>
            </a:r>
          </a:p>
        </p:txBody>
      </p:sp>
      <p:sp>
        <p:nvSpPr>
          <p:cNvPr id="3" name="Content Placeholder 2">
            <a:extLst>
              <a:ext uri="{FF2B5EF4-FFF2-40B4-BE49-F238E27FC236}">
                <a16:creationId xmlns:a16="http://schemas.microsoft.com/office/drawing/2014/main" id="{034360E2-8B89-36BC-019E-47984D52B75C}"/>
              </a:ext>
            </a:extLst>
          </p:cNvPr>
          <p:cNvSpPr>
            <a:spLocks noGrp="1"/>
          </p:cNvSpPr>
          <p:nvPr>
            <p:ph idx="1"/>
          </p:nvPr>
        </p:nvSpPr>
        <p:spPr/>
        <p:txBody>
          <a:bodyPr/>
          <a:lstStyle/>
          <a:p>
            <a:r>
              <a:rPr lang="en-US" dirty="0"/>
              <a:t>Goal: reduce image noise but edges remain the same. </a:t>
            </a:r>
          </a:p>
          <a:p>
            <a:endParaRPr lang="en-US" dirty="0"/>
          </a:p>
        </p:txBody>
      </p:sp>
      <p:sp>
        <p:nvSpPr>
          <p:cNvPr id="4" name="AutoShape 2">
            <a:extLst>
              <a:ext uri="{FF2B5EF4-FFF2-40B4-BE49-F238E27FC236}">
                <a16:creationId xmlns:a16="http://schemas.microsoft.com/office/drawing/2014/main" id="{DC493EB8-F854-E3F9-A17F-4849F1EE48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03F5A037-4EA0-0E13-7E9E-389792B8C45D}"/>
              </a:ext>
            </a:extLst>
          </p:cNvPr>
          <p:cNvPicPr>
            <a:picLocks noChangeAspect="1"/>
          </p:cNvPicPr>
          <p:nvPr/>
        </p:nvPicPr>
        <p:blipFill>
          <a:blip r:embed="rId2"/>
          <a:stretch>
            <a:fillRect/>
          </a:stretch>
        </p:blipFill>
        <p:spPr>
          <a:xfrm>
            <a:off x="2136608" y="2393576"/>
            <a:ext cx="6667500" cy="3648450"/>
          </a:xfrm>
          <a:prstGeom prst="rect">
            <a:avLst/>
          </a:prstGeom>
        </p:spPr>
      </p:pic>
    </p:spTree>
    <p:extLst>
      <p:ext uri="{BB962C8B-B14F-4D97-AF65-F5344CB8AC3E}">
        <p14:creationId xmlns:p14="http://schemas.microsoft.com/office/powerpoint/2010/main" val="339352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4FDC-5427-8624-88DA-5E660347F3F0}"/>
              </a:ext>
            </a:extLst>
          </p:cNvPr>
          <p:cNvSpPr>
            <a:spLocks noGrp="1"/>
          </p:cNvSpPr>
          <p:nvPr>
            <p:ph type="title"/>
          </p:nvPr>
        </p:nvSpPr>
        <p:spPr/>
        <p:txBody>
          <a:bodyPr/>
          <a:lstStyle/>
          <a:p>
            <a:r>
              <a:rPr lang="en-US" dirty="0"/>
              <a:t>Computer Vision Gaussian Blur Python – In order to reduce image noise</a:t>
            </a:r>
          </a:p>
        </p:txBody>
      </p:sp>
      <p:sp>
        <p:nvSpPr>
          <p:cNvPr id="4" name="Rectangle 1">
            <a:extLst>
              <a:ext uri="{FF2B5EF4-FFF2-40B4-BE49-F238E27FC236}">
                <a16:creationId xmlns:a16="http://schemas.microsoft.com/office/drawing/2014/main" id="{F404F2B3-4311-6867-37D5-E8B84BAF27DA}"/>
              </a:ext>
            </a:extLst>
          </p:cNvPr>
          <p:cNvSpPr>
            <a:spLocks noGrp="1" noChangeArrowheads="1"/>
          </p:cNvSpPr>
          <p:nvPr>
            <p:ph idx="1"/>
          </p:nvPr>
        </p:nvSpPr>
        <p:spPr bwMode="auto">
          <a:xfrm>
            <a:off x="838200" y="2554769"/>
            <a:ext cx="7336111" cy="2893051"/>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#Read Image</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img_second</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cv2</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imread</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("noiseimage.jpg")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000"/>
                </a:solidFill>
                <a:effectLst/>
                <a:latin typeface="Verdana" panose="020B0604030504040204" pitchFamily="34" charset="0"/>
              </a:rPr>
              <a:t>In [6]:</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00"/>
                </a:solidFill>
                <a:effectLst/>
                <a:latin typeface="Arial" panose="020B0604020202020204" pitchFamily="34" charset="0"/>
              </a:rPr>
              <a:t>#We are taking Kernel size as 5x5</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gaussian_blur</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cv2</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GaussianBlur</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img_second</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,(5,5),</a:t>
            </a:r>
            <a:r>
              <a:rPr kumimoji="0" lang="en-US" altLang="en-US" sz="1200" b="0" i="0" u="none" strike="noStrike" cap="none" normalizeH="0" baseline="0" dirty="0" err="1">
                <a:ln>
                  <a:noFill/>
                </a:ln>
                <a:solidFill>
                  <a:schemeClr val="tx1"/>
                </a:solidFill>
                <a:effectLst/>
                <a:latin typeface="Arial" panose="020B0604020202020204" pitchFamily="34" charset="0"/>
              </a:rPr>
              <a:t>sigmaX</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0)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8000"/>
                </a:solidFill>
                <a:effectLst/>
                <a:latin typeface="Verdana" panose="020B0604030504040204" pitchFamily="34" charset="0"/>
              </a:rPr>
              <a:t>In [7]:</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000" b="0" i="0" u="none" strike="noStrike" cap="none" normalizeH="0" baseline="0" dirty="0">
                <a:ln>
                  <a:noFill/>
                </a:ln>
                <a:solidFill>
                  <a:srgbClr val="808000"/>
                </a:solidFill>
                <a:effectLst/>
                <a:latin typeface="Courier New" panose="02070309020205020404" pitchFamily="49" charset="0"/>
                <a:cs typeface="Courier New" panose="02070309020205020404" pitchFamily="49" charset="0"/>
              </a:rPr>
              <a:t>#Display gaussian blur image</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window_name</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imagesecond_blur</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cv2</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namedWindow</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window_name</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cv2</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WINDOW_NORMAL</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cv2</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imshow</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window_name</a:t>
            </a:r>
            <a:r>
              <a:rPr kumimoji="0" lang="en-US" altLang="en-US" sz="1000" b="0" i="0" u="none" strike="noStrike" cap="none" normalizeH="0" baseline="0" dirty="0" err="1">
                <a:ln>
                  <a:noFill/>
                </a:ln>
                <a:solidFill>
                  <a:srgbClr val="222222"/>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a:ln>
                  <a:noFill/>
                </a:ln>
                <a:solidFill>
                  <a:schemeClr val="tx1"/>
                </a:solidFill>
                <a:effectLst/>
                <a:latin typeface="Arial" panose="020B0604020202020204" pitchFamily="34" charset="0"/>
              </a:rPr>
              <a:t>gaussian_blur</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cv2</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waitKey</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(0)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cv2</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destroyAllWindows</a:t>
            </a:r>
            <a:r>
              <a:rPr kumimoji="0" lang="en-US" altLang="en-US" sz="1000" b="0" i="0" u="none" strike="noStrike" cap="none" normalizeH="0" baseline="0" dirty="0">
                <a:ln>
                  <a:noFill/>
                </a:ln>
                <a:solidFill>
                  <a:srgbClr val="22222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9802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091630518BBA47B68A7A68E8EC9667" ma:contentTypeVersion="4" ma:contentTypeDescription="Create a new document." ma:contentTypeScope="" ma:versionID="b02ad97eb7d4dda7791aa80757f1ce73">
  <xsd:schema xmlns:xsd="http://www.w3.org/2001/XMLSchema" xmlns:xs="http://www.w3.org/2001/XMLSchema" xmlns:p="http://schemas.microsoft.com/office/2006/metadata/properties" xmlns:ns3="14f5a3ae-0bb3-48a0-b93b-c008bd975cba" targetNamespace="http://schemas.microsoft.com/office/2006/metadata/properties" ma:root="true" ma:fieldsID="ae8a3b7721a0d9a22bcd51b7836d603b" ns3:_="">
    <xsd:import namespace="14f5a3ae-0bb3-48a0-b93b-c008bd975cb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f5a3ae-0bb3-48a0-b93b-c008bd975c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954EA0-D6EB-4135-8105-8573E1B7EA0A}">
  <ds:schemaRefs>
    <ds:schemaRef ds:uri="http://schemas.microsoft.com/sharepoint/v3/contenttype/forms"/>
  </ds:schemaRefs>
</ds:datastoreItem>
</file>

<file path=customXml/itemProps2.xml><?xml version="1.0" encoding="utf-8"?>
<ds:datastoreItem xmlns:ds="http://schemas.openxmlformats.org/officeDocument/2006/customXml" ds:itemID="{8D686B16-2C56-4C39-BCC9-67FB8D8314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f5a3ae-0bb3-48a0-b93b-c008bd975c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F78B11-9D27-46B7-B404-EB21F5DD4164}">
  <ds:schemaRefs>
    <ds:schemaRef ds:uri="http://purl.org/dc/elements/1.1/"/>
    <ds:schemaRef ds:uri="http://purl.org/dc/dcmitype/"/>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schemas.microsoft.com/office/infopath/2007/PartnerControls"/>
    <ds:schemaRef ds:uri="14f5a3ae-0bb3-48a0-b93b-c008bd975cb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56</TotalTime>
  <Words>844</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Calibri Light</vt:lpstr>
      <vt:lpstr>Courier New</vt:lpstr>
      <vt:lpstr>Hind</vt:lpstr>
      <vt:lpstr>inherit</vt:lpstr>
      <vt:lpstr>Monaco</vt:lpstr>
      <vt:lpstr>Nunito Sans</vt:lpstr>
      <vt:lpstr>Verdana</vt:lpstr>
      <vt:lpstr>Office Theme</vt:lpstr>
      <vt:lpstr>Data Science Courses</vt:lpstr>
      <vt:lpstr>What is a Data Science course</vt:lpstr>
      <vt:lpstr>What Data Science can be found?</vt:lpstr>
      <vt:lpstr>Computer Vision Algorithms</vt:lpstr>
      <vt:lpstr>Computer Vision Algorithms in Python</vt:lpstr>
      <vt:lpstr>Computer Vision Algorithms Python Blurr Outcome</vt:lpstr>
      <vt:lpstr>Computer Vision Algorithms – cv2.bilateralBlur()</vt:lpstr>
      <vt:lpstr>Computer Vision Algorithms – cv2.bilateralBlur() - </vt:lpstr>
      <vt:lpstr>Computer Vision Gaussian Blur Python – In order to reduce image noise</vt:lpstr>
      <vt:lpstr>Computer Vision Gaussian Blur Outcome</vt:lpstr>
      <vt:lpstr>Computer Vision Median Filter cv2.medianBlur()</vt:lpstr>
      <vt:lpstr>Computer Vision Median Filter cv2.medianBlur() (2)</vt:lpstr>
      <vt:lpstr>Computer Vision algorithms – Median Blur(0 cv2.medianBlur()</vt:lpstr>
      <vt:lpstr>Thank you - QnA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Courses</dc:title>
  <dc:creator>Office</dc:creator>
  <cp:lastModifiedBy>Office</cp:lastModifiedBy>
  <cp:revision>2</cp:revision>
  <dcterms:created xsi:type="dcterms:W3CDTF">2022-07-06T15:31:41Z</dcterms:created>
  <dcterms:modified xsi:type="dcterms:W3CDTF">2022-07-06T19:48:21Z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0x0101000F091630518BBA47B68A7A68E8EC9667</vt:lpwstr>
  </property>
</Properties>
</file>