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2AE1E-2E3B-4BDC-A980-CE34A66DF954}" v="2" dt="2022-07-02T13:10:54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Computer Science GCSE(9-1)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Christodoulos Asiminidis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B88-CA0E-D9AC-1730-D9BDFF45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5460-00FC-7D8F-193B-4FBA1535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create an algorithm to solve a particular problem</a:t>
            </a:r>
          </a:p>
          <a:p>
            <a:r>
              <a:rPr lang="en-US" dirty="0"/>
              <a:t>Make use of programming constructs (sequence, selection and iteration) and use appropriate conventions (flowchart, pseudocode, written description, draft program code)</a:t>
            </a:r>
          </a:p>
        </p:txBody>
      </p:sp>
    </p:spTree>
    <p:extLst>
      <p:ext uri="{BB962C8B-B14F-4D97-AF65-F5344CB8AC3E}">
        <p14:creationId xmlns:p14="http://schemas.microsoft.com/office/powerpoint/2010/main" val="417832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C56-0716-20CB-7559-D3A5ADEC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od construct, selection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EA49-BE99-1AD4-86CE-A91567D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construct : a smaller part from which something is built. Letters and numbers are the constructs we use to build our language and convey meaning. Bricks and cement are the basic constructs of a building. </a:t>
            </a:r>
          </a:p>
          <a:p>
            <a:r>
              <a:rPr lang="en-US" dirty="0"/>
              <a:t>Definition of selection : a construct that allows a choice to be made between different alternatives</a:t>
            </a:r>
          </a:p>
          <a:p>
            <a:r>
              <a:rPr lang="en-US" dirty="0"/>
              <a:t>Definition of iteration : a construct that means a process is repeated. An action is repeated until a condition is met or a particular outcome is reached. It is often referred to as a ‘loop’.</a:t>
            </a:r>
          </a:p>
        </p:txBody>
      </p:sp>
    </p:spTree>
    <p:extLst>
      <p:ext uri="{BB962C8B-B14F-4D97-AF65-F5344CB8AC3E}">
        <p14:creationId xmlns:p14="http://schemas.microsoft.com/office/powerpoint/2010/main" val="246594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F91B-87F7-F369-BC56-6F780348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5097-881E-9146-7558-6C81A047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to the kettle algorithm, we humans assume that the water is boiling when there is lots of steam, sound and bubbles; or even better, when it turns itself off. An algorithm for a computer should assume to wait until the water reached 100 degrees Celsius. </a:t>
            </a:r>
          </a:p>
          <a:p>
            <a:r>
              <a:rPr lang="en-US" dirty="0"/>
              <a:t>Simply put, the algorithm in the particular example, iterates 100 times so that the temperature increases that much in order for the algorithm to stop.</a:t>
            </a:r>
          </a:p>
          <a:p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996C763-01E8-C4FC-F379-1B838FBB27F0}"/>
              </a:ext>
            </a:extLst>
          </p:cNvPr>
          <p:cNvSpPr/>
          <p:nvPr/>
        </p:nvSpPr>
        <p:spPr>
          <a:xfrm>
            <a:off x="4316964" y="4991101"/>
            <a:ext cx="233576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water temperature = 100?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1D2CAE-E677-109B-D11B-30C57A4557E4}"/>
              </a:ext>
            </a:extLst>
          </p:cNvPr>
          <p:cNvCxnSpPr>
            <a:cxnSpLocks/>
          </p:cNvCxnSpPr>
          <p:nvPr/>
        </p:nvCxnSpPr>
        <p:spPr>
          <a:xfrm>
            <a:off x="5494176" y="4379173"/>
            <a:ext cx="0" cy="67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4DC4F2-02D1-B0B9-3E9F-630998F67A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2727" y="5448301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712E74-C85F-06DB-D5F1-B02D90E39E19}"/>
              </a:ext>
            </a:extLst>
          </p:cNvPr>
          <p:cNvCxnSpPr>
            <a:cxnSpLocks/>
          </p:cNvCxnSpPr>
          <p:nvPr/>
        </p:nvCxnSpPr>
        <p:spPr>
          <a:xfrm flipV="1">
            <a:off x="7875037" y="4441371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911035-6002-207B-A413-A292BF4D1736}"/>
              </a:ext>
            </a:extLst>
          </p:cNvPr>
          <p:cNvCxnSpPr>
            <a:cxnSpLocks/>
          </p:cNvCxnSpPr>
          <p:nvPr/>
        </p:nvCxnSpPr>
        <p:spPr>
          <a:xfrm flipH="1" flipV="1">
            <a:off x="5467739" y="4379173"/>
            <a:ext cx="2416628" cy="3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C3AE6A-52EA-B867-195D-267EE43EEA6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84846" y="5905501"/>
            <a:ext cx="0" cy="6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FE2835-C8C3-2DEF-2EE8-27B01A10F8B6}"/>
              </a:ext>
            </a:extLst>
          </p:cNvPr>
          <p:cNvSpPr txBox="1"/>
          <p:nvPr/>
        </p:nvSpPr>
        <p:spPr>
          <a:xfrm>
            <a:off x="6831563" y="5050201"/>
            <a:ext cx="8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14C72-D9CA-8F59-3CD6-FBBEFA0FEAFF}"/>
              </a:ext>
            </a:extLst>
          </p:cNvPr>
          <p:cNvSpPr txBox="1"/>
          <p:nvPr/>
        </p:nvSpPr>
        <p:spPr>
          <a:xfrm>
            <a:off x="5467739" y="5952154"/>
            <a:ext cx="8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3465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25E2-CEA3-7557-0C89-B69533E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6597-3FA0-BDB6-5806-8441EF0F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student is creating a guessing game. A player has to enter a number no greater than 10. If it is too high, they are informed that they have made an error. But if it within the range of 1 to 10, they are told whether or not they have guessed the correct number. Assume that the correct number is 3. </a:t>
            </a:r>
          </a:p>
          <a:p>
            <a:r>
              <a:rPr lang="en-US" dirty="0"/>
              <a:t>Make an algorithm to solve the problem and express it as a written description and a flowchart</a:t>
            </a:r>
          </a:p>
          <a:p>
            <a:r>
              <a:rPr lang="en-US" dirty="0"/>
              <a:t>Compare your solution with the rest of the others in the group.</a:t>
            </a:r>
          </a:p>
          <a:p>
            <a:r>
              <a:rPr lang="en-US" dirty="0"/>
              <a:t>Are some of the algorithms more efficient than others? Do they use fewer commands?</a:t>
            </a:r>
          </a:p>
        </p:txBody>
      </p:sp>
    </p:spTree>
    <p:extLst>
      <p:ext uri="{BB962C8B-B14F-4D97-AF65-F5344CB8AC3E}">
        <p14:creationId xmlns:p14="http://schemas.microsoft.com/office/powerpoint/2010/main" val="305362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A2E-467A-DF63-6BB0-D99A1592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: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4771-F927-12A9-8E11-504A44AF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uses would like to build an algorithm to calculate grades from A to D and Fail. </a:t>
            </a:r>
          </a:p>
          <a:p>
            <a:r>
              <a:rPr lang="en-US" dirty="0"/>
              <a:t>Develop an algorithm using if-else statement so that they algorithm works on different grade scales. </a:t>
            </a:r>
          </a:p>
          <a:p>
            <a:r>
              <a:rPr lang="en-US" dirty="0"/>
              <a:t>Develop an algorithm using a flowchart that asks the user to enter the height and weight and display their boss mass index (BMI). The formula is the following one: weight/height^2 . </a:t>
            </a:r>
          </a:p>
        </p:txBody>
      </p:sp>
    </p:spTree>
    <p:extLst>
      <p:ext uri="{BB962C8B-B14F-4D97-AF65-F5344CB8AC3E}">
        <p14:creationId xmlns:p14="http://schemas.microsoft.com/office/powerpoint/2010/main" val="107319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A286-2AA7-5BEF-60FB-A7EA36E0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Sorting and </a:t>
            </a:r>
            <a:r>
              <a:rPr lang="en-US"/>
              <a:t>Searching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BDB8-3E52-A0B4-A15F-F2D86805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Unit 1Problem Solving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Demonstrate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Apply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Computer-wise problem analysis to make reasonable judgements and design, program, test, evaluate and refine solutions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68A-2B49-DE3D-2197-B737A90A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Algorithms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90A5-F3A0-0DE7-6351-114C525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an algorithm is</a:t>
            </a:r>
          </a:p>
          <a:p>
            <a:r>
              <a:rPr lang="en-US" dirty="0"/>
              <a:t>Understand what algorithms are used for</a:t>
            </a:r>
          </a:p>
          <a:p>
            <a:r>
              <a:rPr lang="en-US" dirty="0"/>
              <a:t>Interpret algorithms as flowcharts, pseudocode, and written prescriptions</a:t>
            </a:r>
          </a:p>
          <a:p>
            <a:r>
              <a:rPr lang="en-US" dirty="0"/>
              <a:t>Use and describe the purpose of arithmetic operators </a:t>
            </a:r>
          </a:p>
          <a:p>
            <a:r>
              <a:rPr lang="en-US" dirty="0"/>
              <a:t>Understand how to code an algorithm in a 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225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446-1273-D813-A058-5B0E800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B5C2-B41F-E386-4E4D-21C0F4AA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an algorithm: a precise method for solving a problem</a:t>
            </a:r>
          </a:p>
          <a:p>
            <a:r>
              <a:rPr lang="en-US" dirty="0"/>
              <a:t>Most problems have more than one solution, so different algorithms can be created for the same problem. </a:t>
            </a:r>
          </a:p>
          <a:p>
            <a:r>
              <a:rPr lang="en-US" dirty="0"/>
              <a:t>The key points to identify an algorithm as a successful one are the following ones:</a:t>
            </a:r>
          </a:p>
          <a:p>
            <a:pPr lvl="1"/>
            <a:r>
              <a:rPr lang="en-US" dirty="0"/>
              <a:t>Accuracy: it must lead to the expected outcome </a:t>
            </a:r>
          </a:p>
          <a:p>
            <a:pPr lvl="1"/>
            <a:r>
              <a:rPr lang="en-US" dirty="0"/>
              <a:t>Consistency: it must produce the same result each time it is run</a:t>
            </a:r>
          </a:p>
          <a:p>
            <a:pPr lvl="1"/>
            <a:r>
              <a:rPr lang="en-US" dirty="0"/>
              <a:t>Efficiency: the problem should be solved using the minimum computer resources in the shortest possible time.</a:t>
            </a:r>
          </a:p>
        </p:txBody>
      </p:sp>
    </p:spTree>
    <p:extLst>
      <p:ext uri="{BB962C8B-B14F-4D97-AF65-F5344CB8AC3E}">
        <p14:creationId xmlns:p14="http://schemas.microsoft.com/office/powerpoint/2010/main" val="34636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D49C-9C5D-CF3A-F54D-5434885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Algorithm Making a cup of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D5C-768C-F88F-5D3E-5F90651B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kettle with water.</a:t>
            </a:r>
          </a:p>
          <a:p>
            <a:r>
              <a:rPr lang="en-US" dirty="0"/>
              <a:t>Turn on kettle. </a:t>
            </a:r>
          </a:p>
          <a:p>
            <a:r>
              <a:rPr lang="en-US" dirty="0"/>
              <a:t>Place a coffee in cup. </a:t>
            </a:r>
          </a:p>
          <a:p>
            <a:r>
              <a:rPr lang="en-US" dirty="0"/>
              <a:t>Wait for water to boil. </a:t>
            </a:r>
          </a:p>
          <a:p>
            <a:r>
              <a:rPr lang="en-US" dirty="0"/>
              <a:t>Pour water into cup.</a:t>
            </a:r>
          </a:p>
          <a:p>
            <a:r>
              <a:rPr lang="en-US" dirty="0"/>
              <a:t>Add milk and sugar. </a:t>
            </a:r>
          </a:p>
          <a:p>
            <a:r>
              <a:rPr lang="en-US" dirty="0"/>
              <a:t>Stir.</a:t>
            </a:r>
          </a:p>
        </p:txBody>
      </p:sp>
    </p:spTree>
    <p:extLst>
      <p:ext uri="{BB962C8B-B14F-4D97-AF65-F5344CB8AC3E}">
        <p14:creationId xmlns:p14="http://schemas.microsoft.com/office/powerpoint/2010/main" val="10853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B06-5F5D-1FF8-D200-C89B075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presented as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B7D8-8C96-B73B-BF52-18775915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Flowchart definition: shows an algorithm as a diagram. Each step in the algorithm is represented by a symbol. Symbols are linked together with arrows showing the order in which steps are completed.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one indicates the start and end of an algorithm, the second one indicates the process to be carried out, the third one indicates a decision to be made, the fourth one indicates an input or output and the last one indicates the logical flow of the algorithm.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BEB240-5FDC-2A9E-DE79-EBB87BB6C567}"/>
              </a:ext>
            </a:extLst>
          </p:cNvPr>
          <p:cNvSpPr/>
          <p:nvPr/>
        </p:nvSpPr>
        <p:spPr>
          <a:xfrm>
            <a:off x="1315616" y="3582955"/>
            <a:ext cx="195942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52E9-79B7-06E6-2877-19986B7F332C}"/>
              </a:ext>
            </a:extLst>
          </p:cNvPr>
          <p:cNvSpPr/>
          <p:nvPr/>
        </p:nvSpPr>
        <p:spPr>
          <a:xfrm>
            <a:off x="3526971" y="3582955"/>
            <a:ext cx="2258009" cy="5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078F70-6536-6235-61C3-00AED8FD9FAA}"/>
              </a:ext>
            </a:extLst>
          </p:cNvPr>
          <p:cNvSpPr/>
          <p:nvPr/>
        </p:nvSpPr>
        <p:spPr>
          <a:xfrm>
            <a:off x="7949682" y="3429000"/>
            <a:ext cx="1959429" cy="751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4E191C-9C5D-420E-A484-793DAD04C9E3}"/>
              </a:ext>
            </a:extLst>
          </p:cNvPr>
          <p:cNvSpPr/>
          <p:nvPr/>
        </p:nvSpPr>
        <p:spPr>
          <a:xfrm>
            <a:off x="9993086" y="3582955"/>
            <a:ext cx="1274471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258F22-A94D-DEA2-8B8A-C889DA5F34D4}"/>
              </a:ext>
            </a:extLst>
          </p:cNvPr>
          <p:cNvSpPr/>
          <p:nvPr/>
        </p:nvSpPr>
        <p:spPr>
          <a:xfrm>
            <a:off x="6120881" y="3265715"/>
            <a:ext cx="1576873" cy="9143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B51C-E27D-8B80-EE04-B43BEB24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21D4-9681-B442-BC88-3E652C1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pseudocode is structured, code-like language that can be used to describe an algorithm. </a:t>
            </a:r>
          </a:p>
          <a:p>
            <a:r>
              <a:rPr lang="en-US" dirty="0"/>
              <a:t>A developer is a person whose job is to create new software.</a:t>
            </a:r>
          </a:p>
          <a:p>
            <a:r>
              <a:rPr lang="en-US" dirty="0"/>
              <a:t>Logic indicates the principles and reasoning underlying the constructs and elements to be applied in solving problems.</a:t>
            </a:r>
          </a:p>
          <a:p>
            <a:r>
              <a:rPr lang="en-US" dirty="0"/>
              <a:t>A variable is a container used to store data. The data stored is referred to as a value. </a:t>
            </a:r>
          </a:p>
          <a:p>
            <a:r>
              <a:rPr lang="en-US" dirty="0"/>
              <a:t>Identifier indicates a unique name given to a variable or constant. </a:t>
            </a:r>
          </a:p>
          <a:p>
            <a:r>
              <a:rPr lang="en-US" dirty="0"/>
              <a:t>Arithmetic operator is an operator that performs a calculation on two numbers.</a:t>
            </a:r>
          </a:p>
        </p:txBody>
      </p:sp>
    </p:spTree>
    <p:extLst>
      <p:ext uri="{BB962C8B-B14F-4D97-AF65-F5344CB8AC3E}">
        <p14:creationId xmlns:p14="http://schemas.microsoft.com/office/powerpoint/2010/main" val="4426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1788-69EA-6F8A-2E64-658E5E5C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926F70-2E15-3C2B-296A-53D4AEC26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26048"/>
              </p:ext>
            </p:extLst>
          </p:nvPr>
        </p:nvGraphicFramePr>
        <p:xfrm>
          <a:off x="933061" y="2099388"/>
          <a:ext cx="10335015" cy="294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005">
                  <a:extLst>
                    <a:ext uri="{9D8B030D-6E8A-4147-A177-3AD203B41FA5}">
                      <a16:colId xmlns:a16="http://schemas.microsoft.com/office/drawing/2014/main" val="3745685829"/>
                    </a:ext>
                  </a:extLst>
                </a:gridCol>
                <a:gridCol w="3445005">
                  <a:extLst>
                    <a:ext uri="{9D8B030D-6E8A-4147-A177-3AD203B41FA5}">
                      <a16:colId xmlns:a16="http://schemas.microsoft.com/office/drawing/2014/main" val="3523490622"/>
                    </a:ext>
                  </a:extLst>
                </a:gridCol>
                <a:gridCol w="3445005">
                  <a:extLst>
                    <a:ext uri="{9D8B030D-6E8A-4147-A177-3AD203B41FA5}">
                      <a16:colId xmlns:a16="http://schemas.microsoft.com/office/drawing/2014/main" val="2729561034"/>
                    </a:ext>
                  </a:extLst>
                </a:gridCol>
              </a:tblGrid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13330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+ 5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00414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– 5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44999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* 9 = 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66937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/ 4 = 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10342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Quotient: integer part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DIV 4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002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Modulus: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/ 4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50116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^ 3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4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65E-FDE1-5274-040B-539E358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more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9CCA-B350-55CA-5286-D40F8A19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: a container that holds a value that never changes.</a:t>
            </a:r>
          </a:p>
          <a:p>
            <a:r>
              <a:rPr lang="en-US" dirty="0"/>
              <a:t>Quotient : a result found by dividing one quantity by another</a:t>
            </a:r>
          </a:p>
          <a:p>
            <a:r>
              <a:rPr lang="en-US" dirty="0"/>
              <a:t>Power : the small number written to the right and above of another number to show how many times it should be multiplied by itself. </a:t>
            </a:r>
          </a:p>
          <a:p>
            <a:r>
              <a:rPr lang="en-US" dirty="0"/>
              <a:t>PageRank: when you enter a search term into google, a list of links is returned. </a:t>
            </a:r>
          </a:p>
          <a:p>
            <a:r>
              <a:rPr lang="en-US" dirty="0"/>
              <a:t>Homework: research PageRank algorithm that Google uses to rate the importance of websites and write a short report about your findings.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09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4f5a3ae-0bb3-48a0-b93b-c008bd975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91630518BBA47B68A7A68E8EC9667" ma:contentTypeVersion="4" ma:contentTypeDescription="Create a new document." ma:contentTypeScope="" ma:versionID="b02ad97eb7d4dda7791aa80757f1ce73">
  <xsd:schema xmlns:xsd="http://www.w3.org/2001/XMLSchema" xmlns:xs="http://www.w3.org/2001/XMLSchema" xmlns:p="http://schemas.microsoft.com/office/2006/metadata/properties" xmlns:ns3="14f5a3ae-0bb3-48a0-b93b-c008bd975cba" targetNamespace="http://schemas.microsoft.com/office/2006/metadata/properties" ma:root="true" ma:fieldsID="ae8a3b7721a0d9a22bcd51b7836d603b" ns3:_="">
    <xsd:import namespace="14f5a3ae-0bb3-48a0-b93b-c008bd975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5a3ae-0bb3-48a0-b93b-c008bd975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4f5a3ae-0bb3-48a0-b93b-c008bd975cb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998DA-BCE2-4B28-B9BE-9EC737A46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5a3ae-0bb3-48a0-b93b-c008bd975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{AA1150DD-C955-4311-9D0F-55FD45ED382E}tf55705232_win32</Template>
  <TotalTime>99</TotalTime>
  <Words>995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Computer Science GCSE(9-1)</vt:lpstr>
      <vt:lpstr>Unit 1Problem Solving</vt:lpstr>
      <vt:lpstr>1. Understanding Algorithms Goals</vt:lpstr>
      <vt:lpstr>Algorithm Definition</vt:lpstr>
      <vt:lpstr>Example of an Algorithm Making a cup of coffee</vt:lpstr>
      <vt:lpstr>Algorithms presented as Flowcharts</vt:lpstr>
      <vt:lpstr>Pseudocode Definition</vt:lpstr>
      <vt:lpstr>Arithmetic operators</vt:lpstr>
      <vt:lpstr>…and more definitions</vt:lpstr>
      <vt:lpstr>2. Creating Algorithms</vt:lpstr>
      <vt:lpstr>Definition od construct, selection and iteration</vt:lpstr>
      <vt:lpstr>An iteration example</vt:lpstr>
      <vt:lpstr>Homework : Exercise</vt:lpstr>
      <vt:lpstr>Homework : Exercises</vt:lpstr>
      <vt:lpstr>3. Sorting and Searching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GCSE(9-1)</dc:title>
  <dc:creator>Office</dc:creator>
  <cp:lastModifiedBy>Office</cp:lastModifiedBy>
  <cp:revision>21</cp:revision>
  <dcterms:created xsi:type="dcterms:W3CDTF">2022-07-02T09:26:57Z</dcterms:created>
  <dcterms:modified xsi:type="dcterms:W3CDTF">2022-07-02T13:21:02Z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0x0101000F091630518BBA47B68A7A68E8EC9667</vt:lpwstr>
  </property>
</Properties>
</file>