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299" r:id="rId25"/>
    <p:sldId id="300" r:id="rId26"/>
    <p:sldId id="301" r:id="rId27"/>
    <p:sldId id="302" r:id="rId28"/>
    <p:sldId id="303" r:id="rId29"/>
    <p:sldId id="304"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Computer Science GCSE(9-1)</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Christodoulos Asiminidis</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1B88-CA0E-D9AC-1730-D9BDFF451639}"/>
              </a:ext>
            </a:extLst>
          </p:cNvPr>
          <p:cNvSpPr>
            <a:spLocks noGrp="1"/>
          </p:cNvSpPr>
          <p:nvPr>
            <p:ph type="title"/>
          </p:nvPr>
        </p:nvSpPr>
        <p:spPr/>
        <p:txBody>
          <a:bodyPr/>
          <a:lstStyle/>
          <a:p>
            <a:r>
              <a:rPr lang="en-US" dirty="0"/>
              <a:t>2. Creating Algorithms</a:t>
            </a:r>
          </a:p>
        </p:txBody>
      </p:sp>
      <p:sp>
        <p:nvSpPr>
          <p:cNvPr id="3" name="Content Placeholder 2">
            <a:extLst>
              <a:ext uri="{FF2B5EF4-FFF2-40B4-BE49-F238E27FC236}">
                <a16:creationId xmlns:a16="http://schemas.microsoft.com/office/drawing/2014/main" id="{5ED55460-00FC-7D8F-193B-4FBA15350DB8}"/>
              </a:ext>
            </a:extLst>
          </p:cNvPr>
          <p:cNvSpPr>
            <a:spLocks noGrp="1"/>
          </p:cNvSpPr>
          <p:nvPr>
            <p:ph idx="1"/>
          </p:nvPr>
        </p:nvSpPr>
        <p:spPr/>
        <p:txBody>
          <a:bodyPr/>
          <a:lstStyle/>
          <a:p>
            <a:r>
              <a:rPr lang="en-US" dirty="0"/>
              <a:t>Understand how to create an algorithm to solve a particular problem</a:t>
            </a:r>
          </a:p>
          <a:p>
            <a:r>
              <a:rPr lang="en-US" dirty="0"/>
              <a:t>Make use of programming constructs (sequence, selection and iteration) and use appropriate conventions (flowchart, pseudocode, written description, draft program code)</a:t>
            </a:r>
          </a:p>
        </p:txBody>
      </p:sp>
    </p:spTree>
    <p:extLst>
      <p:ext uri="{BB962C8B-B14F-4D97-AF65-F5344CB8AC3E}">
        <p14:creationId xmlns:p14="http://schemas.microsoft.com/office/powerpoint/2010/main" val="417832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4C56-0716-20CB-7559-D3A5ADEC0227}"/>
              </a:ext>
            </a:extLst>
          </p:cNvPr>
          <p:cNvSpPr>
            <a:spLocks noGrp="1"/>
          </p:cNvSpPr>
          <p:nvPr>
            <p:ph type="title"/>
          </p:nvPr>
        </p:nvSpPr>
        <p:spPr/>
        <p:txBody>
          <a:bodyPr>
            <a:normAutofit fontScale="90000"/>
          </a:bodyPr>
          <a:lstStyle/>
          <a:p>
            <a:r>
              <a:rPr lang="en-US" dirty="0"/>
              <a:t>Definition od construct, selection and iteration</a:t>
            </a:r>
          </a:p>
        </p:txBody>
      </p:sp>
      <p:sp>
        <p:nvSpPr>
          <p:cNvPr id="3" name="Content Placeholder 2">
            <a:extLst>
              <a:ext uri="{FF2B5EF4-FFF2-40B4-BE49-F238E27FC236}">
                <a16:creationId xmlns:a16="http://schemas.microsoft.com/office/drawing/2014/main" id="{F3E3EA49-BE99-1AD4-86CE-A91567DF0127}"/>
              </a:ext>
            </a:extLst>
          </p:cNvPr>
          <p:cNvSpPr>
            <a:spLocks noGrp="1"/>
          </p:cNvSpPr>
          <p:nvPr>
            <p:ph idx="1"/>
          </p:nvPr>
        </p:nvSpPr>
        <p:spPr/>
        <p:txBody>
          <a:bodyPr/>
          <a:lstStyle/>
          <a:p>
            <a:r>
              <a:rPr lang="en-US" dirty="0"/>
              <a:t>Definition of construct : a smaller part from which something is built. Letters and numbers are the constructs we use to build our language and convey meaning. Bricks and cement are the basic constructs of a building. </a:t>
            </a:r>
          </a:p>
          <a:p>
            <a:r>
              <a:rPr lang="en-US" dirty="0"/>
              <a:t>Definition of selection : a construct that allows a choice to be made between different alternatives</a:t>
            </a:r>
          </a:p>
          <a:p>
            <a:r>
              <a:rPr lang="en-US" dirty="0"/>
              <a:t>Definition of iteration : a construct that means a process is repeated. An action is repeated until a condition is met or a particular outcome is reached. It is often referred to as a ‘loop’.</a:t>
            </a:r>
          </a:p>
        </p:txBody>
      </p:sp>
    </p:spTree>
    <p:extLst>
      <p:ext uri="{BB962C8B-B14F-4D97-AF65-F5344CB8AC3E}">
        <p14:creationId xmlns:p14="http://schemas.microsoft.com/office/powerpoint/2010/main" val="246594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F91B-87F7-F369-BC56-6F780348814C}"/>
              </a:ext>
            </a:extLst>
          </p:cNvPr>
          <p:cNvSpPr>
            <a:spLocks noGrp="1"/>
          </p:cNvSpPr>
          <p:nvPr>
            <p:ph type="title"/>
          </p:nvPr>
        </p:nvSpPr>
        <p:spPr/>
        <p:txBody>
          <a:bodyPr/>
          <a:lstStyle/>
          <a:p>
            <a:r>
              <a:rPr lang="en-US" dirty="0"/>
              <a:t>An iteration example</a:t>
            </a:r>
          </a:p>
        </p:txBody>
      </p:sp>
      <p:sp>
        <p:nvSpPr>
          <p:cNvPr id="3" name="Content Placeholder 2">
            <a:extLst>
              <a:ext uri="{FF2B5EF4-FFF2-40B4-BE49-F238E27FC236}">
                <a16:creationId xmlns:a16="http://schemas.microsoft.com/office/drawing/2014/main" id="{06295097-881E-9146-7558-6C81A047BBD4}"/>
              </a:ext>
            </a:extLst>
          </p:cNvPr>
          <p:cNvSpPr>
            <a:spLocks noGrp="1"/>
          </p:cNvSpPr>
          <p:nvPr>
            <p:ph idx="1"/>
          </p:nvPr>
        </p:nvSpPr>
        <p:spPr/>
        <p:txBody>
          <a:bodyPr/>
          <a:lstStyle/>
          <a:p>
            <a:r>
              <a:rPr lang="en-US" dirty="0"/>
              <a:t>Returning to the kettle algorithm, we humans assume that the water is boiling when there is lots of steam, sound and bubbles; or even better, when it turns itself off. An algorithm for a computer should assume to wait until the water reached 100 degrees Celsius. </a:t>
            </a:r>
          </a:p>
          <a:p>
            <a:r>
              <a:rPr lang="en-US" dirty="0"/>
              <a:t>Simply put, the algorithm in the particular example, iterates 100 times so that the temperature increases that much in order for the algorithm to stop.</a:t>
            </a:r>
          </a:p>
          <a:p>
            <a:endParaRPr lang="en-US" dirty="0"/>
          </a:p>
        </p:txBody>
      </p:sp>
      <p:sp>
        <p:nvSpPr>
          <p:cNvPr id="4" name="Diamond 3">
            <a:extLst>
              <a:ext uri="{FF2B5EF4-FFF2-40B4-BE49-F238E27FC236}">
                <a16:creationId xmlns:a16="http://schemas.microsoft.com/office/drawing/2014/main" id="{C996C763-01E8-C4FC-F379-1B838FBB27F0}"/>
              </a:ext>
            </a:extLst>
          </p:cNvPr>
          <p:cNvSpPr/>
          <p:nvPr/>
        </p:nvSpPr>
        <p:spPr>
          <a:xfrm>
            <a:off x="4316964" y="4991101"/>
            <a:ext cx="2335763"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water temperature = 100?</a:t>
            </a:r>
          </a:p>
        </p:txBody>
      </p:sp>
      <p:cxnSp>
        <p:nvCxnSpPr>
          <p:cNvPr id="6" name="Straight Arrow Connector 5">
            <a:extLst>
              <a:ext uri="{FF2B5EF4-FFF2-40B4-BE49-F238E27FC236}">
                <a16:creationId xmlns:a16="http://schemas.microsoft.com/office/drawing/2014/main" id="{291D2CAE-E677-109B-D11B-30C57A4557E4}"/>
              </a:ext>
            </a:extLst>
          </p:cNvPr>
          <p:cNvCxnSpPr>
            <a:cxnSpLocks/>
          </p:cNvCxnSpPr>
          <p:nvPr/>
        </p:nvCxnSpPr>
        <p:spPr>
          <a:xfrm>
            <a:off x="5494176" y="4379173"/>
            <a:ext cx="0" cy="671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4DC4F2-02D1-B0B9-3E9F-630998F67A72}"/>
              </a:ext>
            </a:extLst>
          </p:cNvPr>
          <p:cNvCxnSpPr>
            <a:cxnSpLocks/>
            <a:stCxn id="4" idx="3"/>
          </p:cNvCxnSpPr>
          <p:nvPr/>
        </p:nvCxnSpPr>
        <p:spPr>
          <a:xfrm>
            <a:off x="6652727" y="5448301"/>
            <a:ext cx="1166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712E74-C85F-06DB-D5F1-B02D90E39E19}"/>
              </a:ext>
            </a:extLst>
          </p:cNvPr>
          <p:cNvCxnSpPr>
            <a:cxnSpLocks/>
          </p:cNvCxnSpPr>
          <p:nvPr/>
        </p:nvCxnSpPr>
        <p:spPr>
          <a:xfrm flipV="1">
            <a:off x="7875037" y="4441371"/>
            <a:ext cx="0" cy="92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911035-6002-207B-A413-A292BF4D1736}"/>
              </a:ext>
            </a:extLst>
          </p:cNvPr>
          <p:cNvCxnSpPr>
            <a:cxnSpLocks/>
          </p:cNvCxnSpPr>
          <p:nvPr/>
        </p:nvCxnSpPr>
        <p:spPr>
          <a:xfrm flipH="1" flipV="1">
            <a:off x="5467739" y="4379173"/>
            <a:ext cx="2416628" cy="3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C3AE6A-52EA-B867-195D-267EE43EEA6F}"/>
              </a:ext>
            </a:extLst>
          </p:cNvPr>
          <p:cNvCxnSpPr>
            <a:cxnSpLocks/>
            <a:stCxn id="4" idx="2"/>
          </p:cNvCxnSpPr>
          <p:nvPr/>
        </p:nvCxnSpPr>
        <p:spPr>
          <a:xfrm>
            <a:off x="5484846" y="5905501"/>
            <a:ext cx="0" cy="69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FE2835-C8C3-2DEF-2EE8-27B01A10F8B6}"/>
              </a:ext>
            </a:extLst>
          </p:cNvPr>
          <p:cNvSpPr txBox="1"/>
          <p:nvPr/>
        </p:nvSpPr>
        <p:spPr>
          <a:xfrm>
            <a:off x="6831563" y="5050201"/>
            <a:ext cx="808653" cy="369332"/>
          </a:xfrm>
          <a:prstGeom prst="rect">
            <a:avLst/>
          </a:prstGeom>
          <a:noFill/>
        </p:spPr>
        <p:txBody>
          <a:bodyPr wrap="square" rtlCol="0">
            <a:spAutoFit/>
          </a:bodyPr>
          <a:lstStyle/>
          <a:p>
            <a:r>
              <a:rPr lang="en-US" dirty="0"/>
              <a:t>NO</a:t>
            </a:r>
          </a:p>
        </p:txBody>
      </p:sp>
      <p:sp>
        <p:nvSpPr>
          <p:cNvPr id="24" name="TextBox 23">
            <a:extLst>
              <a:ext uri="{FF2B5EF4-FFF2-40B4-BE49-F238E27FC236}">
                <a16:creationId xmlns:a16="http://schemas.microsoft.com/office/drawing/2014/main" id="{9A914C72-D9CA-8F59-3CD6-FBBEFA0FEAFF}"/>
              </a:ext>
            </a:extLst>
          </p:cNvPr>
          <p:cNvSpPr txBox="1"/>
          <p:nvPr/>
        </p:nvSpPr>
        <p:spPr>
          <a:xfrm>
            <a:off x="5467739" y="5952154"/>
            <a:ext cx="808653"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123465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25E2-CEA3-7557-0C89-B69533E4CC87}"/>
              </a:ext>
            </a:extLst>
          </p:cNvPr>
          <p:cNvSpPr>
            <a:spLocks noGrp="1"/>
          </p:cNvSpPr>
          <p:nvPr>
            <p:ph type="title"/>
          </p:nvPr>
        </p:nvSpPr>
        <p:spPr/>
        <p:txBody>
          <a:bodyPr/>
          <a:lstStyle/>
          <a:p>
            <a:r>
              <a:rPr lang="en-US" dirty="0"/>
              <a:t>Homework : Exercise</a:t>
            </a:r>
          </a:p>
        </p:txBody>
      </p:sp>
      <p:sp>
        <p:nvSpPr>
          <p:cNvPr id="3" name="Content Placeholder 2">
            <a:extLst>
              <a:ext uri="{FF2B5EF4-FFF2-40B4-BE49-F238E27FC236}">
                <a16:creationId xmlns:a16="http://schemas.microsoft.com/office/drawing/2014/main" id="{23716597-3FA0-BDB6-5806-8441EF0F0469}"/>
              </a:ext>
            </a:extLst>
          </p:cNvPr>
          <p:cNvSpPr>
            <a:spLocks noGrp="1"/>
          </p:cNvSpPr>
          <p:nvPr>
            <p:ph idx="1"/>
          </p:nvPr>
        </p:nvSpPr>
        <p:spPr/>
        <p:txBody>
          <a:bodyPr>
            <a:normAutofit lnSpcReduction="10000"/>
          </a:bodyPr>
          <a:lstStyle/>
          <a:p>
            <a:r>
              <a:rPr lang="en-US" dirty="0"/>
              <a:t>A student is creating a guessing game. A player has to enter a number no greater than 10. If it is too high, they are informed that they have made an error. But if it within the range of 1 to 10, they are told whether or not they have guessed the correct number. Assume that the correct number is 3. </a:t>
            </a:r>
          </a:p>
          <a:p>
            <a:r>
              <a:rPr lang="en-US" dirty="0"/>
              <a:t>Make an algorithm to solve the problem and express it as a written description and a flowchart</a:t>
            </a:r>
          </a:p>
          <a:p>
            <a:r>
              <a:rPr lang="en-US" dirty="0"/>
              <a:t>Compare your solution with the rest of the others in the group.</a:t>
            </a:r>
          </a:p>
          <a:p>
            <a:r>
              <a:rPr lang="en-US" dirty="0"/>
              <a:t>Are some of the algorithms more efficient than others? Do they use fewer commands?</a:t>
            </a:r>
          </a:p>
        </p:txBody>
      </p:sp>
    </p:spTree>
    <p:extLst>
      <p:ext uri="{BB962C8B-B14F-4D97-AF65-F5344CB8AC3E}">
        <p14:creationId xmlns:p14="http://schemas.microsoft.com/office/powerpoint/2010/main" val="305362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8A2E-467A-DF63-6BB0-D99A15926A3A}"/>
              </a:ext>
            </a:extLst>
          </p:cNvPr>
          <p:cNvSpPr>
            <a:spLocks noGrp="1"/>
          </p:cNvSpPr>
          <p:nvPr>
            <p:ph type="title"/>
          </p:nvPr>
        </p:nvSpPr>
        <p:spPr/>
        <p:txBody>
          <a:bodyPr/>
          <a:lstStyle/>
          <a:p>
            <a:r>
              <a:rPr lang="en-US" dirty="0"/>
              <a:t>Homework : Exercises</a:t>
            </a:r>
          </a:p>
        </p:txBody>
      </p:sp>
      <p:sp>
        <p:nvSpPr>
          <p:cNvPr id="3" name="Content Placeholder 2">
            <a:extLst>
              <a:ext uri="{FF2B5EF4-FFF2-40B4-BE49-F238E27FC236}">
                <a16:creationId xmlns:a16="http://schemas.microsoft.com/office/drawing/2014/main" id="{32FE4771-F927-12A9-8E11-504A44AFB6EE}"/>
              </a:ext>
            </a:extLst>
          </p:cNvPr>
          <p:cNvSpPr>
            <a:spLocks noGrp="1"/>
          </p:cNvSpPr>
          <p:nvPr>
            <p:ph idx="1"/>
          </p:nvPr>
        </p:nvSpPr>
        <p:spPr/>
        <p:txBody>
          <a:bodyPr/>
          <a:lstStyle/>
          <a:p>
            <a:r>
              <a:rPr lang="en-US" dirty="0"/>
              <a:t>A uses would like to build an algorithm to calculate grades from A to D and Fail. </a:t>
            </a:r>
          </a:p>
          <a:p>
            <a:r>
              <a:rPr lang="en-US" dirty="0"/>
              <a:t>Develop an algorithm using if-else statement so that they algorithm works on different grade scales. </a:t>
            </a:r>
          </a:p>
          <a:p>
            <a:r>
              <a:rPr lang="en-US" dirty="0"/>
              <a:t>Develop an algorithm using a flowchart that asks the user to enter the height and weight and display their boss mass index (BMI). The formula is the following one: weight/height^2 . </a:t>
            </a:r>
          </a:p>
        </p:txBody>
      </p:sp>
    </p:spTree>
    <p:extLst>
      <p:ext uri="{BB962C8B-B14F-4D97-AF65-F5344CB8AC3E}">
        <p14:creationId xmlns:p14="http://schemas.microsoft.com/office/powerpoint/2010/main" val="107319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A286-2AA7-5BEF-60FB-A7EA36E05EC3}"/>
              </a:ext>
            </a:extLst>
          </p:cNvPr>
          <p:cNvSpPr>
            <a:spLocks noGrp="1"/>
          </p:cNvSpPr>
          <p:nvPr>
            <p:ph type="title"/>
          </p:nvPr>
        </p:nvSpPr>
        <p:spPr/>
        <p:txBody>
          <a:bodyPr/>
          <a:lstStyle/>
          <a:p>
            <a:r>
              <a:rPr lang="en-US" dirty="0"/>
              <a:t>3. Sorting and Searching Algorithms</a:t>
            </a:r>
          </a:p>
        </p:txBody>
      </p:sp>
      <p:sp>
        <p:nvSpPr>
          <p:cNvPr id="3" name="Content Placeholder 2">
            <a:extLst>
              <a:ext uri="{FF2B5EF4-FFF2-40B4-BE49-F238E27FC236}">
                <a16:creationId xmlns:a16="http://schemas.microsoft.com/office/drawing/2014/main" id="{6CADBDB8-3E52-A0B4-A15F-F2D86805CF4A}"/>
              </a:ext>
            </a:extLst>
          </p:cNvPr>
          <p:cNvSpPr>
            <a:spLocks noGrp="1"/>
          </p:cNvSpPr>
          <p:nvPr>
            <p:ph idx="1"/>
          </p:nvPr>
        </p:nvSpPr>
        <p:spPr/>
        <p:txBody>
          <a:bodyPr/>
          <a:lstStyle/>
          <a:p>
            <a:r>
              <a:rPr lang="en-GB" dirty="0"/>
              <a:t>Understand how bubble sort, merge sort, linear search and binary search algorithms work</a:t>
            </a:r>
          </a:p>
          <a:p>
            <a:r>
              <a:rPr lang="en-GB" dirty="0"/>
              <a:t>Understand how the choice of algorithm is influenced by the data structures and data values that need to be manipulated</a:t>
            </a:r>
          </a:p>
          <a:p>
            <a:r>
              <a:rPr lang="en-GB" dirty="0"/>
              <a:t>Evaluate the fitness for purpose of algorithms in meeting specified requirements efficiently, using logical reasoning and test data.  </a:t>
            </a:r>
            <a:endParaRPr lang="en-US" dirty="0"/>
          </a:p>
        </p:txBody>
      </p:sp>
    </p:spTree>
    <p:extLst>
      <p:ext uri="{BB962C8B-B14F-4D97-AF65-F5344CB8AC3E}">
        <p14:creationId xmlns:p14="http://schemas.microsoft.com/office/powerpoint/2010/main" val="103478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75CE-671F-0B35-1414-31662EC5A103}"/>
              </a:ext>
            </a:extLst>
          </p:cNvPr>
          <p:cNvSpPr>
            <a:spLocks noGrp="1"/>
          </p:cNvSpPr>
          <p:nvPr>
            <p:ph type="title"/>
          </p:nvPr>
        </p:nvSpPr>
        <p:spPr/>
        <p:txBody>
          <a:bodyPr>
            <a:normAutofit/>
          </a:bodyPr>
          <a:lstStyle/>
          <a:p>
            <a:r>
              <a:rPr lang="en-GB" dirty="0"/>
              <a:t>Bubble sort</a:t>
            </a:r>
            <a:endParaRPr lang="en-US" dirty="0"/>
          </a:p>
        </p:txBody>
      </p:sp>
      <p:sp>
        <p:nvSpPr>
          <p:cNvPr id="3" name="Content Placeholder 2">
            <a:extLst>
              <a:ext uri="{FF2B5EF4-FFF2-40B4-BE49-F238E27FC236}">
                <a16:creationId xmlns:a16="http://schemas.microsoft.com/office/drawing/2014/main" id="{053BF71C-5A00-E950-B86E-1C13E601191F}"/>
              </a:ext>
            </a:extLst>
          </p:cNvPr>
          <p:cNvSpPr>
            <a:spLocks noGrp="1"/>
          </p:cNvSpPr>
          <p:nvPr>
            <p:ph idx="1"/>
          </p:nvPr>
        </p:nvSpPr>
        <p:spPr/>
        <p:txBody>
          <a:bodyPr/>
          <a:lstStyle/>
          <a:p>
            <a:r>
              <a:rPr lang="en-GB" dirty="0"/>
              <a:t>Start at the beginning of the list.</a:t>
            </a:r>
          </a:p>
          <a:p>
            <a:r>
              <a:rPr lang="en-GB" dirty="0"/>
              <a:t>Compare the values in position 1 and position 2 in the list – if they are not in ascending (descending) order then swap them. </a:t>
            </a:r>
          </a:p>
          <a:p>
            <a:r>
              <a:rPr lang="en-GB" dirty="0"/>
              <a:t>Compare the values in position 2 and position 3 in the list and swap if necessary.</a:t>
            </a:r>
          </a:p>
          <a:p>
            <a:r>
              <a:rPr lang="en-GB" dirty="0"/>
              <a:t>Continue to the end of the list.</a:t>
            </a:r>
          </a:p>
          <a:p>
            <a:r>
              <a:rPr lang="en-GB" dirty="0"/>
              <a:t>If there have been any swaps, repeat steps 1 to 4.</a:t>
            </a:r>
            <a:endParaRPr lang="en-US" dirty="0"/>
          </a:p>
          <a:p>
            <a:r>
              <a:rPr lang="en-US" dirty="0"/>
              <a:t>Homework : Exercise : Bubble sort flowchart</a:t>
            </a:r>
            <a:endParaRPr lang="en-GB" dirty="0"/>
          </a:p>
        </p:txBody>
      </p:sp>
    </p:spTree>
    <p:extLst>
      <p:ext uri="{BB962C8B-B14F-4D97-AF65-F5344CB8AC3E}">
        <p14:creationId xmlns:p14="http://schemas.microsoft.com/office/powerpoint/2010/main" val="337477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C0A6-E63D-CFE4-29E1-6BD188463E4C}"/>
              </a:ext>
            </a:extLst>
          </p:cNvPr>
          <p:cNvSpPr>
            <a:spLocks noGrp="1"/>
          </p:cNvSpPr>
          <p:nvPr>
            <p:ph type="title"/>
          </p:nvPr>
        </p:nvSpPr>
        <p:spPr/>
        <p:txBody>
          <a:bodyPr/>
          <a:lstStyle/>
          <a:p>
            <a:r>
              <a:rPr lang="en-GB" dirty="0"/>
              <a:t>Merge sort</a:t>
            </a:r>
            <a:endParaRPr lang="en-US" dirty="0"/>
          </a:p>
        </p:txBody>
      </p:sp>
      <p:sp>
        <p:nvSpPr>
          <p:cNvPr id="3" name="Content Placeholder 2">
            <a:extLst>
              <a:ext uri="{FF2B5EF4-FFF2-40B4-BE49-F238E27FC236}">
                <a16:creationId xmlns:a16="http://schemas.microsoft.com/office/drawing/2014/main" id="{32C77CA1-B275-60CF-7278-E306316EC179}"/>
              </a:ext>
            </a:extLst>
          </p:cNvPr>
          <p:cNvSpPr>
            <a:spLocks noGrp="1"/>
          </p:cNvSpPr>
          <p:nvPr>
            <p:ph idx="1"/>
          </p:nvPr>
        </p:nvSpPr>
        <p:spPr/>
        <p:txBody>
          <a:bodyPr/>
          <a:lstStyle/>
          <a:p>
            <a:r>
              <a:rPr lang="en-GB" dirty="0"/>
              <a:t>Divide a list into smaller lists</a:t>
            </a:r>
          </a:p>
          <a:p>
            <a:r>
              <a:rPr lang="en-GB" dirty="0"/>
              <a:t>Divide these until the size of each list is on</a:t>
            </a:r>
          </a:p>
          <a:p>
            <a:r>
              <a:rPr lang="en-GB" dirty="0"/>
              <a:t>Recursion is the method to the previous application of the method. </a:t>
            </a:r>
          </a:p>
          <a:p>
            <a:r>
              <a:rPr lang="en-GB" dirty="0"/>
              <a:t>The difference between bubble and merge sort is the fact that bubble sort uses brute force, whereas merge sort uses divide and conquer methods to sort the items in a list.</a:t>
            </a:r>
            <a:endParaRPr lang="en-US" dirty="0"/>
          </a:p>
        </p:txBody>
      </p:sp>
    </p:spTree>
    <p:extLst>
      <p:ext uri="{BB962C8B-B14F-4D97-AF65-F5344CB8AC3E}">
        <p14:creationId xmlns:p14="http://schemas.microsoft.com/office/powerpoint/2010/main" val="110297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F841-363F-ED78-D128-A97E9A6936B0}"/>
              </a:ext>
            </a:extLst>
          </p:cNvPr>
          <p:cNvSpPr>
            <a:spLocks noGrp="1"/>
          </p:cNvSpPr>
          <p:nvPr>
            <p:ph type="title"/>
          </p:nvPr>
        </p:nvSpPr>
        <p:spPr/>
        <p:txBody>
          <a:bodyPr/>
          <a:lstStyle/>
          <a:p>
            <a:r>
              <a:rPr lang="en-GB" dirty="0"/>
              <a:t>Linear search</a:t>
            </a:r>
            <a:endParaRPr lang="en-US" dirty="0"/>
          </a:p>
        </p:txBody>
      </p:sp>
      <p:sp>
        <p:nvSpPr>
          <p:cNvPr id="3" name="Content Placeholder 2">
            <a:extLst>
              <a:ext uri="{FF2B5EF4-FFF2-40B4-BE49-F238E27FC236}">
                <a16:creationId xmlns:a16="http://schemas.microsoft.com/office/drawing/2014/main" id="{87581E34-F522-9F22-F70A-5C36A4678E96}"/>
              </a:ext>
            </a:extLst>
          </p:cNvPr>
          <p:cNvSpPr>
            <a:spLocks noGrp="1"/>
          </p:cNvSpPr>
          <p:nvPr>
            <p:ph idx="1"/>
          </p:nvPr>
        </p:nvSpPr>
        <p:spPr/>
        <p:txBody>
          <a:bodyPr/>
          <a:lstStyle/>
          <a:p>
            <a:r>
              <a:rPr lang="en-GB" dirty="0"/>
              <a:t>Start at the first item in the list. </a:t>
            </a:r>
          </a:p>
          <a:p>
            <a:r>
              <a:rPr lang="en-GB" dirty="0"/>
              <a:t>Compare the item with the search item</a:t>
            </a:r>
            <a:r>
              <a:rPr lang="en-US" dirty="0"/>
              <a:t>.</a:t>
            </a:r>
          </a:p>
          <a:p>
            <a:r>
              <a:rPr lang="en-US" dirty="0"/>
              <a:t>If they are the same, then stop.</a:t>
            </a:r>
          </a:p>
          <a:p>
            <a:r>
              <a:rPr lang="en-US" dirty="0"/>
              <a:t>If they are not, then move to the next item. </a:t>
            </a:r>
          </a:p>
          <a:p>
            <a:r>
              <a:rPr lang="en-US" dirty="0"/>
              <a:t>Repeat 2 to 4 until the end of the list is reached. </a:t>
            </a:r>
          </a:p>
          <a:p>
            <a:endParaRPr lang="en-GB" dirty="0"/>
          </a:p>
        </p:txBody>
      </p:sp>
    </p:spTree>
    <p:extLst>
      <p:ext uri="{BB962C8B-B14F-4D97-AF65-F5344CB8AC3E}">
        <p14:creationId xmlns:p14="http://schemas.microsoft.com/office/powerpoint/2010/main" val="264088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BBCE-290B-2752-6DCC-20E53BBD3D7A}"/>
              </a:ext>
            </a:extLst>
          </p:cNvPr>
          <p:cNvSpPr>
            <a:spLocks noGrp="1"/>
          </p:cNvSpPr>
          <p:nvPr>
            <p:ph type="title"/>
          </p:nvPr>
        </p:nvSpPr>
        <p:spPr/>
        <p:txBody>
          <a:bodyPr/>
          <a:lstStyle/>
          <a:p>
            <a:r>
              <a:rPr lang="en-GB" dirty="0"/>
              <a:t>Binary search</a:t>
            </a:r>
            <a:endParaRPr lang="en-US" dirty="0"/>
          </a:p>
        </p:txBody>
      </p:sp>
      <p:sp>
        <p:nvSpPr>
          <p:cNvPr id="3" name="Content Placeholder 2">
            <a:extLst>
              <a:ext uri="{FF2B5EF4-FFF2-40B4-BE49-F238E27FC236}">
                <a16:creationId xmlns:a16="http://schemas.microsoft.com/office/drawing/2014/main" id="{BD73B89C-E0A8-F365-233A-8F94FF947C98}"/>
              </a:ext>
            </a:extLst>
          </p:cNvPr>
          <p:cNvSpPr>
            <a:spLocks noGrp="1"/>
          </p:cNvSpPr>
          <p:nvPr>
            <p:ph idx="1"/>
          </p:nvPr>
        </p:nvSpPr>
        <p:spPr/>
        <p:txBody>
          <a:bodyPr/>
          <a:lstStyle/>
          <a:p>
            <a:r>
              <a:rPr lang="en-GB" dirty="0"/>
              <a:t>Select the median item of the list. </a:t>
            </a:r>
          </a:p>
          <a:p>
            <a:r>
              <a:rPr lang="en-GB" dirty="0"/>
              <a:t>If the median is equal to the search item, then stop.</a:t>
            </a:r>
          </a:p>
          <a:p>
            <a:r>
              <a:rPr lang="en-GB" dirty="0"/>
              <a:t>If the media is too high, then repeat 1 and 2 with the sub-list to the left. </a:t>
            </a:r>
          </a:p>
          <a:p>
            <a:r>
              <a:rPr lang="en-GB" dirty="0"/>
              <a:t>If the median is too low, then repeat 1 and 2 with the sub-list to the right.</a:t>
            </a:r>
          </a:p>
          <a:p>
            <a:r>
              <a:rPr lang="en-GB" dirty="0"/>
              <a:t>Repeat steps 3 and 4 until the item has been found or all of the items have been checked.</a:t>
            </a:r>
          </a:p>
          <a:p>
            <a:r>
              <a:rPr lang="en-GB" dirty="0"/>
              <a:t>Binary search is much more efficient than the linear search.</a:t>
            </a:r>
            <a:endParaRPr lang="en-US" dirty="0"/>
          </a:p>
        </p:txBody>
      </p:sp>
    </p:spTree>
    <p:extLst>
      <p:ext uri="{BB962C8B-B14F-4D97-AF65-F5344CB8AC3E}">
        <p14:creationId xmlns:p14="http://schemas.microsoft.com/office/powerpoint/2010/main" val="396657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Unit 1Problem Solving</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Demonstrate knowledge and understand computer science principles</a:t>
            </a:r>
          </a:p>
          <a:p>
            <a:pPr marL="36900" lvl="0" indent="0">
              <a:buNone/>
            </a:pPr>
            <a:r>
              <a:rPr lang="en-US" sz="2400" dirty="0"/>
              <a:t>Apply knowledge and understand computer science principles</a:t>
            </a:r>
          </a:p>
          <a:p>
            <a:pPr marL="36900" lvl="0" indent="0">
              <a:buNone/>
            </a:pPr>
            <a:r>
              <a:rPr lang="en-US" sz="2400" dirty="0"/>
              <a:t>Computer-wise problem analysis to make reasonable judgements and design, program, test, evaluate and refine solutions</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4CAB-CCA1-B787-C9BA-406A1787AFC8}"/>
              </a:ext>
            </a:extLst>
          </p:cNvPr>
          <p:cNvSpPr>
            <a:spLocks noGrp="1"/>
          </p:cNvSpPr>
          <p:nvPr>
            <p:ph type="title"/>
          </p:nvPr>
        </p:nvSpPr>
        <p:spPr/>
        <p:txBody>
          <a:bodyPr/>
          <a:lstStyle/>
          <a:p>
            <a:r>
              <a:rPr lang="en-GB" dirty="0"/>
              <a:t>4. Decomposition and Abstraction</a:t>
            </a:r>
            <a:endParaRPr lang="en-US" dirty="0"/>
          </a:p>
        </p:txBody>
      </p:sp>
      <p:sp>
        <p:nvSpPr>
          <p:cNvPr id="3" name="Content Placeholder 2">
            <a:extLst>
              <a:ext uri="{FF2B5EF4-FFF2-40B4-BE49-F238E27FC236}">
                <a16:creationId xmlns:a16="http://schemas.microsoft.com/office/drawing/2014/main" id="{D6746C6E-976E-54FD-34E7-B80DF60C0920}"/>
              </a:ext>
            </a:extLst>
          </p:cNvPr>
          <p:cNvSpPr>
            <a:spLocks noGrp="1"/>
          </p:cNvSpPr>
          <p:nvPr>
            <p:ph idx="1"/>
          </p:nvPr>
        </p:nvSpPr>
        <p:spPr/>
        <p:txBody>
          <a:bodyPr/>
          <a:lstStyle/>
          <a:p>
            <a:r>
              <a:rPr lang="en-US" dirty="0"/>
              <a:t>Analyze a program, investigate requirements (inputs, outputs, processing, initialization) and design solutions.</a:t>
            </a:r>
          </a:p>
          <a:p>
            <a:r>
              <a:rPr lang="en-US" dirty="0"/>
              <a:t>Decompose a problem into smaller sub-problems</a:t>
            </a:r>
          </a:p>
          <a:p>
            <a:r>
              <a:rPr lang="en-US" dirty="0"/>
              <a:t>Understand how abstraction can be used effectively to model aspects of the real world</a:t>
            </a:r>
          </a:p>
          <a:p>
            <a:r>
              <a:rPr lang="en-US" dirty="0"/>
              <a:t>Program abstractions of real-world example.</a:t>
            </a:r>
          </a:p>
        </p:txBody>
      </p:sp>
    </p:spTree>
    <p:extLst>
      <p:ext uri="{BB962C8B-B14F-4D97-AF65-F5344CB8AC3E}">
        <p14:creationId xmlns:p14="http://schemas.microsoft.com/office/powerpoint/2010/main" val="128946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6057-0DF4-EC98-9095-B0BDA66BC9B7}"/>
              </a:ext>
            </a:extLst>
          </p:cNvPr>
          <p:cNvSpPr>
            <a:spLocks noGrp="1"/>
          </p:cNvSpPr>
          <p:nvPr>
            <p:ph type="title"/>
          </p:nvPr>
        </p:nvSpPr>
        <p:spPr/>
        <p:txBody>
          <a:bodyPr>
            <a:normAutofit fontScale="90000"/>
          </a:bodyPr>
          <a:lstStyle/>
          <a:p>
            <a:r>
              <a:rPr lang="en-US" dirty="0"/>
              <a:t>Definition of decomposition and abstraction</a:t>
            </a:r>
          </a:p>
        </p:txBody>
      </p:sp>
      <p:sp>
        <p:nvSpPr>
          <p:cNvPr id="3" name="Content Placeholder 2">
            <a:extLst>
              <a:ext uri="{FF2B5EF4-FFF2-40B4-BE49-F238E27FC236}">
                <a16:creationId xmlns:a16="http://schemas.microsoft.com/office/drawing/2014/main" id="{C85D220D-0F07-FF33-02B8-ABBD784994A6}"/>
              </a:ext>
            </a:extLst>
          </p:cNvPr>
          <p:cNvSpPr>
            <a:spLocks noGrp="1"/>
          </p:cNvSpPr>
          <p:nvPr>
            <p:ph idx="1"/>
          </p:nvPr>
        </p:nvSpPr>
        <p:spPr/>
        <p:txBody>
          <a:bodyPr/>
          <a:lstStyle/>
          <a:p>
            <a:r>
              <a:rPr lang="en-US" dirty="0"/>
              <a:t>Decomposition is when breaking a problem down inro smaller, more manageable parts, which are then easier to solve. </a:t>
            </a:r>
          </a:p>
          <a:p>
            <a:r>
              <a:rPr lang="en-US" dirty="0"/>
              <a:t>Abstraction is when the process of removing or hiding necessary detail so that only the important points remain</a:t>
            </a:r>
          </a:p>
          <a:p>
            <a:endParaRPr lang="en-US" dirty="0"/>
          </a:p>
        </p:txBody>
      </p:sp>
    </p:spTree>
    <p:extLst>
      <p:ext uri="{BB962C8B-B14F-4D97-AF65-F5344CB8AC3E}">
        <p14:creationId xmlns:p14="http://schemas.microsoft.com/office/powerpoint/2010/main" val="72430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DC7D-5544-84C8-A0C2-E51D052ECAAA}"/>
              </a:ext>
            </a:extLst>
          </p:cNvPr>
          <p:cNvSpPr>
            <a:spLocks noGrp="1"/>
          </p:cNvSpPr>
          <p:nvPr>
            <p:ph type="title"/>
          </p:nvPr>
        </p:nvSpPr>
        <p:spPr/>
        <p:txBody>
          <a:bodyPr>
            <a:normAutofit fontScale="90000"/>
          </a:bodyPr>
          <a:lstStyle/>
          <a:p>
            <a:r>
              <a:rPr lang="en-US" dirty="0"/>
              <a:t>Design and create </a:t>
            </a:r>
            <a:r>
              <a:rPr lang="en-US" dirty="0" err="1"/>
              <a:t>noughts</a:t>
            </a:r>
            <a:r>
              <a:rPr lang="en-US" dirty="0"/>
              <a:t> and crosses game</a:t>
            </a:r>
          </a:p>
        </p:txBody>
      </p:sp>
      <p:sp>
        <p:nvSpPr>
          <p:cNvPr id="3" name="Content Placeholder 2">
            <a:extLst>
              <a:ext uri="{FF2B5EF4-FFF2-40B4-BE49-F238E27FC236}">
                <a16:creationId xmlns:a16="http://schemas.microsoft.com/office/drawing/2014/main" id="{C047A323-6D98-587E-3097-0BE13BAE0ED1}"/>
              </a:ext>
            </a:extLst>
          </p:cNvPr>
          <p:cNvSpPr>
            <a:spLocks noGrp="1"/>
          </p:cNvSpPr>
          <p:nvPr>
            <p:ph idx="1"/>
          </p:nvPr>
        </p:nvSpPr>
        <p:spPr/>
        <p:txBody>
          <a:bodyPr>
            <a:normAutofit lnSpcReduction="10000"/>
          </a:bodyPr>
          <a:lstStyle/>
          <a:p>
            <a:r>
              <a:rPr lang="en-US" dirty="0"/>
              <a:t>The goal in designing algorithms is the fact that we shall solve sub-programs. In order to do that we first need to clarify the sub-programs. </a:t>
            </a:r>
          </a:p>
          <a:p>
            <a:r>
              <a:rPr lang="en-US" dirty="0"/>
              <a:t>In this game, the first step is to design an interface showing the 3 x 3 grid. </a:t>
            </a:r>
          </a:p>
          <a:p>
            <a:r>
              <a:rPr lang="en-US" dirty="0"/>
              <a:t>The second step, is to keep track of which squares have been selected by X and 0 and which are free. </a:t>
            </a:r>
          </a:p>
          <a:p>
            <a:r>
              <a:rPr lang="en-US" dirty="0"/>
              <a:t>The third step is how the computer will decide which square to select. </a:t>
            </a:r>
          </a:p>
          <a:p>
            <a:r>
              <a:rPr lang="en-US" dirty="0"/>
              <a:t>The last one is how the computer will decide when the game is over and who has won. </a:t>
            </a:r>
          </a:p>
        </p:txBody>
      </p:sp>
    </p:spTree>
    <p:extLst>
      <p:ext uri="{BB962C8B-B14F-4D97-AF65-F5344CB8AC3E}">
        <p14:creationId xmlns:p14="http://schemas.microsoft.com/office/powerpoint/2010/main" val="2105899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D78F-CF8C-E09D-9927-94BF8FA1C29E}"/>
              </a:ext>
            </a:extLst>
          </p:cNvPr>
          <p:cNvSpPr>
            <a:spLocks noGrp="1"/>
          </p:cNvSpPr>
          <p:nvPr>
            <p:ph type="title"/>
          </p:nvPr>
        </p:nvSpPr>
        <p:spPr/>
        <p:txBody>
          <a:bodyPr/>
          <a:lstStyle/>
          <a:p>
            <a:r>
              <a:rPr lang="en-US" dirty="0"/>
              <a:t>Levels of abstraction</a:t>
            </a:r>
          </a:p>
        </p:txBody>
      </p:sp>
      <p:sp>
        <p:nvSpPr>
          <p:cNvPr id="3" name="Content Placeholder 2">
            <a:extLst>
              <a:ext uri="{FF2B5EF4-FFF2-40B4-BE49-F238E27FC236}">
                <a16:creationId xmlns:a16="http://schemas.microsoft.com/office/drawing/2014/main" id="{E38896EA-4DD2-8CDB-3884-24AB8555E860}"/>
              </a:ext>
            </a:extLst>
          </p:cNvPr>
          <p:cNvSpPr>
            <a:spLocks noGrp="1"/>
          </p:cNvSpPr>
          <p:nvPr>
            <p:ph idx="1"/>
          </p:nvPr>
        </p:nvSpPr>
        <p:spPr/>
        <p:txBody>
          <a:bodyPr>
            <a:normAutofit lnSpcReduction="10000"/>
          </a:bodyPr>
          <a:lstStyle/>
          <a:p>
            <a:r>
              <a:rPr lang="en-US" dirty="0"/>
              <a:t>There are different levels or types of abstraction. The higher the level of abstraction, the less detail is required. We use abstraction all the time in accomplishing everyday tasks. </a:t>
            </a:r>
          </a:p>
          <a:p>
            <a:r>
              <a:rPr lang="en-US" dirty="0"/>
              <a:t>When programmers write the print command, they do not have to bother about all of the details of how this will be accomplished. They are removed from them. They are at a certain level of abstraction. </a:t>
            </a:r>
          </a:p>
          <a:p>
            <a:r>
              <a:rPr lang="en-US" dirty="0"/>
              <a:t>A driver turning the ignition key to start a car does not have to understand how the engine works or  how the spark to ignite the petrol is generated. It just happens and they can simply drive the car. That is abstraction in less detail. </a:t>
            </a:r>
          </a:p>
        </p:txBody>
      </p:sp>
    </p:spTree>
    <p:extLst>
      <p:ext uri="{BB962C8B-B14F-4D97-AF65-F5344CB8AC3E}">
        <p14:creationId xmlns:p14="http://schemas.microsoft.com/office/powerpoint/2010/main" val="283388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D6E1-5EEB-4C20-51EF-962A64DE68AA}"/>
              </a:ext>
            </a:extLst>
          </p:cNvPr>
          <p:cNvSpPr>
            <a:spLocks noGrp="1"/>
          </p:cNvSpPr>
          <p:nvPr>
            <p:ph type="title"/>
          </p:nvPr>
        </p:nvSpPr>
        <p:spPr/>
        <p:txBody>
          <a:bodyPr/>
          <a:lstStyle/>
          <a:p>
            <a:r>
              <a:rPr lang="en-US" dirty="0" err="1"/>
              <a:t>Noughts</a:t>
            </a:r>
            <a:r>
              <a:rPr lang="en-US" dirty="0"/>
              <a:t> and crosses game abstraction</a:t>
            </a:r>
          </a:p>
        </p:txBody>
      </p:sp>
      <p:sp>
        <p:nvSpPr>
          <p:cNvPr id="3" name="Content Placeholder 2">
            <a:extLst>
              <a:ext uri="{FF2B5EF4-FFF2-40B4-BE49-F238E27FC236}">
                <a16:creationId xmlns:a16="http://schemas.microsoft.com/office/drawing/2014/main" id="{8AB43BC7-B74E-A3EF-C810-CCABF125B2FF}"/>
              </a:ext>
            </a:extLst>
          </p:cNvPr>
          <p:cNvSpPr>
            <a:spLocks noGrp="1"/>
          </p:cNvSpPr>
          <p:nvPr>
            <p:ph idx="1"/>
          </p:nvPr>
        </p:nvSpPr>
        <p:spPr/>
        <p:txBody>
          <a:bodyPr/>
          <a:lstStyle/>
          <a:p>
            <a:r>
              <a:rPr lang="en-US" dirty="0"/>
              <a:t>The computer goes first. Then the user. This continues until either one wins, or all of the squares have been used. It shall generated through inputs and outputs. </a:t>
            </a:r>
          </a:p>
          <a:p>
            <a:r>
              <a:rPr lang="en-US" dirty="0"/>
              <a:t>Start the game. </a:t>
            </a:r>
          </a:p>
          <a:p>
            <a:r>
              <a:rPr lang="en-US" dirty="0"/>
              <a:t>Entries for the user. </a:t>
            </a:r>
          </a:p>
          <a:p>
            <a:r>
              <a:rPr lang="en-US" dirty="0"/>
              <a:t>Select a new game or finish. </a:t>
            </a:r>
          </a:p>
          <a:p>
            <a:r>
              <a:rPr lang="en-US" dirty="0"/>
              <a:t>A message to inform the user when it is their turn. </a:t>
            </a:r>
          </a:p>
          <a:p>
            <a:r>
              <a:rPr lang="en-US" dirty="0"/>
              <a:t>A message to inform the user if they try to select a square that has already been used. </a:t>
            </a:r>
          </a:p>
        </p:txBody>
      </p:sp>
    </p:spTree>
    <p:extLst>
      <p:ext uri="{BB962C8B-B14F-4D97-AF65-F5344CB8AC3E}">
        <p14:creationId xmlns:p14="http://schemas.microsoft.com/office/powerpoint/2010/main" val="396939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D9D6-1B7D-09F6-B959-811096E43E21}"/>
              </a:ext>
            </a:extLst>
          </p:cNvPr>
          <p:cNvSpPr>
            <a:spLocks noGrp="1"/>
          </p:cNvSpPr>
          <p:nvPr>
            <p:ph type="title"/>
          </p:nvPr>
        </p:nvSpPr>
        <p:spPr/>
        <p:txBody>
          <a:bodyPr/>
          <a:lstStyle/>
          <a:p>
            <a:r>
              <a:rPr lang="en-US" dirty="0"/>
              <a:t>…and more on </a:t>
            </a:r>
            <a:r>
              <a:rPr lang="en-US" dirty="0" err="1"/>
              <a:t>noughts</a:t>
            </a:r>
            <a:r>
              <a:rPr lang="en-US" dirty="0"/>
              <a:t> and crosses Part I</a:t>
            </a:r>
          </a:p>
        </p:txBody>
      </p:sp>
      <p:sp>
        <p:nvSpPr>
          <p:cNvPr id="3" name="Content Placeholder 2">
            <a:extLst>
              <a:ext uri="{FF2B5EF4-FFF2-40B4-BE49-F238E27FC236}">
                <a16:creationId xmlns:a16="http://schemas.microsoft.com/office/drawing/2014/main" id="{D349446A-72F8-5BD5-7AC8-59152BF238EF}"/>
              </a:ext>
            </a:extLst>
          </p:cNvPr>
          <p:cNvSpPr>
            <a:spLocks noGrp="1"/>
          </p:cNvSpPr>
          <p:nvPr>
            <p:ph idx="1"/>
          </p:nvPr>
        </p:nvSpPr>
        <p:spPr/>
        <p:txBody>
          <a:bodyPr/>
          <a:lstStyle/>
          <a:p>
            <a:r>
              <a:rPr lang="en-US" dirty="0"/>
              <a:t>A message to inform the user if the game is a draw. </a:t>
            </a:r>
          </a:p>
          <a:p>
            <a:r>
              <a:rPr lang="en-US" dirty="0"/>
              <a:t>A message to inform the user if they or the computer has won. </a:t>
            </a:r>
          </a:p>
          <a:p>
            <a:r>
              <a:rPr lang="en-US" dirty="0"/>
              <a:t>A message to ask the user if they want to play another game or want to finish </a:t>
            </a:r>
          </a:p>
          <a:p>
            <a:r>
              <a:rPr lang="en-US" dirty="0"/>
              <a:t>Therefore, we move on to processing and initialization</a:t>
            </a:r>
          </a:p>
          <a:p>
            <a:r>
              <a:rPr lang="en-US" dirty="0"/>
              <a:t>Set up the grid with nine squares. </a:t>
            </a:r>
          </a:p>
          <a:p>
            <a:r>
              <a:rPr lang="en-US" dirty="0" err="1"/>
              <a:t>Initialise</a:t>
            </a:r>
            <a:r>
              <a:rPr lang="en-US" dirty="0"/>
              <a:t> all variables to a start value. </a:t>
            </a:r>
          </a:p>
          <a:p>
            <a:r>
              <a:rPr lang="en-US" dirty="0"/>
              <a:t>Decide which square the computer will select. </a:t>
            </a:r>
          </a:p>
        </p:txBody>
      </p:sp>
    </p:spTree>
    <p:extLst>
      <p:ext uri="{BB962C8B-B14F-4D97-AF65-F5344CB8AC3E}">
        <p14:creationId xmlns:p14="http://schemas.microsoft.com/office/powerpoint/2010/main" val="238394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6DEB-BD12-8CC1-016B-A2D206438E7D}"/>
              </a:ext>
            </a:extLst>
          </p:cNvPr>
          <p:cNvSpPr>
            <a:spLocks noGrp="1"/>
          </p:cNvSpPr>
          <p:nvPr>
            <p:ph type="title"/>
          </p:nvPr>
        </p:nvSpPr>
        <p:spPr/>
        <p:txBody>
          <a:bodyPr/>
          <a:lstStyle/>
          <a:p>
            <a:r>
              <a:rPr lang="en-US" dirty="0"/>
              <a:t>…and more </a:t>
            </a:r>
            <a:r>
              <a:rPr lang="en-US" dirty="0" err="1"/>
              <a:t>noughts</a:t>
            </a:r>
            <a:r>
              <a:rPr lang="en-US" dirty="0"/>
              <a:t> and crosses Part II</a:t>
            </a:r>
          </a:p>
        </p:txBody>
      </p:sp>
      <p:sp>
        <p:nvSpPr>
          <p:cNvPr id="3" name="Content Placeholder 2">
            <a:extLst>
              <a:ext uri="{FF2B5EF4-FFF2-40B4-BE49-F238E27FC236}">
                <a16:creationId xmlns:a16="http://schemas.microsoft.com/office/drawing/2014/main" id="{48BE0819-5796-1B0E-3842-31C94603A072}"/>
              </a:ext>
            </a:extLst>
          </p:cNvPr>
          <p:cNvSpPr>
            <a:spLocks noGrp="1"/>
          </p:cNvSpPr>
          <p:nvPr>
            <p:ph idx="1"/>
          </p:nvPr>
        </p:nvSpPr>
        <p:spPr/>
        <p:txBody>
          <a:bodyPr/>
          <a:lstStyle/>
          <a:p>
            <a:r>
              <a:rPr lang="en-US" dirty="0"/>
              <a:t>Allow the user to select a square. </a:t>
            </a:r>
          </a:p>
          <a:p>
            <a:r>
              <a:rPr lang="en-US" dirty="0"/>
              <a:t>Check if the user has selected an already used square. </a:t>
            </a:r>
          </a:p>
          <a:p>
            <a:r>
              <a:rPr lang="en-US" dirty="0"/>
              <a:t>Check if the computer or the user has won. </a:t>
            </a:r>
          </a:p>
          <a:p>
            <a:r>
              <a:rPr lang="en-US" dirty="0"/>
              <a:t>Check if all squares have been used and the game is a draw. </a:t>
            </a:r>
          </a:p>
          <a:p>
            <a:r>
              <a:rPr lang="en-US" dirty="0"/>
              <a:t>Allow the user to select a new game or finish. </a:t>
            </a:r>
          </a:p>
          <a:p>
            <a:r>
              <a:rPr lang="en-US" dirty="0"/>
              <a:t>Homework : Exercise : Code the aforementioned program in Python or Java. </a:t>
            </a:r>
          </a:p>
        </p:txBody>
      </p:sp>
    </p:spTree>
    <p:extLst>
      <p:ext uri="{BB962C8B-B14F-4D97-AF65-F5344CB8AC3E}">
        <p14:creationId xmlns:p14="http://schemas.microsoft.com/office/powerpoint/2010/main" val="145668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7964-9008-5F74-2214-DD2DBA01D8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02B0F-C4FD-C07E-125B-38FF871C24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415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E68A-2B49-DE3D-2197-B737A90A0D19}"/>
              </a:ext>
            </a:extLst>
          </p:cNvPr>
          <p:cNvSpPr>
            <a:spLocks noGrp="1"/>
          </p:cNvSpPr>
          <p:nvPr>
            <p:ph type="title"/>
          </p:nvPr>
        </p:nvSpPr>
        <p:spPr/>
        <p:txBody>
          <a:bodyPr/>
          <a:lstStyle/>
          <a:p>
            <a:r>
              <a:rPr lang="en-US" dirty="0"/>
              <a:t>1. Understanding Algorithms Goals</a:t>
            </a:r>
          </a:p>
        </p:txBody>
      </p:sp>
      <p:sp>
        <p:nvSpPr>
          <p:cNvPr id="3" name="Content Placeholder 2">
            <a:extLst>
              <a:ext uri="{FF2B5EF4-FFF2-40B4-BE49-F238E27FC236}">
                <a16:creationId xmlns:a16="http://schemas.microsoft.com/office/drawing/2014/main" id="{8CB790A5-F3A0-0DE7-6351-114C52524C6D}"/>
              </a:ext>
            </a:extLst>
          </p:cNvPr>
          <p:cNvSpPr>
            <a:spLocks noGrp="1"/>
          </p:cNvSpPr>
          <p:nvPr>
            <p:ph idx="1"/>
          </p:nvPr>
        </p:nvSpPr>
        <p:spPr/>
        <p:txBody>
          <a:bodyPr/>
          <a:lstStyle/>
          <a:p>
            <a:r>
              <a:rPr lang="en-US" dirty="0"/>
              <a:t>Understand what an algorithm is</a:t>
            </a:r>
          </a:p>
          <a:p>
            <a:r>
              <a:rPr lang="en-US" dirty="0"/>
              <a:t>Understand what algorithms are used for</a:t>
            </a:r>
          </a:p>
          <a:p>
            <a:r>
              <a:rPr lang="en-US" dirty="0"/>
              <a:t>Interpret algorithms as flowcharts, pseudocode, and written prescriptions</a:t>
            </a:r>
          </a:p>
          <a:p>
            <a:r>
              <a:rPr lang="en-US" dirty="0"/>
              <a:t>Use and describe the purpose of arithmetic operators </a:t>
            </a:r>
          </a:p>
          <a:p>
            <a:r>
              <a:rPr lang="en-US" dirty="0"/>
              <a:t>Understand how to code an algorithm in a high-level language</a:t>
            </a:r>
          </a:p>
        </p:txBody>
      </p:sp>
    </p:spTree>
    <p:extLst>
      <p:ext uri="{BB962C8B-B14F-4D97-AF65-F5344CB8AC3E}">
        <p14:creationId xmlns:p14="http://schemas.microsoft.com/office/powerpoint/2010/main" val="412251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E446-1273-D813-A058-5B0E8002480F}"/>
              </a:ext>
            </a:extLst>
          </p:cNvPr>
          <p:cNvSpPr>
            <a:spLocks noGrp="1"/>
          </p:cNvSpPr>
          <p:nvPr>
            <p:ph type="title"/>
          </p:nvPr>
        </p:nvSpPr>
        <p:spPr/>
        <p:txBody>
          <a:bodyPr/>
          <a:lstStyle/>
          <a:p>
            <a:r>
              <a:rPr lang="en-US" dirty="0"/>
              <a:t>Algorithm Definition</a:t>
            </a:r>
          </a:p>
        </p:txBody>
      </p:sp>
      <p:sp>
        <p:nvSpPr>
          <p:cNvPr id="3" name="Content Placeholder 2">
            <a:extLst>
              <a:ext uri="{FF2B5EF4-FFF2-40B4-BE49-F238E27FC236}">
                <a16:creationId xmlns:a16="http://schemas.microsoft.com/office/drawing/2014/main" id="{3691B5C2-B41F-E386-4E4D-21C0F4AA7483}"/>
              </a:ext>
            </a:extLst>
          </p:cNvPr>
          <p:cNvSpPr>
            <a:spLocks noGrp="1"/>
          </p:cNvSpPr>
          <p:nvPr>
            <p:ph idx="1"/>
          </p:nvPr>
        </p:nvSpPr>
        <p:spPr/>
        <p:txBody>
          <a:bodyPr/>
          <a:lstStyle/>
          <a:p>
            <a:r>
              <a:rPr lang="en-US" dirty="0"/>
              <a:t>Definition of an algorithm: a precise method for solving a problem</a:t>
            </a:r>
          </a:p>
          <a:p>
            <a:r>
              <a:rPr lang="en-US" dirty="0"/>
              <a:t>Most problems have more than one solution, so different algorithms can be created for the same problem. </a:t>
            </a:r>
          </a:p>
          <a:p>
            <a:r>
              <a:rPr lang="en-US" dirty="0"/>
              <a:t>The key points to identify an algorithm as a successful one are the following ones:</a:t>
            </a:r>
          </a:p>
          <a:p>
            <a:pPr lvl="1"/>
            <a:r>
              <a:rPr lang="en-US" dirty="0"/>
              <a:t>Accuracy: it must lead to the expected outcome </a:t>
            </a:r>
          </a:p>
          <a:p>
            <a:pPr lvl="1"/>
            <a:r>
              <a:rPr lang="en-US" dirty="0"/>
              <a:t>Consistency: it must produce the same result each time it is run</a:t>
            </a:r>
          </a:p>
          <a:p>
            <a:pPr lvl="1"/>
            <a:r>
              <a:rPr lang="en-US" dirty="0"/>
              <a:t>Efficiency: the problem should be solved using the minimum computer resources in the shortest possible time.</a:t>
            </a:r>
          </a:p>
        </p:txBody>
      </p:sp>
    </p:spTree>
    <p:extLst>
      <p:ext uri="{BB962C8B-B14F-4D97-AF65-F5344CB8AC3E}">
        <p14:creationId xmlns:p14="http://schemas.microsoft.com/office/powerpoint/2010/main" val="346367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D49C-9C5D-CF3A-F54D-543488521B47}"/>
              </a:ext>
            </a:extLst>
          </p:cNvPr>
          <p:cNvSpPr>
            <a:spLocks noGrp="1"/>
          </p:cNvSpPr>
          <p:nvPr>
            <p:ph type="title"/>
          </p:nvPr>
        </p:nvSpPr>
        <p:spPr/>
        <p:txBody>
          <a:bodyPr>
            <a:normAutofit fontScale="90000"/>
          </a:bodyPr>
          <a:lstStyle/>
          <a:p>
            <a:r>
              <a:rPr lang="en-US" dirty="0"/>
              <a:t>Example of an Algorithm Making a cup of coffee</a:t>
            </a:r>
          </a:p>
        </p:txBody>
      </p:sp>
      <p:sp>
        <p:nvSpPr>
          <p:cNvPr id="3" name="Content Placeholder 2">
            <a:extLst>
              <a:ext uri="{FF2B5EF4-FFF2-40B4-BE49-F238E27FC236}">
                <a16:creationId xmlns:a16="http://schemas.microsoft.com/office/drawing/2014/main" id="{E76DDD5C-768C-F88F-5D3E-5F90651BFCAE}"/>
              </a:ext>
            </a:extLst>
          </p:cNvPr>
          <p:cNvSpPr>
            <a:spLocks noGrp="1"/>
          </p:cNvSpPr>
          <p:nvPr>
            <p:ph idx="1"/>
          </p:nvPr>
        </p:nvSpPr>
        <p:spPr/>
        <p:txBody>
          <a:bodyPr/>
          <a:lstStyle/>
          <a:p>
            <a:r>
              <a:rPr lang="en-US" dirty="0"/>
              <a:t>Fill kettle with water.</a:t>
            </a:r>
          </a:p>
          <a:p>
            <a:r>
              <a:rPr lang="en-US" dirty="0"/>
              <a:t>Turn on kettle. </a:t>
            </a:r>
          </a:p>
          <a:p>
            <a:r>
              <a:rPr lang="en-US" dirty="0"/>
              <a:t>Place a coffee in cup. </a:t>
            </a:r>
          </a:p>
          <a:p>
            <a:r>
              <a:rPr lang="en-US" dirty="0"/>
              <a:t>Wait for water to boil. </a:t>
            </a:r>
          </a:p>
          <a:p>
            <a:r>
              <a:rPr lang="en-US" dirty="0"/>
              <a:t>Pour water into cup.</a:t>
            </a:r>
          </a:p>
          <a:p>
            <a:r>
              <a:rPr lang="en-US" dirty="0"/>
              <a:t>Add milk and sugar. </a:t>
            </a:r>
          </a:p>
          <a:p>
            <a:r>
              <a:rPr lang="en-US" dirty="0"/>
              <a:t>Stir.</a:t>
            </a:r>
          </a:p>
        </p:txBody>
      </p:sp>
    </p:spTree>
    <p:extLst>
      <p:ext uri="{BB962C8B-B14F-4D97-AF65-F5344CB8AC3E}">
        <p14:creationId xmlns:p14="http://schemas.microsoft.com/office/powerpoint/2010/main" val="108534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2B06-5F5D-1FF8-D200-C89B0757AA0F}"/>
              </a:ext>
            </a:extLst>
          </p:cNvPr>
          <p:cNvSpPr>
            <a:spLocks noGrp="1"/>
          </p:cNvSpPr>
          <p:nvPr>
            <p:ph type="title"/>
          </p:nvPr>
        </p:nvSpPr>
        <p:spPr/>
        <p:txBody>
          <a:bodyPr/>
          <a:lstStyle/>
          <a:p>
            <a:r>
              <a:rPr lang="en-US" dirty="0"/>
              <a:t>Algorithms presented as Flowcharts</a:t>
            </a:r>
          </a:p>
        </p:txBody>
      </p:sp>
      <p:sp>
        <p:nvSpPr>
          <p:cNvPr id="3" name="Content Placeholder 2">
            <a:extLst>
              <a:ext uri="{FF2B5EF4-FFF2-40B4-BE49-F238E27FC236}">
                <a16:creationId xmlns:a16="http://schemas.microsoft.com/office/drawing/2014/main" id="{67D2B7D8-8C96-B73B-BF52-187759153F29}"/>
              </a:ext>
            </a:extLst>
          </p:cNvPr>
          <p:cNvSpPr>
            <a:spLocks noGrp="1"/>
          </p:cNvSpPr>
          <p:nvPr>
            <p:ph idx="1"/>
          </p:nvPr>
        </p:nvSpPr>
        <p:spPr/>
        <p:txBody>
          <a:bodyPr>
            <a:normAutofit fontScale="92500"/>
          </a:bodyPr>
          <a:lstStyle/>
          <a:p>
            <a:r>
              <a:rPr lang="en-US" dirty="0"/>
              <a:t>Flowchart definition: shows an algorithm as a diagram. Each step in the algorithm is represented by a symbol. Symbols are linked together with arrows showing the order in which steps are completed.</a:t>
            </a:r>
          </a:p>
          <a:p>
            <a:endParaRPr lang="en-US" dirty="0"/>
          </a:p>
          <a:p>
            <a:endParaRPr lang="en-US" dirty="0"/>
          </a:p>
          <a:p>
            <a:r>
              <a:rPr lang="en-US" dirty="0"/>
              <a:t>The first one indicates the start and end of an algorithm, the second one indicates the process to be carried out, the third one indicates a decision to be made, the fourth one indicates an input or output and the last one indicates the logical flow of the algorithm. </a:t>
            </a:r>
          </a:p>
          <a:p>
            <a:endParaRPr lang="en-US" dirty="0"/>
          </a:p>
        </p:txBody>
      </p:sp>
      <p:sp>
        <p:nvSpPr>
          <p:cNvPr id="4" name="Rectangle: Rounded Corners 3">
            <a:extLst>
              <a:ext uri="{FF2B5EF4-FFF2-40B4-BE49-F238E27FC236}">
                <a16:creationId xmlns:a16="http://schemas.microsoft.com/office/drawing/2014/main" id="{B1BEB240-5FDC-2A9E-DE79-EBB87BB6C567}"/>
              </a:ext>
            </a:extLst>
          </p:cNvPr>
          <p:cNvSpPr/>
          <p:nvPr/>
        </p:nvSpPr>
        <p:spPr>
          <a:xfrm>
            <a:off x="1315616" y="3582955"/>
            <a:ext cx="1959429" cy="597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51A52E9-79B7-06E6-2877-19986B7F332C}"/>
              </a:ext>
            </a:extLst>
          </p:cNvPr>
          <p:cNvSpPr/>
          <p:nvPr/>
        </p:nvSpPr>
        <p:spPr>
          <a:xfrm>
            <a:off x="3526971" y="3582955"/>
            <a:ext cx="2258009" cy="59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4A078F70-6536-6235-61C3-00AED8FD9FAA}"/>
              </a:ext>
            </a:extLst>
          </p:cNvPr>
          <p:cNvSpPr/>
          <p:nvPr/>
        </p:nvSpPr>
        <p:spPr>
          <a:xfrm>
            <a:off x="7949682" y="3429000"/>
            <a:ext cx="1959429" cy="7511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BC4E191C-9C5D-420E-A484-793DAD04C9E3}"/>
              </a:ext>
            </a:extLst>
          </p:cNvPr>
          <p:cNvSpPr/>
          <p:nvPr/>
        </p:nvSpPr>
        <p:spPr>
          <a:xfrm>
            <a:off x="9993086" y="3582955"/>
            <a:ext cx="1274471" cy="345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7E258F22-A94D-DEA2-8B8A-C889DA5F34D4}"/>
              </a:ext>
            </a:extLst>
          </p:cNvPr>
          <p:cNvSpPr/>
          <p:nvPr/>
        </p:nvSpPr>
        <p:spPr>
          <a:xfrm>
            <a:off x="6120881" y="3265715"/>
            <a:ext cx="1576873" cy="9143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04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51C-E27D-8B80-EE04-B43BEB245123}"/>
              </a:ext>
            </a:extLst>
          </p:cNvPr>
          <p:cNvSpPr>
            <a:spLocks noGrp="1"/>
          </p:cNvSpPr>
          <p:nvPr>
            <p:ph type="title"/>
          </p:nvPr>
        </p:nvSpPr>
        <p:spPr/>
        <p:txBody>
          <a:bodyPr/>
          <a:lstStyle/>
          <a:p>
            <a:r>
              <a:rPr lang="en-US" dirty="0"/>
              <a:t>Pseudocode Definition</a:t>
            </a:r>
          </a:p>
        </p:txBody>
      </p:sp>
      <p:sp>
        <p:nvSpPr>
          <p:cNvPr id="3" name="Content Placeholder 2">
            <a:extLst>
              <a:ext uri="{FF2B5EF4-FFF2-40B4-BE49-F238E27FC236}">
                <a16:creationId xmlns:a16="http://schemas.microsoft.com/office/drawing/2014/main" id="{F51821D4-9681-B442-BC88-3E652C1F2589}"/>
              </a:ext>
            </a:extLst>
          </p:cNvPr>
          <p:cNvSpPr>
            <a:spLocks noGrp="1"/>
          </p:cNvSpPr>
          <p:nvPr>
            <p:ph idx="1"/>
          </p:nvPr>
        </p:nvSpPr>
        <p:spPr/>
        <p:txBody>
          <a:bodyPr>
            <a:normAutofit lnSpcReduction="10000"/>
          </a:bodyPr>
          <a:lstStyle/>
          <a:p>
            <a:r>
              <a:rPr lang="en-US" dirty="0"/>
              <a:t>A pseudocode is structured, code-like language that can be used to describe an algorithm. </a:t>
            </a:r>
          </a:p>
          <a:p>
            <a:r>
              <a:rPr lang="en-US" dirty="0"/>
              <a:t>A developer is a person whose job is to create new software.</a:t>
            </a:r>
          </a:p>
          <a:p>
            <a:r>
              <a:rPr lang="en-US" dirty="0"/>
              <a:t>Logic indicates the principles and reasoning underlying the constructs and elements to be applied in solving problems.</a:t>
            </a:r>
          </a:p>
          <a:p>
            <a:r>
              <a:rPr lang="en-US" dirty="0"/>
              <a:t>A variable is a container used to store data. The data stored is referred to as a value. </a:t>
            </a:r>
          </a:p>
          <a:p>
            <a:r>
              <a:rPr lang="en-US" dirty="0"/>
              <a:t>Identifier indicates a unique name given to a variable or constant. </a:t>
            </a:r>
          </a:p>
          <a:p>
            <a:r>
              <a:rPr lang="en-US" dirty="0"/>
              <a:t>Arithmetic operator is an operator that performs a calculation on two numbers.</a:t>
            </a:r>
          </a:p>
        </p:txBody>
      </p:sp>
    </p:spTree>
    <p:extLst>
      <p:ext uri="{BB962C8B-B14F-4D97-AF65-F5344CB8AC3E}">
        <p14:creationId xmlns:p14="http://schemas.microsoft.com/office/powerpoint/2010/main" val="44266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1788-69EA-6F8A-2E64-658E5E5CB4FF}"/>
              </a:ext>
            </a:extLst>
          </p:cNvPr>
          <p:cNvSpPr>
            <a:spLocks noGrp="1"/>
          </p:cNvSpPr>
          <p:nvPr>
            <p:ph type="title"/>
          </p:nvPr>
        </p:nvSpPr>
        <p:spPr/>
        <p:txBody>
          <a:bodyPr/>
          <a:lstStyle/>
          <a:p>
            <a:r>
              <a:rPr lang="en-US" dirty="0"/>
              <a:t>Arithmetic operators</a:t>
            </a:r>
          </a:p>
        </p:txBody>
      </p:sp>
      <p:graphicFrame>
        <p:nvGraphicFramePr>
          <p:cNvPr id="4" name="Table 4">
            <a:extLst>
              <a:ext uri="{FF2B5EF4-FFF2-40B4-BE49-F238E27FC236}">
                <a16:creationId xmlns:a16="http://schemas.microsoft.com/office/drawing/2014/main" id="{49926F70-2E15-3C2B-296A-53D4AEC26E5F}"/>
              </a:ext>
            </a:extLst>
          </p:cNvPr>
          <p:cNvGraphicFramePr>
            <a:graphicFrameLocks noGrp="1"/>
          </p:cNvGraphicFramePr>
          <p:nvPr>
            <p:ph idx="1"/>
            <p:extLst>
              <p:ext uri="{D42A27DB-BD31-4B8C-83A1-F6EECF244321}">
                <p14:modId xmlns:p14="http://schemas.microsoft.com/office/powerpoint/2010/main" val="3566326048"/>
              </p:ext>
            </p:extLst>
          </p:nvPr>
        </p:nvGraphicFramePr>
        <p:xfrm>
          <a:off x="933061" y="2099388"/>
          <a:ext cx="10335015" cy="2943784"/>
        </p:xfrm>
        <a:graphic>
          <a:graphicData uri="http://schemas.openxmlformats.org/drawingml/2006/table">
            <a:tbl>
              <a:tblPr firstRow="1" bandRow="1">
                <a:tableStyleId>{5C22544A-7EE6-4342-B048-85BDC9FD1C3A}</a:tableStyleId>
              </a:tblPr>
              <a:tblGrid>
                <a:gridCol w="3445005">
                  <a:extLst>
                    <a:ext uri="{9D8B030D-6E8A-4147-A177-3AD203B41FA5}">
                      <a16:colId xmlns:a16="http://schemas.microsoft.com/office/drawing/2014/main" val="3745685829"/>
                    </a:ext>
                  </a:extLst>
                </a:gridCol>
                <a:gridCol w="3445005">
                  <a:extLst>
                    <a:ext uri="{9D8B030D-6E8A-4147-A177-3AD203B41FA5}">
                      <a16:colId xmlns:a16="http://schemas.microsoft.com/office/drawing/2014/main" val="3523490622"/>
                    </a:ext>
                  </a:extLst>
                </a:gridCol>
                <a:gridCol w="3445005">
                  <a:extLst>
                    <a:ext uri="{9D8B030D-6E8A-4147-A177-3AD203B41FA5}">
                      <a16:colId xmlns:a16="http://schemas.microsoft.com/office/drawing/2014/main" val="2729561034"/>
                    </a:ext>
                  </a:extLst>
                </a:gridCol>
              </a:tblGrid>
              <a:tr h="367973">
                <a:tc>
                  <a:txBody>
                    <a:bodyPr/>
                    <a:lstStyle/>
                    <a:p>
                      <a:pPr algn="ctr"/>
                      <a:r>
                        <a:rPr lang="en-US" dirty="0"/>
                        <a:t>Operator</a:t>
                      </a:r>
                    </a:p>
                  </a:txBody>
                  <a:tcPr/>
                </a:tc>
                <a:tc>
                  <a:txBody>
                    <a:bodyPr/>
                    <a:lstStyle/>
                    <a:p>
                      <a:pPr algn="ctr"/>
                      <a:r>
                        <a:rPr lang="en-US" dirty="0"/>
                        <a:t>Function</a:t>
                      </a:r>
                    </a:p>
                  </a:txBody>
                  <a:tcPr/>
                </a:tc>
                <a:tc>
                  <a:txBody>
                    <a:bodyPr/>
                    <a:lstStyle/>
                    <a:p>
                      <a:pPr algn="ctr"/>
                      <a:r>
                        <a:rPr lang="en-US" dirty="0"/>
                        <a:t>Example</a:t>
                      </a:r>
                    </a:p>
                  </a:txBody>
                  <a:tcPr/>
                </a:tc>
                <a:extLst>
                  <a:ext uri="{0D108BD9-81ED-4DB2-BD59-A6C34878D82A}">
                    <a16:rowId xmlns:a16="http://schemas.microsoft.com/office/drawing/2014/main" val="1979313330"/>
                  </a:ext>
                </a:extLst>
              </a:tr>
              <a:tr h="367973">
                <a:tc>
                  <a:txBody>
                    <a:bodyPr/>
                    <a:lstStyle/>
                    <a:p>
                      <a:pPr algn="ctr"/>
                      <a:r>
                        <a:rPr lang="en-US" dirty="0"/>
                        <a:t>+</a:t>
                      </a:r>
                    </a:p>
                  </a:txBody>
                  <a:tcPr/>
                </a:tc>
                <a:tc>
                  <a:txBody>
                    <a:bodyPr/>
                    <a:lstStyle/>
                    <a:p>
                      <a:pPr algn="ctr"/>
                      <a:r>
                        <a:rPr lang="en-US" dirty="0"/>
                        <a:t>Addition</a:t>
                      </a:r>
                    </a:p>
                  </a:txBody>
                  <a:tcPr/>
                </a:tc>
                <a:tc>
                  <a:txBody>
                    <a:bodyPr/>
                    <a:lstStyle/>
                    <a:p>
                      <a:pPr algn="ctr"/>
                      <a:r>
                        <a:rPr lang="en-US" dirty="0"/>
                        <a:t>8 + 5 = 13</a:t>
                      </a:r>
                    </a:p>
                  </a:txBody>
                  <a:tcPr/>
                </a:tc>
                <a:extLst>
                  <a:ext uri="{0D108BD9-81ED-4DB2-BD59-A6C34878D82A}">
                    <a16:rowId xmlns:a16="http://schemas.microsoft.com/office/drawing/2014/main" val="2624700414"/>
                  </a:ext>
                </a:extLst>
              </a:tr>
              <a:tr h="367973">
                <a:tc>
                  <a:txBody>
                    <a:bodyPr/>
                    <a:lstStyle/>
                    <a:p>
                      <a:pPr algn="ctr"/>
                      <a:r>
                        <a:rPr lang="en-US" dirty="0"/>
                        <a:t>-</a:t>
                      </a:r>
                    </a:p>
                  </a:txBody>
                  <a:tcPr/>
                </a:tc>
                <a:tc>
                  <a:txBody>
                    <a:bodyPr/>
                    <a:lstStyle/>
                    <a:p>
                      <a:pPr algn="ctr"/>
                      <a:r>
                        <a:rPr lang="en-US" dirty="0"/>
                        <a:t>Subtraction</a:t>
                      </a:r>
                    </a:p>
                  </a:txBody>
                  <a:tcPr/>
                </a:tc>
                <a:tc>
                  <a:txBody>
                    <a:bodyPr/>
                    <a:lstStyle/>
                    <a:p>
                      <a:pPr algn="ctr"/>
                      <a:r>
                        <a:rPr lang="en-US" dirty="0"/>
                        <a:t>8 – 5 = 3</a:t>
                      </a:r>
                    </a:p>
                  </a:txBody>
                  <a:tcPr/>
                </a:tc>
                <a:extLst>
                  <a:ext uri="{0D108BD9-81ED-4DB2-BD59-A6C34878D82A}">
                    <a16:rowId xmlns:a16="http://schemas.microsoft.com/office/drawing/2014/main" val="834544999"/>
                  </a:ext>
                </a:extLst>
              </a:tr>
              <a:tr h="367973">
                <a:tc>
                  <a:txBody>
                    <a:bodyPr/>
                    <a:lstStyle/>
                    <a:p>
                      <a:pPr algn="ctr"/>
                      <a:r>
                        <a:rPr lang="en-US" dirty="0"/>
                        <a:t>*</a:t>
                      </a:r>
                    </a:p>
                  </a:txBody>
                  <a:tcPr/>
                </a:tc>
                <a:tc>
                  <a:txBody>
                    <a:bodyPr/>
                    <a:lstStyle/>
                    <a:p>
                      <a:pPr algn="ctr"/>
                      <a:r>
                        <a:rPr lang="en-US" dirty="0"/>
                        <a:t>Multiplication</a:t>
                      </a:r>
                    </a:p>
                  </a:txBody>
                  <a:tcPr/>
                </a:tc>
                <a:tc>
                  <a:txBody>
                    <a:bodyPr/>
                    <a:lstStyle/>
                    <a:p>
                      <a:pPr algn="ctr"/>
                      <a:r>
                        <a:rPr lang="en-US" dirty="0"/>
                        <a:t>6 * 9 = 54</a:t>
                      </a:r>
                    </a:p>
                  </a:txBody>
                  <a:tcPr/>
                </a:tc>
                <a:extLst>
                  <a:ext uri="{0D108BD9-81ED-4DB2-BD59-A6C34878D82A}">
                    <a16:rowId xmlns:a16="http://schemas.microsoft.com/office/drawing/2014/main" val="3816166937"/>
                  </a:ext>
                </a:extLst>
              </a:tr>
              <a:tr h="367973">
                <a:tc>
                  <a:txBody>
                    <a:bodyPr/>
                    <a:lstStyle/>
                    <a:p>
                      <a:pPr algn="ctr"/>
                      <a:r>
                        <a:rPr lang="en-US" dirty="0"/>
                        <a:t>/</a:t>
                      </a:r>
                    </a:p>
                  </a:txBody>
                  <a:tcPr/>
                </a:tc>
                <a:tc>
                  <a:txBody>
                    <a:bodyPr/>
                    <a:lstStyle/>
                    <a:p>
                      <a:pPr algn="ctr"/>
                      <a:r>
                        <a:rPr lang="en-US" dirty="0"/>
                        <a:t>Real Division</a:t>
                      </a:r>
                    </a:p>
                  </a:txBody>
                  <a:tcPr/>
                </a:tc>
                <a:tc>
                  <a:txBody>
                    <a:bodyPr/>
                    <a:lstStyle/>
                    <a:p>
                      <a:pPr algn="ctr"/>
                      <a:r>
                        <a:rPr lang="en-US" dirty="0"/>
                        <a:t>13 / 4 = 13.4</a:t>
                      </a:r>
                    </a:p>
                  </a:txBody>
                  <a:tcPr/>
                </a:tc>
                <a:extLst>
                  <a:ext uri="{0D108BD9-81ED-4DB2-BD59-A6C34878D82A}">
                    <a16:rowId xmlns:a16="http://schemas.microsoft.com/office/drawing/2014/main" val="1282510342"/>
                  </a:ext>
                </a:extLst>
              </a:tr>
              <a:tr h="367973">
                <a:tc>
                  <a:txBody>
                    <a:bodyPr/>
                    <a:lstStyle/>
                    <a:p>
                      <a:pPr algn="ctr"/>
                      <a:r>
                        <a:rPr lang="en-US" dirty="0"/>
                        <a:t>DIV</a:t>
                      </a:r>
                    </a:p>
                  </a:txBody>
                  <a:tcPr/>
                </a:tc>
                <a:tc>
                  <a:txBody>
                    <a:bodyPr/>
                    <a:lstStyle/>
                    <a:p>
                      <a:pPr algn="ctr"/>
                      <a:r>
                        <a:rPr lang="en-US" dirty="0"/>
                        <a:t>Quotient: integer part only</a:t>
                      </a:r>
                    </a:p>
                  </a:txBody>
                  <a:tcPr/>
                </a:tc>
                <a:tc>
                  <a:txBody>
                    <a:bodyPr/>
                    <a:lstStyle/>
                    <a:p>
                      <a:pPr algn="ctr"/>
                      <a:r>
                        <a:rPr lang="en-US" dirty="0"/>
                        <a:t>13 DIV 4 = 3</a:t>
                      </a:r>
                    </a:p>
                  </a:txBody>
                  <a:tcPr/>
                </a:tc>
                <a:extLst>
                  <a:ext uri="{0D108BD9-81ED-4DB2-BD59-A6C34878D82A}">
                    <a16:rowId xmlns:a16="http://schemas.microsoft.com/office/drawing/2014/main" val="178813002"/>
                  </a:ext>
                </a:extLst>
              </a:tr>
              <a:tr h="367973">
                <a:tc>
                  <a:txBody>
                    <a:bodyPr/>
                    <a:lstStyle/>
                    <a:p>
                      <a:pPr algn="ctr"/>
                      <a:r>
                        <a:rPr lang="en-US" dirty="0"/>
                        <a:t>MOD</a:t>
                      </a:r>
                    </a:p>
                  </a:txBody>
                  <a:tcPr/>
                </a:tc>
                <a:tc>
                  <a:txBody>
                    <a:bodyPr/>
                    <a:lstStyle/>
                    <a:p>
                      <a:pPr algn="ctr"/>
                      <a:r>
                        <a:rPr lang="en-US" dirty="0"/>
                        <a:t>Modulus: remainder</a:t>
                      </a:r>
                    </a:p>
                  </a:txBody>
                  <a:tcPr/>
                </a:tc>
                <a:tc>
                  <a:txBody>
                    <a:bodyPr/>
                    <a:lstStyle/>
                    <a:p>
                      <a:pPr algn="ctr"/>
                      <a:r>
                        <a:rPr lang="en-US" dirty="0"/>
                        <a:t>13 / 4 = 3</a:t>
                      </a:r>
                    </a:p>
                  </a:txBody>
                  <a:tcPr/>
                </a:tc>
                <a:extLst>
                  <a:ext uri="{0D108BD9-81ED-4DB2-BD59-A6C34878D82A}">
                    <a16:rowId xmlns:a16="http://schemas.microsoft.com/office/drawing/2014/main" val="3237250116"/>
                  </a:ext>
                </a:extLst>
              </a:tr>
              <a:tr h="367973">
                <a:tc>
                  <a:txBody>
                    <a:bodyPr/>
                    <a:lstStyle/>
                    <a:p>
                      <a:pPr algn="ctr"/>
                      <a:r>
                        <a:rPr lang="en-US" dirty="0"/>
                        <a:t>^</a:t>
                      </a:r>
                    </a:p>
                  </a:txBody>
                  <a:tcPr/>
                </a:tc>
                <a:tc>
                  <a:txBody>
                    <a:bodyPr/>
                    <a:lstStyle/>
                    <a:p>
                      <a:pPr algn="ctr"/>
                      <a:r>
                        <a:rPr lang="en-US" dirty="0"/>
                        <a:t>Exponentiation</a:t>
                      </a:r>
                    </a:p>
                  </a:txBody>
                  <a:tcPr/>
                </a:tc>
                <a:tc>
                  <a:txBody>
                    <a:bodyPr/>
                    <a:lstStyle/>
                    <a:p>
                      <a:pPr algn="ctr"/>
                      <a:r>
                        <a:rPr lang="en-US" dirty="0"/>
                        <a:t>3 ^ 3 = 27</a:t>
                      </a:r>
                    </a:p>
                  </a:txBody>
                  <a:tcPr/>
                </a:tc>
                <a:extLst>
                  <a:ext uri="{0D108BD9-81ED-4DB2-BD59-A6C34878D82A}">
                    <a16:rowId xmlns:a16="http://schemas.microsoft.com/office/drawing/2014/main" val="3276542371"/>
                  </a:ext>
                </a:extLst>
              </a:tr>
            </a:tbl>
          </a:graphicData>
        </a:graphic>
      </p:graphicFrame>
    </p:spTree>
    <p:extLst>
      <p:ext uri="{BB962C8B-B14F-4D97-AF65-F5344CB8AC3E}">
        <p14:creationId xmlns:p14="http://schemas.microsoft.com/office/powerpoint/2010/main" val="26030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465E-FDE1-5274-040B-539E35841206}"/>
              </a:ext>
            </a:extLst>
          </p:cNvPr>
          <p:cNvSpPr>
            <a:spLocks noGrp="1"/>
          </p:cNvSpPr>
          <p:nvPr>
            <p:ph type="title"/>
          </p:nvPr>
        </p:nvSpPr>
        <p:spPr/>
        <p:txBody>
          <a:bodyPr/>
          <a:lstStyle/>
          <a:p>
            <a:r>
              <a:rPr lang="en-US" dirty="0"/>
              <a:t>…and more definitions</a:t>
            </a:r>
          </a:p>
        </p:txBody>
      </p:sp>
      <p:sp>
        <p:nvSpPr>
          <p:cNvPr id="3" name="Content Placeholder 2">
            <a:extLst>
              <a:ext uri="{FF2B5EF4-FFF2-40B4-BE49-F238E27FC236}">
                <a16:creationId xmlns:a16="http://schemas.microsoft.com/office/drawing/2014/main" id="{F8F79CCA-B350-55CA-5286-D40F8A1901F4}"/>
              </a:ext>
            </a:extLst>
          </p:cNvPr>
          <p:cNvSpPr>
            <a:spLocks noGrp="1"/>
          </p:cNvSpPr>
          <p:nvPr>
            <p:ph idx="1"/>
          </p:nvPr>
        </p:nvSpPr>
        <p:spPr/>
        <p:txBody>
          <a:bodyPr/>
          <a:lstStyle/>
          <a:p>
            <a:r>
              <a:rPr lang="en-US" dirty="0"/>
              <a:t>Constant : a container that holds a value that never changes.</a:t>
            </a:r>
          </a:p>
          <a:p>
            <a:r>
              <a:rPr lang="en-US" dirty="0"/>
              <a:t>Quotient : a result found by dividing one quantity by another</a:t>
            </a:r>
          </a:p>
          <a:p>
            <a:r>
              <a:rPr lang="en-US" dirty="0"/>
              <a:t>Power : the small number written to the right and above of another number to show how many times it should be multiplied by itself. </a:t>
            </a:r>
          </a:p>
          <a:p>
            <a:r>
              <a:rPr lang="en-US" dirty="0"/>
              <a:t>PageRank: when you enter a search term into google, a list of links is returned. </a:t>
            </a:r>
          </a:p>
          <a:p>
            <a:r>
              <a:rPr lang="en-US" dirty="0"/>
              <a:t>Homework: research PageRank algorithm that Google uses to rate the importance of websites and write a short report about your findings. </a:t>
            </a:r>
          </a:p>
          <a:p>
            <a:endParaRPr lang="en-US" dirty="0"/>
          </a:p>
        </p:txBody>
      </p:sp>
    </p:spTree>
    <p:extLst>
      <p:ext uri="{BB962C8B-B14F-4D97-AF65-F5344CB8AC3E}">
        <p14:creationId xmlns:p14="http://schemas.microsoft.com/office/powerpoint/2010/main" val="758109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4f5a3ae-0bb3-48a0-b93b-c008bd975cb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091630518BBA47B68A7A68E8EC9667" ma:contentTypeVersion="4" ma:contentTypeDescription="Create a new document." ma:contentTypeScope="" ma:versionID="b02ad97eb7d4dda7791aa80757f1ce73">
  <xsd:schema xmlns:xsd="http://www.w3.org/2001/XMLSchema" xmlns:xs="http://www.w3.org/2001/XMLSchema" xmlns:p="http://schemas.microsoft.com/office/2006/metadata/properties" xmlns:ns3="14f5a3ae-0bb3-48a0-b93b-c008bd975cba" targetNamespace="http://schemas.microsoft.com/office/2006/metadata/properties" ma:root="true" ma:fieldsID="ae8a3b7721a0d9a22bcd51b7836d603b" ns3:_="">
    <xsd:import namespace="14f5a3ae-0bb3-48a0-b93b-c008bd975c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f5a3ae-0bb3-48a0-b93b-c008bd975c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openxmlformats.org/package/2006/metadata/core-properties"/>
    <ds:schemaRef ds:uri="http://purl.org/dc/elements/1.1/"/>
    <ds:schemaRef ds:uri="http://purl.org/dc/terms/"/>
    <ds:schemaRef ds:uri="http://schemas.microsoft.com/office/2006/documentManagement/types"/>
    <ds:schemaRef ds:uri="http://purl.org/dc/dcmitype/"/>
    <ds:schemaRef ds:uri="http://www.w3.org/XML/1998/namespace"/>
    <ds:schemaRef ds:uri="http://schemas.microsoft.com/office/infopath/2007/PartnerControls"/>
    <ds:schemaRef ds:uri="14f5a3ae-0bb3-48a0-b93b-c008bd975cba"/>
    <ds:schemaRef ds:uri="http://schemas.microsoft.com/office/2006/metadata/properties"/>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FA998DA-BCE2-4B28-B9BE-9EC737A46A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f5a3ae-0bb3-48a0-b93b-c008bd975c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{AA1150DD-C955-4311-9D0F-55FD45ED382E}tf55705232_win32</Template>
  <TotalTime>194</TotalTime>
  <Words>1913</Words>
  <Application>Microsoft Office PowerPoint</Application>
  <PresentationFormat>Widescreen</PresentationFormat>
  <Paragraphs>162</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Goudy Old Style</vt:lpstr>
      <vt:lpstr>Wingdings 2</vt:lpstr>
      <vt:lpstr>SlateVTI</vt:lpstr>
      <vt:lpstr>Computer Science GCSE(9-1)</vt:lpstr>
      <vt:lpstr>Unit 1Problem Solving</vt:lpstr>
      <vt:lpstr>1. Understanding Algorithms Goals</vt:lpstr>
      <vt:lpstr>Algorithm Definition</vt:lpstr>
      <vt:lpstr>Example of an Algorithm Making a cup of coffee</vt:lpstr>
      <vt:lpstr>Algorithms presented as Flowcharts</vt:lpstr>
      <vt:lpstr>Pseudocode Definition</vt:lpstr>
      <vt:lpstr>Arithmetic operators</vt:lpstr>
      <vt:lpstr>…and more definitions</vt:lpstr>
      <vt:lpstr>2. Creating Algorithms</vt:lpstr>
      <vt:lpstr>Definition od construct, selection and iteration</vt:lpstr>
      <vt:lpstr>An iteration example</vt:lpstr>
      <vt:lpstr>Homework : Exercise</vt:lpstr>
      <vt:lpstr>Homework : Exercises</vt:lpstr>
      <vt:lpstr>3. Sorting and Searching Algorithms</vt:lpstr>
      <vt:lpstr>Bubble sort</vt:lpstr>
      <vt:lpstr>Merge sort</vt:lpstr>
      <vt:lpstr>Linear search</vt:lpstr>
      <vt:lpstr>Binary search</vt:lpstr>
      <vt:lpstr>4. Decomposition and Abstraction</vt:lpstr>
      <vt:lpstr>Definition of decomposition and abstraction</vt:lpstr>
      <vt:lpstr>Design and create noughts and crosses game</vt:lpstr>
      <vt:lpstr>Levels of abstraction</vt:lpstr>
      <vt:lpstr>Noughts and crosses game abstraction</vt:lpstr>
      <vt:lpstr>…and more on noughts and crosses Part I</vt:lpstr>
      <vt:lpstr>…and more noughts and crosses Part 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GCSE(9-1)</dc:title>
  <dc:creator>Office</dc:creator>
  <cp:lastModifiedBy>Office</cp:lastModifiedBy>
  <cp:revision>68</cp:revision>
  <dcterms:created xsi:type="dcterms:W3CDTF">2022-07-02T09:26:57Z</dcterms:created>
  <dcterms:modified xsi:type="dcterms:W3CDTF">2022-07-03T08:58:30Z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0x0101000F091630518BBA47B68A7A68E8EC9667</vt:lpwstr>
  </property>
</Properties>
</file>