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2"/>
  </p:notesMasterIdLst>
  <p:sldIdLst>
    <p:sldId id="307" r:id="rId2"/>
    <p:sldId id="30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4B38D-0A1E-4104-AD7B-3002593B7675}" type="datetimeFigureOut">
              <a:rPr lang="en-US" smtClean="0"/>
              <a:pPr/>
              <a:t>10-Apr-17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6AAF6-294F-4A69-85EF-E2488832B4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5D8E182-F720-4B9B-BB00-6ACD231C6238}" type="datetime1">
              <a:rPr lang="en-US" smtClean="0"/>
              <a:pPr/>
              <a:t>10-Apr-17</a:t>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D241038-3371-48F6-BD6E-7414734B947B}" type="slidenum">
              <a:rPr lang="en-US" smtClean="0"/>
              <a:pPr/>
              <a:t>‹#›</a:t>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r>
              <a:rPr lang="en-US" smtClean="0"/>
              <a:t>Dr. Md. Enamul Hoque,  Director at Education and Development Research Council (EDRC</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C31EFF-AD9C-4FE1-A012-9765B6880BE9}" type="datetime1">
              <a:rPr lang="en-US" smtClean="0"/>
              <a:pPr/>
              <a:t>10-Apr-17</a:t>
            </a:fld>
            <a:endParaRPr lang="en-US" dirty="0"/>
          </a:p>
        </p:txBody>
      </p:sp>
      <p:sp>
        <p:nvSpPr>
          <p:cNvPr id="5" name="Footer Placeholder 4"/>
          <p:cNvSpPr>
            <a:spLocks noGrp="1"/>
          </p:cNvSpPr>
          <p:nvPr>
            <p:ph type="ftr" sz="quarter" idx="11"/>
          </p:nvPr>
        </p:nvSpPr>
        <p:spPr/>
        <p:txBody>
          <a:bodyPr/>
          <a:lstStyle>
            <a:extLst/>
          </a:lstStyle>
          <a:p>
            <a:r>
              <a:rPr lang="en-US" smtClean="0"/>
              <a:t>Dr. Md. Enamul Hoque,  Director at Education and Development Research Council (EDRC</a:t>
            </a:r>
            <a:endParaRPr lang="en-US" dirty="0"/>
          </a:p>
        </p:txBody>
      </p:sp>
      <p:sp>
        <p:nvSpPr>
          <p:cNvPr id="6" name="Slide Number Placeholder 5"/>
          <p:cNvSpPr>
            <a:spLocks noGrp="1"/>
          </p:cNvSpPr>
          <p:nvPr>
            <p:ph type="sldNum" sz="quarter" idx="12"/>
          </p:nvPr>
        </p:nvSpPr>
        <p:spPr/>
        <p:txBody>
          <a:bodyPr/>
          <a:lstStyle>
            <a:extLst/>
          </a:lstStyle>
          <a:p>
            <a:fld id="{0D241038-3371-48F6-BD6E-7414734B947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EA14A2-EB42-4119-BC9E-2680373BC0A8}" type="datetime1">
              <a:rPr lang="en-US" smtClean="0"/>
              <a:pPr/>
              <a:t>10-Apr-17</a:t>
            </a:fld>
            <a:endParaRPr lang="en-US" dirty="0"/>
          </a:p>
        </p:txBody>
      </p:sp>
      <p:sp>
        <p:nvSpPr>
          <p:cNvPr id="5" name="Footer Placeholder 4"/>
          <p:cNvSpPr>
            <a:spLocks noGrp="1"/>
          </p:cNvSpPr>
          <p:nvPr>
            <p:ph type="ftr" sz="quarter" idx="11"/>
          </p:nvPr>
        </p:nvSpPr>
        <p:spPr/>
        <p:txBody>
          <a:bodyPr/>
          <a:lstStyle>
            <a:extLst/>
          </a:lstStyle>
          <a:p>
            <a:r>
              <a:rPr lang="en-US" smtClean="0"/>
              <a:t>Dr. Md. Enamul Hoque,  Director at Education and Development Research Council (EDRC</a:t>
            </a:r>
            <a:endParaRPr lang="en-US" dirty="0"/>
          </a:p>
        </p:txBody>
      </p:sp>
      <p:sp>
        <p:nvSpPr>
          <p:cNvPr id="6" name="Slide Number Placeholder 5"/>
          <p:cNvSpPr>
            <a:spLocks noGrp="1"/>
          </p:cNvSpPr>
          <p:nvPr>
            <p:ph type="sldNum" sz="quarter" idx="12"/>
          </p:nvPr>
        </p:nvSpPr>
        <p:spPr/>
        <p:txBody>
          <a:bodyPr/>
          <a:lstStyle>
            <a:extLst/>
          </a:lstStyle>
          <a:p>
            <a:fld id="{0D241038-3371-48F6-BD6E-7414734B947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5FB7BF-5AE5-4546-A87F-96FD162A87CE}" type="datetime1">
              <a:rPr lang="en-US" smtClean="0"/>
              <a:pPr/>
              <a:t>10-Apr-17</a:t>
            </a:fld>
            <a:endParaRPr lang="en-US" dirty="0"/>
          </a:p>
        </p:txBody>
      </p:sp>
      <p:sp>
        <p:nvSpPr>
          <p:cNvPr id="5" name="Footer Placeholder 4"/>
          <p:cNvSpPr>
            <a:spLocks noGrp="1"/>
          </p:cNvSpPr>
          <p:nvPr>
            <p:ph type="ftr" sz="quarter" idx="11"/>
          </p:nvPr>
        </p:nvSpPr>
        <p:spPr/>
        <p:txBody>
          <a:bodyPr/>
          <a:lstStyle>
            <a:extLst/>
          </a:lstStyle>
          <a:p>
            <a:r>
              <a:rPr lang="en-US" smtClean="0"/>
              <a:t>Dr. Md. Enamul Hoque,  Director at Education and Development Research Council (EDRC</a:t>
            </a:r>
            <a:endParaRPr lang="en-US" dirty="0"/>
          </a:p>
        </p:txBody>
      </p:sp>
      <p:sp>
        <p:nvSpPr>
          <p:cNvPr id="6" name="Slide Number Placeholder 5"/>
          <p:cNvSpPr>
            <a:spLocks noGrp="1"/>
          </p:cNvSpPr>
          <p:nvPr>
            <p:ph type="sldNum" sz="quarter" idx="12"/>
          </p:nvPr>
        </p:nvSpPr>
        <p:spPr/>
        <p:txBody>
          <a:bodyPr/>
          <a:lstStyle>
            <a:extLst/>
          </a:lstStyle>
          <a:p>
            <a:fld id="{0D241038-3371-48F6-BD6E-7414734B947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B30BB7F8-6736-4102-ACBE-C573AA27B7B8}" type="datetime1">
              <a:rPr lang="en-US" smtClean="0"/>
              <a:pPr/>
              <a:t>10-Apr-17</a:t>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D241038-3371-48F6-BD6E-7414734B947B}" type="slidenum">
              <a:rPr lang="en-US" smtClean="0"/>
              <a:pPr/>
              <a:t>‹#›</a:t>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r>
              <a:rPr lang="en-US" smtClean="0"/>
              <a:t>Dr. Md. Enamul Hoque,  Director at Education and Development Research Council (EDRC</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FDA959-9FCF-4022-864B-8E4DAFCBEB8E}" type="datetime1">
              <a:rPr lang="en-US" smtClean="0"/>
              <a:pPr/>
              <a:t>10-Apr-17</a:t>
            </a:fld>
            <a:endParaRPr lang="en-US" dirty="0"/>
          </a:p>
        </p:txBody>
      </p:sp>
      <p:sp>
        <p:nvSpPr>
          <p:cNvPr id="6" name="Footer Placeholder 5"/>
          <p:cNvSpPr>
            <a:spLocks noGrp="1"/>
          </p:cNvSpPr>
          <p:nvPr>
            <p:ph type="ftr" sz="quarter" idx="11"/>
          </p:nvPr>
        </p:nvSpPr>
        <p:spPr/>
        <p:txBody>
          <a:bodyPr/>
          <a:lstStyle>
            <a:extLst/>
          </a:lstStyle>
          <a:p>
            <a:r>
              <a:rPr lang="en-US" smtClean="0"/>
              <a:t>Dr. Md. Enamul Hoque,  Director at Education and Development Research Council (EDRC</a:t>
            </a:r>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0D241038-3371-48F6-BD6E-7414734B947B}" type="slidenum">
              <a:rPr lang="en-US" smtClean="0"/>
              <a:pPr/>
              <a:t>‹#›</a:t>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6EBE5CF-2B58-44FA-854B-5FF8768C1B3C}" type="datetime1">
              <a:rPr lang="en-US" smtClean="0"/>
              <a:pPr/>
              <a:t>10-Apr-17</a:t>
            </a:fld>
            <a:endParaRPr lang="en-US" dirty="0"/>
          </a:p>
        </p:txBody>
      </p:sp>
      <p:sp>
        <p:nvSpPr>
          <p:cNvPr id="8" name="Footer Placeholder 7"/>
          <p:cNvSpPr>
            <a:spLocks noGrp="1"/>
          </p:cNvSpPr>
          <p:nvPr>
            <p:ph type="ftr" sz="quarter" idx="11"/>
          </p:nvPr>
        </p:nvSpPr>
        <p:spPr/>
        <p:txBody>
          <a:bodyPr/>
          <a:lstStyle>
            <a:extLst/>
          </a:lstStyle>
          <a:p>
            <a:r>
              <a:rPr lang="en-US" smtClean="0"/>
              <a:t>Dr. Md. Enamul Hoque,  Director at Education and Development Research Council (EDRC</a:t>
            </a:r>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0D241038-3371-48F6-BD6E-7414734B947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0CA20FD-63B4-44D1-B581-979C4B8DA1EC}" type="datetime1">
              <a:rPr lang="en-US" smtClean="0"/>
              <a:pPr/>
              <a:t>10-Apr-17</a:t>
            </a:fld>
            <a:endParaRPr lang="en-US" dirty="0"/>
          </a:p>
        </p:txBody>
      </p:sp>
      <p:sp>
        <p:nvSpPr>
          <p:cNvPr id="4" name="Footer Placeholder 3"/>
          <p:cNvSpPr>
            <a:spLocks noGrp="1"/>
          </p:cNvSpPr>
          <p:nvPr>
            <p:ph type="ftr" sz="quarter" idx="11"/>
          </p:nvPr>
        </p:nvSpPr>
        <p:spPr/>
        <p:txBody>
          <a:bodyPr/>
          <a:lstStyle>
            <a:extLst/>
          </a:lstStyle>
          <a:p>
            <a:r>
              <a:rPr lang="en-US" smtClean="0"/>
              <a:t>Dr. Md. Enamul Hoque,  Director at Education and Development Research Council (EDRC</a:t>
            </a:r>
            <a:endParaRPr lang="en-US" dirty="0"/>
          </a:p>
        </p:txBody>
      </p:sp>
      <p:sp>
        <p:nvSpPr>
          <p:cNvPr id="5" name="Slide Number Placeholder 4"/>
          <p:cNvSpPr>
            <a:spLocks noGrp="1"/>
          </p:cNvSpPr>
          <p:nvPr>
            <p:ph type="sldNum" sz="quarter" idx="12"/>
          </p:nvPr>
        </p:nvSpPr>
        <p:spPr/>
        <p:txBody>
          <a:bodyPr/>
          <a:lstStyle>
            <a:extLst/>
          </a:lstStyle>
          <a:p>
            <a:fld id="{0D241038-3371-48F6-BD6E-7414734B947B}" type="slidenum">
              <a:rPr lang="en-US" smtClean="0"/>
              <a:pPr/>
              <a:t>‹#›</a:t>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7464E00-E82D-4F36-8301-24D65539BEA7}" type="datetime1">
              <a:rPr lang="en-US" smtClean="0"/>
              <a:pPr/>
              <a:t>10-Apr-17</a:t>
            </a:fld>
            <a:endParaRPr lang="en-US" dirty="0"/>
          </a:p>
        </p:txBody>
      </p:sp>
      <p:sp>
        <p:nvSpPr>
          <p:cNvPr id="3" name="Footer Placeholder 2"/>
          <p:cNvSpPr>
            <a:spLocks noGrp="1"/>
          </p:cNvSpPr>
          <p:nvPr>
            <p:ph type="ftr" sz="quarter" idx="11"/>
          </p:nvPr>
        </p:nvSpPr>
        <p:spPr/>
        <p:txBody>
          <a:bodyPr/>
          <a:lstStyle>
            <a:extLst/>
          </a:lstStyle>
          <a:p>
            <a:r>
              <a:rPr lang="en-US" smtClean="0"/>
              <a:t>Dr. Md. Enamul Hoque,  Director at Education and Development Research Council (EDRC</a:t>
            </a:r>
            <a:endParaRPr lang="en-US" dirty="0"/>
          </a:p>
        </p:txBody>
      </p:sp>
      <p:sp>
        <p:nvSpPr>
          <p:cNvPr id="4" name="Slide Number Placeholder 3"/>
          <p:cNvSpPr>
            <a:spLocks noGrp="1"/>
          </p:cNvSpPr>
          <p:nvPr>
            <p:ph type="sldNum" sz="quarter" idx="12"/>
          </p:nvPr>
        </p:nvSpPr>
        <p:spPr/>
        <p:txBody>
          <a:bodyPr/>
          <a:lstStyle>
            <a:extLst/>
          </a:lstStyle>
          <a:p>
            <a:fld id="{0D241038-3371-48F6-BD6E-7414734B947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B37F69D-87B0-4C72-9019-C5827D0718C5}" type="datetime1">
              <a:rPr lang="en-US" smtClean="0"/>
              <a:pPr/>
              <a:t>10-Apr-17</a:t>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D241038-3371-48F6-BD6E-7414734B947B}" type="slidenum">
              <a:rPr lang="en-US" smtClean="0"/>
              <a:pPr/>
              <a:t>‹#›</a:t>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r>
              <a:rPr lang="en-US" smtClean="0"/>
              <a:t>Dr. Md. Enamul Hoque,  Director at Education and Development Research Council (EDRC</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B725D3ED-3D27-481D-BD88-9268730D28D6}" type="datetime1">
              <a:rPr lang="en-US" smtClean="0"/>
              <a:pPr/>
              <a:t>10-Apr-17</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D241038-3371-48F6-BD6E-7414734B947B}" type="slidenum">
              <a:rPr lang="en-US" smtClean="0"/>
              <a:pPr/>
              <a:t>‹#›</a:t>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r>
              <a:rPr lang="en-US" smtClean="0"/>
              <a:t>Dr. Md. Enamul Hoque,  Director at Education and Development Research Council (EDRC</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r>
              <a:rPr lang="en-US" smtClean="0"/>
              <a:t>Dr. Md. Enamul Hoque,  Director at Education and Development Research Council (EDRC</a:t>
            </a:r>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33B4F2C-9303-4B68-B2ED-6B8B4A85F48C}" type="datetime1">
              <a:rPr lang="en-US" smtClean="0"/>
              <a:pPr/>
              <a:t>10-Apr-17</a:t>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D241038-3371-48F6-BD6E-7414734B947B}"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546225"/>
          </a:xfrm>
        </p:spPr>
        <p:txBody>
          <a:bodyPr>
            <a:normAutofit fontScale="90000"/>
          </a:bodyPr>
          <a:lstStyle/>
          <a:p>
            <a:r>
              <a:rPr lang="en-US" dirty="0" smtClean="0"/>
              <a:t>Teaching Approaches, Methods, and Techniques</a:t>
            </a:r>
            <a:endParaRPr lang="en-US" dirty="0"/>
          </a:p>
        </p:txBody>
      </p:sp>
      <p:sp>
        <p:nvSpPr>
          <p:cNvPr id="3" name="Subtitle 2"/>
          <p:cNvSpPr>
            <a:spLocks noGrp="1"/>
          </p:cNvSpPr>
          <p:nvPr>
            <p:ph type="subTitle" idx="1"/>
          </p:nvPr>
        </p:nvSpPr>
        <p:spPr>
          <a:xfrm>
            <a:off x="1447800" y="4267200"/>
            <a:ext cx="6560234" cy="1752600"/>
          </a:xfrm>
        </p:spPr>
        <p:txBody>
          <a:bodyPr>
            <a:normAutofit fontScale="85000" lnSpcReduction="20000"/>
          </a:bodyPr>
          <a:lstStyle/>
          <a:p>
            <a:pPr algn="ctr"/>
            <a:endParaRPr lang="en-US" dirty="0" smtClean="0"/>
          </a:p>
          <a:p>
            <a:pPr algn="ctr"/>
            <a:r>
              <a:rPr lang="en-US" dirty="0" smtClean="0">
                <a:solidFill>
                  <a:srgbClr val="FF0000"/>
                </a:solidFill>
              </a:rPr>
              <a:t>Dr. Md. Enamul </a:t>
            </a:r>
            <a:r>
              <a:rPr lang="en-US" dirty="0" smtClean="0">
                <a:solidFill>
                  <a:srgbClr val="FF0000"/>
                </a:solidFill>
              </a:rPr>
              <a:t>Hoque</a:t>
            </a:r>
          </a:p>
          <a:p>
            <a:pPr algn="ctr"/>
            <a:r>
              <a:rPr lang="en-US" dirty="0" smtClean="0">
                <a:solidFill>
                  <a:srgbClr val="FF0000"/>
                </a:solidFill>
              </a:rPr>
              <a:t>Professor and Research Director, Education and development research Council</a:t>
            </a:r>
            <a:endParaRPr lang="en-US" dirty="0" smtClean="0">
              <a:solidFill>
                <a:srgbClr val="FF0000"/>
              </a:solidFill>
            </a:endParaRPr>
          </a:p>
          <a:p>
            <a:pPr algn="ctr"/>
            <a:endParaRPr lang="en-US" dirty="0"/>
          </a:p>
        </p:txBody>
      </p:sp>
      <p:sp>
        <p:nvSpPr>
          <p:cNvPr id="6" name="Footer Placeholder 5"/>
          <p:cNvSpPr>
            <a:spLocks noGrp="1"/>
          </p:cNvSpPr>
          <p:nvPr>
            <p:ph type="ftr" sz="quarter" idx="12"/>
          </p:nvPr>
        </p:nvSpPr>
        <p:spPr>
          <a:xfrm>
            <a:off x="533400" y="6172200"/>
            <a:ext cx="7924800" cy="549275"/>
          </a:xfrm>
        </p:spPr>
        <p:txBody>
          <a:bodyPr/>
          <a:lstStyle/>
          <a:p>
            <a:r>
              <a:rPr lang="en-US" dirty="0" smtClean="0"/>
              <a:t>Dr. Md. Enamul Hoque,  Director at Education and Development Research Council (EDRC</a:t>
            </a:r>
            <a:endParaRPr lang="en-US" dirty="0"/>
          </a:p>
        </p:txBody>
      </p:sp>
      <p:pic>
        <p:nvPicPr>
          <p:cNvPr id="1026" name="Picture 2" descr="C:\Users\USER\Desktop\IMG_2397 Enam pic.jpg"/>
          <p:cNvPicPr>
            <a:picLocks noChangeAspect="1" noChangeArrowheads="1"/>
          </p:cNvPicPr>
          <p:nvPr/>
        </p:nvPicPr>
        <p:blipFill>
          <a:blip r:embed="rId2" cstate="print"/>
          <a:srcRect/>
          <a:stretch>
            <a:fillRect/>
          </a:stretch>
        </p:blipFill>
        <p:spPr bwMode="auto">
          <a:xfrm>
            <a:off x="4038600" y="609600"/>
            <a:ext cx="1438275" cy="180181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267200"/>
          </a:xfrm>
        </p:spPr>
        <p:txBody>
          <a:bodyPr>
            <a:normAutofit lnSpcReduction="10000"/>
          </a:bodyPr>
          <a:lstStyle/>
          <a:p>
            <a:r>
              <a:rPr lang="en-US" sz="3600" b="1" dirty="0" smtClean="0">
                <a:solidFill>
                  <a:srgbClr val="002060"/>
                </a:solidFill>
                <a:cs typeface="Aharoni" pitchFamily="2" charset="-79"/>
              </a:rPr>
              <a:t>DISCIPLINAL APPROACH</a:t>
            </a:r>
          </a:p>
          <a:p>
            <a:pPr>
              <a:buNone/>
            </a:pPr>
            <a:r>
              <a:rPr lang="en-US" b="1" dirty="0" smtClean="0"/>
              <a:t>		It limits the teacher to discussing his/her lessons within the boundary of his/her subject.</a:t>
            </a:r>
          </a:p>
          <a:p>
            <a:pPr>
              <a:buNone/>
            </a:pPr>
            <a:endParaRPr lang="en-US" b="1" dirty="0" smtClean="0"/>
          </a:p>
          <a:p>
            <a:r>
              <a:rPr lang="en-US" sz="3600" b="1" dirty="0" smtClean="0">
                <a:solidFill>
                  <a:srgbClr val="002060"/>
                </a:solidFill>
                <a:cs typeface="Aharoni" pitchFamily="2" charset="-79"/>
              </a:rPr>
              <a:t>COLLABORATIVE APPROACH </a:t>
            </a:r>
          </a:p>
          <a:p>
            <a:pPr>
              <a:buNone/>
            </a:pPr>
            <a:r>
              <a:rPr lang="en-US" b="1" dirty="0" smtClean="0"/>
              <a:t>		It will welcome group work, teamwork, partnerships, and group discussion.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10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10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229600" cy="3733800"/>
          </a:xfrm>
        </p:spPr>
        <p:txBody>
          <a:bodyPr>
            <a:normAutofit/>
          </a:bodyPr>
          <a:lstStyle/>
          <a:p>
            <a:r>
              <a:rPr lang="en-US" sz="2800" b="1" dirty="0" smtClean="0">
                <a:solidFill>
                  <a:srgbClr val="002060"/>
                </a:solidFill>
                <a:cs typeface="Aharoni" pitchFamily="2" charset="-79"/>
              </a:rPr>
              <a:t>INDIVIDUALISTIC APPROACH</a:t>
            </a:r>
          </a:p>
          <a:p>
            <a:pPr>
              <a:buNone/>
            </a:pPr>
            <a:r>
              <a:rPr lang="en-US" b="1" dirty="0" smtClean="0"/>
              <a:t>		It wants the individual students to work by themselves.</a:t>
            </a:r>
          </a:p>
          <a:p>
            <a:pPr>
              <a:buNone/>
            </a:pPr>
            <a:endParaRPr lang="en-US" b="1" dirty="0" smtClean="0"/>
          </a:p>
          <a:p>
            <a:r>
              <a:rPr lang="en-US" sz="2800" b="1" dirty="0" smtClean="0">
                <a:solidFill>
                  <a:srgbClr val="002060"/>
                </a:solidFill>
                <a:cs typeface="Aharoni" pitchFamily="2" charset="-79"/>
              </a:rPr>
              <a:t>DIRECT TEACHING APPROACH</a:t>
            </a:r>
          </a:p>
          <a:p>
            <a:pPr>
              <a:buNone/>
            </a:pPr>
            <a:r>
              <a:rPr lang="en-US" b="1" dirty="0" smtClean="0"/>
              <a:t>		The teacher directly tells or shows or demonstrates what is to be taught.</a:t>
            </a:r>
          </a:p>
          <a:p>
            <a:pPr>
              <a:buNone/>
            </a:pPr>
            <a:endParaRPr lang="en-US" b="1" dirty="0" smtClean="0"/>
          </a:p>
          <a:p>
            <a:pPr>
              <a:buNone/>
            </a:pP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8)">
                                      <p:cBhvr>
                                        <p:cTn id="7" dur="1000"/>
                                        <p:tgtEl>
                                          <p:spTgt spid="3">
                                            <p:txEl>
                                              <p:pRg st="0" end="0"/>
                                            </p:txEl>
                                          </p:spTgt>
                                        </p:tgtEl>
                                      </p:cBhvr>
                                    </p:animEffect>
                                  </p:childTnLst>
                                </p:cTn>
                              </p:par>
                              <p:par>
                                <p:cTn id="8" presetID="21"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8)">
                                      <p:cBhvr>
                                        <p:cTn id="10" dur="1000"/>
                                        <p:tgtEl>
                                          <p:spTgt spid="3">
                                            <p:txEl>
                                              <p:pRg st="1" end="1"/>
                                            </p:txEl>
                                          </p:spTgt>
                                        </p:tgtEl>
                                      </p:cBhvr>
                                    </p:animEffect>
                                  </p:childTnLst>
                                </p:cTn>
                              </p:par>
                              <p:par>
                                <p:cTn id="11" presetID="21"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heel(8)">
                                      <p:cBhvr>
                                        <p:cTn id="13" dur="1000"/>
                                        <p:tgtEl>
                                          <p:spTgt spid="3">
                                            <p:txEl>
                                              <p:pRg st="3" end="3"/>
                                            </p:txEl>
                                          </p:spTgt>
                                        </p:tgtEl>
                                      </p:cBhvr>
                                    </p:animEffect>
                                  </p:childTnLst>
                                </p:cTn>
                              </p:par>
                              <p:par>
                                <p:cTn id="14" presetID="21"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heel(8)">
                                      <p:cBhvr>
                                        <p:cTn id="1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3200400"/>
          </a:xfrm>
        </p:spPr>
        <p:txBody>
          <a:bodyPr>
            <a:normAutofit lnSpcReduction="10000"/>
          </a:bodyPr>
          <a:lstStyle/>
          <a:p>
            <a:r>
              <a:rPr lang="en-US" sz="2800" b="1" dirty="0" smtClean="0">
                <a:solidFill>
                  <a:srgbClr val="002060"/>
                </a:solidFill>
                <a:cs typeface="Aharoni" pitchFamily="2" charset="-79"/>
              </a:rPr>
              <a:t>INDIRECT,GUIDED APPROACH</a:t>
            </a:r>
          </a:p>
          <a:p>
            <a:pPr>
              <a:buNone/>
            </a:pPr>
            <a:r>
              <a:rPr lang="en-US" b="1" dirty="0" smtClean="0"/>
              <a:t>		The teacher guides the learner to discover things for himself/herself. The teacher facilitates the learning process by allowing the learner to be engaged in the learning process with his/her guidance.</a:t>
            </a:r>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2800" b="1" dirty="0" smtClean="0">
                <a:solidFill>
                  <a:srgbClr val="FF0000"/>
                </a:solidFill>
                <a:latin typeface="Rockwell Condensed" pitchFamily="18" charset="0"/>
              </a:rPr>
              <a:t>Other teaching approaches cited in education literature are:</a:t>
            </a:r>
            <a:endParaRPr lang="en-US" sz="2800" b="1" dirty="0">
              <a:solidFill>
                <a:srgbClr val="FF0000"/>
              </a:solidFill>
              <a:latin typeface="Rockwell Condensed" pitchFamily="18" charset="0"/>
            </a:endParaRPr>
          </a:p>
        </p:txBody>
      </p:sp>
      <p:sp>
        <p:nvSpPr>
          <p:cNvPr id="3" name="Content Placeholder 2"/>
          <p:cNvSpPr>
            <a:spLocks noGrp="1"/>
          </p:cNvSpPr>
          <p:nvPr>
            <p:ph idx="1"/>
          </p:nvPr>
        </p:nvSpPr>
        <p:spPr>
          <a:xfrm>
            <a:off x="609600" y="2667000"/>
            <a:ext cx="8229600" cy="3352800"/>
          </a:xfrm>
        </p:spPr>
        <p:txBody>
          <a:bodyPr>
            <a:normAutofit/>
          </a:bodyPr>
          <a:lstStyle/>
          <a:p>
            <a:r>
              <a:rPr lang="en-US" sz="2000" b="1" dirty="0" smtClean="0">
                <a:solidFill>
                  <a:srgbClr val="002060"/>
                </a:solidFill>
                <a:cs typeface="Aharoni" pitchFamily="2" charset="-79"/>
              </a:rPr>
              <a:t>RESEARCH-BASED APPROACH</a:t>
            </a:r>
          </a:p>
          <a:p>
            <a:pPr>
              <a:buNone/>
            </a:pPr>
            <a:r>
              <a:rPr lang="en-US" sz="2000" b="1" dirty="0" smtClean="0"/>
              <a:t>		As the name implies, teaching and learning are anchored on research findings</a:t>
            </a:r>
            <a:r>
              <a:rPr lang="en-US" sz="2000" b="1" dirty="0" smtClean="0"/>
              <a:t>.</a:t>
            </a:r>
          </a:p>
          <a:p>
            <a:pPr>
              <a:buNone/>
            </a:pPr>
            <a:endParaRPr lang="en-US" sz="2000" b="1" dirty="0" smtClean="0"/>
          </a:p>
          <a:p>
            <a:r>
              <a:rPr lang="en-US" sz="2000" b="1" dirty="0" smtClean="0">
                <a:solidFill>
                  <a:srgbClr val="002060"/>
                </a:solidFill>
                <a:cs typeface="Aharoni" pitchFamily="2" charset="-79"/>
              </a:rPr>
              <a:t>WHOLE CHILD APPROACH</a:t>
            </a:r>
          </a:p>
          <a:p>
            <a:pPr>
              <a:buNone/>
            </a:pPr>
            <a:r>
              <a:rPr lang="en-US" sz="2000" b="1" dirty="0" smtClean="0"/>
              <a:t>		The learning process itself takes into account not only the academic needs of the learners, but also their emotional, creative, psychological, spiritual, and developmental needs.</a:t>
            </a:r>
            <a:endParaRPr lang="en-US" sz="2000"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grpId="0" nodeType="with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par>
                          <p:cTn id="10" fill="hold">
                            <p:stCondLst>
                              <p:cond delay="3100"/>
                            </p:stCondLst>
                            <p:childTnLst>
                              <p:par>
                                <p:cTn id="11" presetID="9"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par>
                          <p:cTn id="14" fill="hold">
                            <p:stCondLst>
                              <p:cond delay="3600"/>
                            </p:stCondLst>
                            <p:childTnLst>
                              <p:par>
                                <p:cTn id="15" presetID="9"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par>
                          <p:cTn id="18" fill="hold">
                            <p:stCondLst>
                              <p:cond delay="4100"/>
                            </p:stCondLst>
                            <p:childTnLst>
                              <p:par>
                                <p:cTn id="19" presetID="9"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par>
                          <p:cTn id="22" fill="hold">
                            <p:stCondLst>
                              <p:cond delay="4600"/>
                            </p:stCondLst>
                            <p:childTnLst>
                              <p:par>
                                <p:cTn id="23" presetID="9"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248400"/>
          </a:xfrm>
        </p:spPr>
        <p:txBody>
          <a:bodyPr>
            <a:normAutofit lnSpcReduction="10000"/>
          </a:bodyPr>
          <a:lstStyle/>
          <a:p>
            <a:r>
              <a:rPr lang="en-US" sz="3600" b="1" dirty="0" smtClean="0">
                <a:solidFill>
                  <a:srgbClr val="002060"/>
                </a:solidFill>
                <a:cs typeface="Aharoni" pitchFamily="2" charset="-79"/>
              </a:rPr>
              <a:t>METACOGNITIVE APPROACH</a:t>
            </a:r>
          </a:p>
          <a:p>
            <a:pPr>
              <a:buNone/>
            </a:pPr>
            <a:r>
              <a:rPr lang="en-US" b="1" dirty="0" smtClean="0"/>
              <a:t>		The teaching process brings the learner to the process of thinking about thinking. The learner reflects on what he learned and on his/her ways of learning.</a:t>
            </a:r>
          </a:p>
          <a:p>
            <a:pPr>
              <a:buNone/>
            </a:pPr>
            <a:endParaRPr lang="en-US" b="1" dirty="0" smtClean="0"/>
          </a:p>
          <a:p>
            <a:r>
              <a:rPr lang="en-US" sz="3600" b="1" dirty="0" smtClean="0">
                <a:solidFill>
                  <a:srgbClr val="002060"/>
                </a:solidFill>
                <a:cs typeface="Aharoni" pitchFamily="2" charset="-79"/>
              </a:rPr>
              <a:t>PROBLEM-BASED APPROACH</a:t>
            </a:r>
          </a:p>
          <a:p>
            <a:pPr>
              <a:buNone/>
            </a:pPr>
            <a:r>
              <a:rPr lang="en-US" b="1" dirty="0" smtClean="0"/>
              <a:t>		As the name implies, the teaching-learning process is focused on problems. Time is spent on analyzing and solving problems.</a:t>
            </a:r>
          </a:p>
          <a:p>
            <a:pPr>
              <a:buNone/>
            </a:pPr>
            <a:r>
              <a:rPr lang="en-US" b="1" dirty="0" smtClean="0"/>
              <a:t>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
                                        <p:tgtEl>
                                          <p:spTgt spid="3">
                                            <p:txEl>
                                              <p:pRg st="1" end="1"/>
                                            </p:txEl>
                                          </p:spTgt>
                                        </p:tgtEl>
                                      </p:cBhvr>
                                    </p:animEffect>
                                    <p:anim calcmode="lin" valueType="num">
                                      <p:cBhvr>
                                        <p:cTn id="15"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 presetID="43"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
                                        <p:tgtEl>
                                          <p:spTgt spid="3">
                                            <p:txEl>
                                              <p:pRg st="3" end="3"/>
                                            </p:txEl>
                                          </p:spTgt>
                                        </p:tgtEl>
                                      </p:cBhvr>
                                    </p:animEffect>
                                    <p:anim calcmode="lin" valueType="num">
                                      <p:cBhvr>
                                        <p:cTn id="22" dur="4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400" fill="hold"/>
                                        <p:tgtEl>
                                          <p:spTgt spid="3">
                                            <p:txEl>
                                              <p:pRg st="3" end="3"/>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
                                        <p:tgtEl>
                                          <p:spTgt spid="3">
                                            <p:txEl>
                                              <p:pRg st="4" end="4"/>
                                            </p:txEl>
                                          </p:spTgt>
                                        </p:tgtEl>
                                      </p:cBhvr>
                                    </p:animEffect>
                                    <p:anim calcmode="lin" valueType="num">
                                      <p:cBhvr>
                                        <p:cTn id="29" dur="4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400" fill="hold"/>
                                        <p:tgtEl>
                                          <p:spTgt spid="3">
                                            <p:txEl>
                                              <p:pRg st="4" end="4"/>
                                            </p:txEl>
                                          </p:spTgt>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3">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3">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3" presetID="43"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
                                        <p:tgtEl>
                                          <p:spTgt spid="3">
                                            <p:txEl>
                                              <p:pRg st="5" end="5"/>
                                            </p:txEl>
                                          </p:spTgt>
                                        </p:tgtEl>
                                      </p:cBhvr>
                                    </p:animEffect>
                                    <p:anim calcmode="lin" valueType="num">
                                      <p:cBhvr>
                                        <p:cTn id="36" dur="4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400" fill="hold"/>
                                        <p:tgtEl>
                                          <p:spTgt spid="3">
                                            <p:txEl>
                                              <p:pRg st="5" end="5"/>
                                            </p:txEl>
                                          </p:spTgt>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3">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3">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81000"/>
            <a:ext cx="8991600" cy="1447800"/>
          </a:xfrm>
        </p:spPr>
        <p:txBody>
          <a:bodyPr>
            <a:normAutofit/>
          </a:bodyPr>
          <a:lstStyle/>
          <a:p>
            <a:pPr algn="l"/>
            <a:r>
              <a:rPr lang="en-US" sz="3200" dirty="0" smtClean="0"/>
              <a:t>	</a:t>
            </a:r>
            <a:r>
              <a:rPr lang="en-US" sz="2700" b="1" dirty="0" smtClean="0">
                <a:latin typeface="Arial Narrow" pitchFamily="34" charset="0"/>
              </a:rPr>
              <a:t>In summary, approaches vary in the degree of teacher and learner engagement, focus, number of learners involved in the teaching-learning process as shown in the diagram below:</a:t>
            </a:r>
            <a:endParaRPr lang="en-US" sz="2700" b="1" dirty="0">
              <a:latin typeface="Arial Narrow" pitchFamily="34" charset="0"/>
            </a:endParaRPr>
          </a:p>
        </p:txBody>
      </p:sp>
      <p:sp>
        <p:nvSpPr>
          <p:cNvPr id="5" name="Subtitle 4"/>
          <p:cNvSpPr>
            <a:spLocks noGrp="1"/>
          </p:cNvSpPr>
          <p:nvPr>
            <p:ph type="subTitle" idx="1"/>
          </p:nvPr>
        </p:nvSpPr>
        <p:spPr>
          <a:xfrm>
            <a:off x="228600" y="2590800"/>
            <a:ext cx="7696200" cy="3886200"/>
          </a:xfrm>
        </p:spPr>
        <p:txBody>
          <a:bodyPr/>
          <a:lstStyle/>
          <a:p>
            <a:r>
              <a:rPr lang="en-US" sz="2400" b="1" dirty="0" smtClean="0">
                <a:solidFill>
                  <a:srgbClr val="002060"/>
                </a:solidFill>
                <a:latin typeface="Arial Narrow" pitchFamily="34" charset="0"/>
                <a:cs typeface="Aharoni" pitchFamily="2" charset="-79"/>
              </a:rPr>
              <a:t>Engagement</a:t>
            </a:r>
          </a:p>
          <a:p>
            <a:r>
              <a:rPr lang="en-US" sz="2400" b="1" dirty="0" smtClean="0">
                <a:solidFill>
                  <a:srgbClr val="002060"/>
                </a:solidFill>
                <a:latin typeface="Arial Narrow" pitchFamily="34" charset="0"/>
                <a:cs typeface="Aharoni" pitchFamily="2" charset="-79"/>
              </a:rPr>
              <a:t>Teacher                                                  Learner</a:t>
            </a:r>
          </a:p>
          <a:p>
            <a:r>
              <a:rPr lang="en-US" sz="2400" b="1" dirty="0" smtClean="0">
                <a:solidFill>
                  <a:srgbClr val="002060"/>
                </a:solidFill>
                <a:latin typeface="Arial Narrow" pitchFamily="34" charset="0"/>
                <a:cs typeface="Aharoni" pitchFamily="2" charset="-79"/>
              </a:rPr>
              <a:t>Focus</a:t>
            </a:r>
          </a:p>
          <a:p>
            <a:r>
              <a:rPr lang="en-US" sz="2400" b="1" dirty="0" smtClean="0">
                <a:solidFill>
                  <a:srgbClr val="002060"/>
                </a:solidFill>
                <a:latin typeface="Arial Narrow" pitchFamily="34" charset="0"/>
                <a:cs typeface="Aharoni" pitchFamily="2" charset="-79"/>
              </a:rPr>
              <a:t>Subject Matter                                      Learner</a:t>
            </a:r>
          </a:p>
          <a:p>
            <a:r>
              <a:rPr lang="en-US" sz="2400" b="1" dirty="0" smtClean="0">
                <a:solidFill>
                  <a:srgbClr val="002060"/>
                </a:solidFill>
                <a:latin typeface="Arial Narrow" pitchFamily="34" charset="0"/>
                <a:cs typeface="Aharoni" pitchFamily="2" charset="-79"/>
              </a:rPr>
              <a:t>Number</a:t>
            </a:r>
          </a:p>
          <a:p>
            <a:r>
              <a:rPr lang="en-US" sz="2400" b="1" dirty="0" smtClean="0">
                <a:solidFill>
                  <a:srgbClr val="002060"/>
                </a:solidFill>
                <a:latin typeface="Arial Narrow" pitchFamily="34" charset="0"/>
                <a:cs typeface="Aharoni" pitchFamily="2" charset="-79"/>
              </a:rPr>
              <a:t>Individual                                             Group</a:t>
            </a:r>
          </a:p>
          <a:p>
            <a:endParaRPr lang="en-US" dirty="0"/>
          </a:p>
        </p:txBody>
      </p:sp>
      <p:sp>
        <p:nvSpPr>
          <p:cNvPr id="8" name="Footer Placeholder 7"/>
          <p:cNvSpPr>
            <a:spLocks noGrp="1"/>
          </p:cNvSpPr>
          <p:nvPr>
            <p:ph type="ftr" sz="quarter" idx="12"/>
          </p:nvPr>
        </p:nvSpPr>
        <p:spPr>
          <a:xfrm>
            <a:off x="1600200" y="6172200"/>
            <a:ext cx="3907464" cy="611124"/>
          </a:xfrm>
        </p:spPr>
        <p:txBody>
          <a:bodyPr/>
          <a:lstStyle/>
          <a:p>
            <a:r>
              <a:rPr lang="en-US" dirty="0" smtClean="0"/>
              <a:t>Dr. Md. Enamul Hoque,  Director at Education and Development Research Council (EDRC</a:t>
            </a:r>
            <a:endParaRPr lang="en-US" dirty="0"/>
          </a:p>
        </p:txBody>
      </p:sp>
      <p:cxnSp>
        <p:nvCxnSpPr>
          <p:cNvPr id="7" name="Straight Arrow Connector 6"/>
          <p:cNvCxnSpPr/>
          <p:nvPr/>
        </p:nvCxnSpPr>
        <p:spPr>
          <a:xfrm>
            <a:off x="1905000" y="3657600"/>
            <a:ext cx="5334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24200" y="4800600"/>
            <a:ext cx="411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14600" y="5943600"/>
            <a:ext cx="4800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3000"/>
                                        <p:tgtEl>
                                          <p:spTgt spid="4"/>
                                        </p:tgtEl>
                                      </p:cBhvr>
                                    </p:animEffect>
                                  </p:childTnLst>
                                </p:cTn>
                              </p:par>
                              <p:par>
                                <p:cTn id="8" presetID="34" presetClass="emph" presetSubtype="0" fill="hold" nodeType="withEffect">
                                  <p:stCondLst>
                                    <p:cond delay="0"/>
                                  </p:stCondLst>
                                  <p:iterate type="lt">
                                    <p:tmPct val="10000"/>
                                  </p:iterate>
                                  <p:childTnLst>
                                    <p:animMotion origin="layout" path="M 0.0 0.0 L 0.0 -0.07213" pathEditMode="relative" ptsTypes="">
                                      <p:cBhvr>
                                        <p:cTn id="9" dur="500" accel="50000" decel="50000" autoRev="1" fill="hold">
                                          <p:stCondLst>
                                            <p:cond delay="0"/>
                                          </p:stCondLst>
                                        </p:cTn>
                                        <p:tgtEl>
                                          <p:spTgt spid="5">
                                            <p:txEl>
                                              <p:pRg st="0" end="0"/>
                                            </p:txEl>
                                          </p:spTgt>
                                        </p:tgtEl>
                                        <p:attrNameLst>
                                          <p:attrName>ppt_x</p:attrName>
                                          <p:attrName>ppt_y</p:attrName>
                                        </p:attrNameLst>
                                      </p:cBhvr>
                                    </p:animMotion>
                                    <p:animRot by="1500000">
                                      <p:cBhvr>
                                        <p:cTn id="10" dur="250" fill="hold">
                                          <p:stCondLst>
                                            <p:cond delay="0"/>
                                          </p:stCondLst>
                                        </p:cTn>
                                        <p:tgtEl>
                                          <p:spTgt spid="5">
                                            <p:txEl>
                                              <p:pRg st="0" end="0"/>
                                            </p:txEl>
                                          </p:spTgt>
                                        </p:tgtEl>
                                        <p:attrNameLst>
                                          <p:attrName>r</p:attrName>
                                        </p:attrNameLst>
                                      </p:cBhvr>
                                    </p:animRot>
                                    <p:animRot by="-1500000">
                                      <p:cBhvr>
                                        <p:cTn id="11" dur="250" fill="hold">
                                          <p:stCondLst>
                                            <p:cond delay="250"/>
                                          </p:stCondLst>
                                        </p:cTn>
                                        <p:tgtEl>
                                          <p:spTgt spid="5">
                                            <p:txEl>
                                              <p:pRg st="0" end="0"/>
                                            </p:txEl>
                                          </p:spTgt>
                                        </p:tgtEl>
                                        <p:attrNameLst>
                                          <p:attrName>r</p:attrName>
                                        </p:attrNameLst>
                                      </p:cBhvr>
                                    </p:animRot>
                                    <p:animRot by="-1500000">
                                      <p:cBhvr>
                                        <p:cTn id="12" dur="250" fill="hold">
                                          <p:stCondLst>
                                            <p:cond delay="500"/>
                                          </p:stCondLst>
                                        </p:cTn>
                                        <p:tgtEl>
                                          <p:spTgt spid="5">
                                            <p:txEl>
                                              <p:pRg st="0" end="0"/>
                                            </p:txEl>
                                          </p:spTgt>
                                        </p:tgtEl>
                                        <p:attrNameLst>
                                          <p:attrName>r</p:attrName>
                                        </p:attrNameLst>
                                      </p:cBhvr>
                                    </p:animRot>
                                    <p:animRot by="1500000">
                                      <p:cBhvr>
                                        <p:cTn id="13" dur="250" fill="hold">
                                          <p:stCondLst>
                                            <p:cond delay="750"/>
                                          </p:stCondLst>
                                        </p:cTn>
                                        <p:tgtEl>
                                          <p:spTgt spid="5">
                                            <p:txEl>
                                              <p:pRg st="0" end="0"/>
                                            </p:txEl>
                                          </p:spTgt>
                                        </p:tgtEl>
                                        <p:attrNameLst>
                                          <p:attrName>r</p:attrName>
                                        </p:attrNameLst>
                                      </p:cBhvr>
                                    </p:animRot>
                                  </p:childTnLst>
                                </p:cTn>
                              </p:par>
                              <p:par>
                                <p:cTn id="14" presetID="34" presetClass="emph" presetSubtype="0" fill="hold" nodeType="withEffect">
                                  <p:stCondLst>
                                    <p:cond delay="0"/>
                                  </p:stCondLst>
                                  <p:iterate type="lt">
                                    <p:tmPct val="10000"/>
                                  </p:iterate>
                                  <p:childTnLst>
                                    <p:animMotion origin="layout" path="M 0.0 0.0 L 0.0 -0.07213" pathEditMode="relative" ptsTypes="">
                                      <p:cBhvr>
                                        <p:cTn id="15" dur="500" accel="50000" decel="50000" autoRev="1" fill="hold">
                                          <p:stCondLst>
                                            <p:cond delay="0"/>
                                          </p:stCondLst>
                                        </p:cTn>
                                        <p:tgtEl>
                                          <p:spTgt spid="5">
                                            <p:txEl>
                                              <p:pRg st="1" end="1"/>
                                            </p:txEl>
                                          </p:spTgt>
                                        </p:tgtEl>
                                        <p:attrNameLst>
                                          <p:attrName>ppt_x</p:attrName>
                                          <p:attrName>ppt_y</p:attrName>
                                        </p:attrNameLst>
                                      </p:cBhvr>
                                    </p:animMotion>
                                    <p:animRot by="1500000">
                                      <p:cBhvr>
                                        <p:cTn id="16" dur="250" fill="hold">
                                          <p:stCondLst>
                                            <p:cond delay="0"/>
                                          </p:stCondLst>
                                        </p:cTn>
                                        <p:tgtEl>
                                          <p:spTgt spid="5">
                                            <p:txEl>
                                              <p:pRg st="1" end="1"/>
                                            </p:txEl>
                                          </p:spTgt>
                                        </p:tgtEl>
                                        <p:attrNameLst>
                                          <p:attrName>r</p:attrName>
                                        </p:attrNameLst>
                                      </p:cBhvr>
                                    </p:animRot>
                                    <p:animRot by="-1500000">
                                      <p:cBhvr>
                                        <p:cTn id="17" dur="250" fill="hold">
                                          <p:stCondLst>
                                            <p:cond delay="250"/>
                                          </p:stCondLst>
                                        </p:cTn>
                                        <p:tgtEl>
                                          <p:spTgt spid="5">
                                            <p:txEl>
                                              <p:pRg st="1" end="1"/>
                                            </p:txEl>
                                          </p:spTgt>
                                        </p:tgtEl>
                                        <p:attrNameLst>
                                          <p:attrName>r</p:attrName>
                                        </p:attrNameLst>
                                      </p:cBhvr>
                                    </p:animRot>
                                    <p:animRot by="-1500000">
                                      <p:cBhvr>
                                        <p:cTn id="18" dur="250" fill="hold">
                                          <p:stCondLst>
                                            <p:cond delay="500"/>
                                          </p:stCondLst>
                                        </p:cTn>
                                        <p:tgtEl>
                                          <p:spTgt spid="5">
                                            <p:txEl>
                                              <p:pRg st="1" end="1"/>
                                            </p:txEl>
                                          </p:spTgt>
                                        </p:tgtEl>
                                        <p:attrNameLst>
                                          <p:attrName>r</p:attrName>
                                        </p:attrNameLst>
                                      </p:cBhvr>
                                    </p:animRot>
                                    <p:animRot by="1500000">
                                      <p:cBhvr>
                                        <p:cTn id="19" dur="250" fill="hold">
                                          <p:stCondLst>
                                            <p:cond delay="750"/>
                                          </p:stCondLst>
                                        </p:cTn>
                                        <p:tgtEl>
                                          <p:spTgt spid="5">
                                            <p:txEl>
                                              <p:pRg st="1" end="1"/>
                                            </p:txEl>
                                          </p:spTgt>
                                        </p:tgtEl>
                                        <p:attrNameLst>
                                          <p:attrName>r</p:attrName>
                                        </p:attrNameLst>
                                      </p:cBhvr>
                                    </p:animRot>
                                  </p:childTnLst>
                                </p:cTn>
                              </p:par>
                              <p:par>
                                <p:cTn id="20" presetID="34" presetClass="emph" presetSubtype="0" fill="hold" nodeType="withEffect">
                                  <p:stCondLst>
                                    <p:cond delay="0"/>
                                  </p:stCondLst>
                                  <p:iterate type="lt">
                                    <p:tmPct val="10000"/>
                                  </p:iterate>
                                  <p:childTnLst>
                                    <p:animMotion origin="layout" path="M 0.0 0.0 L 0.0 -0.07213" pathEditMode="relative" ptsTypes="">
                                      <p:cBhvr>
                                        <p:cTn id="21" dur="500" accel="50000" decel="50000" autoRev="1" fill="hold">
                                          <p:stCondLst>
                                            <p:cond delay="0"/>
                                          </p:stCondLst>
                                        </p:cTn>
                                        <p:tgtEl>
                                          <p:spTgt spid="5">
                                            <p:txEl>
                                              <p:pRg st="2" end="2"/>
                                            </p:txEl>
                                          </p:spTgt>
                                        </p:tgtEl>
                                        <p:attrNameLst>
                                          <p:attrName>ppt_x</p:attrName>
                                          <p:attrName>ppt_y</p:attrName>
                                        </p:attrNameLst>
                                      </p:cBhvr>
                                    </p:animMotion>
                                    <p:animRot by="1500000">
                                      <p:cBhvr>
                                        <p:cTn id="22" dur="250" fill="hold">
                                          <p:stCondLst>
                                            <p:cond delay="0"/>
                                          </p:stCondLst>
                                        </p:cTn>
                                        <p:tgtEl>
                                          <p:spTgt spid="5">
                                            <p:txEl>
                                              <p:pRg st="2" end="2"/>
                                            </p:txEl>
                                          </p:spTgt>
                                        </p:tgtEl>
                                        <p:attrNameLst>
                                          <p:attrName>r</p:attrName>
                                        </p:attrNameLst>
                                      </p:cBhvr>
                                    </p:animRot>
                                    <p:animRot by="-1500000">
                                      <p:cBhvr>
                                        <p:cTn id="23" dur="250" fill="hold">
                                          <p:stCondLst>
                                            <p:cond delay="250"/>
                                          </p:stCondLst>
                                        </p:cTn>
                                        <p:tgtEl>
                                          <p:spTgt spid="5">
                                            <p:txEl>
                                              <p:pRg st="2" end="2"/>
                                            </p:txEl>
                                          </p:spTgt>
                                        </p:tgtEl>
                                        <p:attrNameLst>
                                          <p:attrName>r</p:attrName>
                                        </p:attrNameLst>
                                      </p:cBhvr>
                                    </p:animRot>
                                    <p:animRot by="-1500000">
                                      <p:cBhvr>
                                        <p:cTn id="24" dur="250" fill="hold">
                                          <p:stCondLst>
                                            <p:cond delay="500"/>
                                          </p:stCondLst>
                                        </p:cTn>
                                        <p:tgtEl>
                                          <p:spTgt spid="5">
                                            <p:txEl>
                                              <p:pRg st="2" end="2"/>
                                            </p:txEl>
                                          </p:spTgt>
                                        </p:tgtEl>
                                        <p:attrNameLst>
                                          <p:attrName>r</p:attrName>
                                        </p:attrNameLst>
                                      </p:cBhvr>
                                    </p:animRot>
                                    <p:animRot by="1500000">
                                      <p:cBhvr>
                                        <p:cTn id="25" dur="250" fill="hold">
                                          <p:stCondLst>
                                            <p:cond delay="750"/>
                                          </p:stCondLst>
                                        </p:cTn>
                                        <p:tgtEl>
                                          <p:spTgt spid="5">
                                            <p:txEl>
                                              <p:pRg st="2" end="2"/>
                                            </p:txEl>
                                          </p:spTgt>
                                        </p:tgtEl>
                                        <p:attrNameLst>
                                          <p:attrName>r</p:attrName>
                                        </p:attrNameLst>
                                      </p:cBhvr>
                                    </p:animRot>
                                  </p:childTnLst>
                                </p:cTn>
                              </p:par>
                              <p:par>
                                <p:cTn id="26" presetID="34" presetClass="emph" presetSubtype="0" fill="hold" nodeType="withEffect">
                                  <p:stCondLst>
                                    <p:cond delay="0"/>
                                  </p:stCondLst>
                                  <p:iterate type="lt">
                                    <p:tmPct val="10000"/>
                                  </p:iterate>
                                  <p:childTnLst>
                                    <p:animMotion origin="layout" path="M 0.0 0.0 L 0.0 -0.07213" pathEditMode="relative" ptsTypes="">
                                      <p:cBhvr>
                                        <p:cTn id="27" dur="500" accel="50000" decel="50000" autoRev="1" fill="hold">
                                          <p:stCondLst>
                                            <p:cond delay="0"/>
                                          </p:stCondLst>
                                        </p:cTn>
                                        <p:tgtEl>
                                          <p:spTgt spid="5">
                                            <p:txEl>
                                              <p:pRg st="3" end="3"/>
                                            </p:txEl>
                                          </p:spTgt>
                                        </p:tgtEl>
                                        <p:attrNameLst>
                                          <p:attrName>ppt_x</p:attrName>
                                          <p:attrName>ppt_y</p:attrName>
                                        </p:attrNameLst>
                                      </p:cBhvr>
                                    </p:animMotion>
                                    <p:animRot by="1500000">
                                      <p:cBhvr>
                                        <p:cTn id="28" dur="250" fill="hold">
                                          <p:stCondLst>
                                            <p:cond delay="0"/>
                                          </p:stCondLst>
                                        </p:cTn>
                                        <p:tgtEl>
                                          <p:spTgt spid="5">
                                            <p:txEl>
                                              <p:pRg st="3" end="3"/>
                                            </p:txEl>
                                          </p:spTgt>
                                        </p:tgtEl>
                                        <p:attrNameLst>
                                          <p:attrName>r</p:attrName>
                                        </p:attrNameLst>
                                      </p:cBhvr>
                                    </p:animRot>
                                    <p:animRot by="-1500000">
                                      <p:cBhvr>
                                        <p:cTn id="29" dur="250" fill="hold">
                                          <p:stCondLst>
                                            <p:cond delay="250"/>
                                          </p:stCondLst>
                                        </p:cTn>
                                        <p:tgtEl>
                                          <p:spTgt spid="5">
                                            <p:txEl>
                                              <p:pRg st="3" end="3"/>
                                            </p:txEl>
                                          </p:spTgt>
                                        </p:tgtEl>
                                        <p:attrNameLst>
                                          <p:attrName>r</p:attrName>
                                        </p:attrNameLst>
                                      </p:cBhvr>
                                    </p:animRot>
                                    <p:animRot by="-1500000">
                                      <p:cBhvr>
                                        <p:cTn id="30" dur="250" fill="hold">
                                          <p:stCondLst>
                                            <p:cond delay="500"/>
                                          </p:stCondLst>
                                        </p:cTn>
                                        <p:tgtEl>
                                          <p:spTgt spid="5">
                                            <p:txEl>
                                              <p:pRg st="3" end="3"/>
                                            </p:txEl>
                                          </p:spTgt>
                                        </p:tgtEl>
                                        <p:attrNameLst>
                                          <p:attrName>r</p:attrName>
                                        </p:attrNameLst>
                                      </p:cBhvr>
                                    </p:animRot>
                                    <p:animRot by="1500000">
                                      <p:cBhvr>
                                        <p:cTn id="31" dur="250" fill="hold">
                                          <p:stCondLst>
                                            <p:cond delay="750"/>
                                          </p:stCondLst>
                                        </p:cTn>
                                        <p:tgtEl>
                                          <p:spTgt spid="5">
                                            <p:txEl>
                                              <p:pRg st="3" end="3"/>
                                            </p:txEl>
                                          </p:spTgt>
                                        </p:tgtEl>
                                        <p:attrNameLst>
                                          <p:attrName>r</p:attrName>
                                        </p:attrNameLst>
                                      </p:cBhvr>
                                    </p:animRot>
                                  </p:childTnLst>
                                </p:cTn>
                              </p:par>
                              <p:par>
                                <p:cTn id="32" presetID="34" presetClass="emph" presetSubtype="0" fill="hold" nodeType="with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
                                            <p:txEl>
                                              <p:pRg st="4" end="4"/>
                                            </p:txEl>
                                          </p:spTgt>
                                        </p:tgtEl>
                                        <p:attrNameLst>
                                          <p:attrName>ppt_x</p:attrName>
                                          <p:attrName>ppt_y</p:attrName>
                                        </p:attrNameLst>
                                      </p:cBhvr>
                                    </p:animMotion>
                                    <p:animRot by="1500000">
                                      <p:cBhvr>
                                        <p:cTn id="34" dur="250" fill="hold">
                                          <p:stCondLst>
                                            <p:cond delay="0"/>
                                          </p:stCondLst>
                                        </p:cTn>
                                        <p:tgtEl>
                                          <p:spTgt spid="5">
                                            <p:txEl>
                                              <p:pRg st="4" end="4"/>
                                            </p:txEl>
                                          </p:spTgt>
                                        </p:tgtEl>
                                        <p:attrNameLst>
                                          <p:attrName>r</p:attrName>
                                        </p:attrNameLst>
                                      </p:cBhvr>
                                    </p:animRot>
                                    <p:animRot by="-1500000">
                                      <p:cBhvr>
                                        <p:cTn id="35" dur="250" fill="hold">
                                          <p:stCondLst>
                                            <p:cond delay="250"/>
                                          </p:stCondLst>
                                        </p:cTn>
                                        <p:tgtEl>
                                          <p:spTgt spid="5">
                                            <p:txEl>
                                              <p:pRg st="4" end="4"/>
                                            </p:txEl>
                                          </p:spTgt>
                                        </p:tgtEl>
                                        <p:attrNameLst>
                                          <p:attrName>r</p:attrName>
                                        </p:attrNameLst>
                                      </p:cBhvr>
                                    </p:animRot>
                                    <p:animRot by="-1500000">
                                      <p:cBhvr>
                                        <p:cTn id="36" dur="250" fill="hold">
                                          <p:stCondLst>
                                            <p:cond delay="500"/>
                                          </p:stCondLst>
                                        </p:cTn>
                                        <p:tgtEl>
                                          <p:spTgt spid="5">
                                            <p:txEl>
                                              <p:pRg st="4" end="4"/>
                                            </p:txEl>
                                          </p:spTgt>
                                        </p:tgtEl>
                                        <p:attrNameLst>
                                          <p:attrName>r</p:attrName>
                                        </p:attrNameLst>
                                      </p:cBhvr>
                                    </p:animRot>
                                    <p:animRot by="1500000">
                                      <p:cBhvr>
                                        <p:cTn id="37" dur="250" fill="hold">
                                          <p:stCondLst>
                                            <p:cond delay="750"/>
                                          </p:stCondLst>
                                        </p:cTn>
                                        <p:tgtEl>
                                          <p:spTgt spid="5">
                                            <p:txEl>
                                              <p:pRg st="4" end="4"/>
                                            </p:txEl>
                                          </p:spTgt>
                                        </p:tgtEl>
                                        <p:attrNameLst>
                                          <p:attrName>r</p:attrName>
                                        </p:attrNameLst>
                                      </p:cBhvr>
                                    </p:animRot>
                                  </p:childTnLst>
                                </p:cTn>
                              </p:par>
                              <p:par>
                                <p:cTn id="38" presetID="34" presetClass="emph" presetSubtype="0" fill="hold" nodeType="withEffect">
                                  <p:stCondLst>
                                    <p:cond delay="0"/>
                                  </p:stCondLst>
                                  <p:iterate type="lt">
                                    <p:tmPct val="10000"/>
                                  </p:iterate>
                                  <p:childTnLst>
                                    <p:animMotion origin="layout" path="M 0.0 0.0 L 0.0 -0.07213" pathEditMode="relative" ptsTypes="">
                                      <p:cBhvr>
                                        <p:cTn id="39" dur="500" accel="50000" decel="50000" autoRev="1" fill="hold">
                                          <p:stCondLst>
                                            <p:cond delay="0"/>
                                          </p:stCondLst>
                                        </p:cTn>
                                        <p:tgtEl>
                                          <p:spTgt spid="5">
                                            <p:txEl>
                                              <p:pRg st="5" end="5"/>
                                            </p:txEl>
                                          </p:spTgt>
                                        </p:tgtEl>
                                        <p:attrNameLst>
                                          <p:attrName>ppt_x</p:attrName>
                                          <p:attrName>ppt_y</p:attrName>
                                        </p:attrNameLst>
                                      </p:cBhvr>
                                    </p:animMotion>
                                    <p:animRot by="1500000">
                                      <p:cBhvr>
                                        <p:cTn id="40" dur="250" fill="hold">
                                          <p:stCondLst>
                                            <p:cond delay="0"/>
                                          </p:stCondLst>
                                        </p:cTn>
                                        <p:tgtEl>
                                          <p:spTgt spid="5">
                                            <p:txEl>
                                              <p:pRg st="5" end="5"/>
                                            </p:txEl>
                                          </p:spTgt>
                                        </p:tgtEl>
                                        <p:attrNameLst>
                                          <p:attrName>r</p:attrName>
                                        </p:attrNameLst>
                                      </p:cBhvr>
                                    </p:animRot>
                                    <p:animRot by="-1500000">
                                      <p:cBhvr>
                                        <p:cTn id="41" dur="250" fill="hold">
                                          <p:stCondLst>
                                            <p:cond delay="250"/>
                                          </p:stCondLst>
                                        </p:cTn>
                                        <p:tgtEl>
                                          <p:spTgt spid="5">
                                            <p:txEl>
                                              <p:pRg st="5" end="5"/>
                                            </p:txEl>
                                          </p:spTgt>
                                        </p:tgtEl>
                                        <p:attrNameLst>
                                          <p:attrName>r</p:attrName>
                                        </p:attrNameLst>
                                      </p:cBhvr>
                                    </p:animRot>
                                    <p:animRot by="-1500000">
                                      <p:cBhvr>
                                        <p:cTn id="42" dur="250" fill="hold">
                                          <p:stCondLst>
                                            <p:cond delay="500"/>
                                          </p:stCondLst>
                                        </p:cTn>
                                        <p:tgtEl>
                                          <p:spTgt spid="5">
                                            <p:txEl>
                                              <p:pRg st="5" end="5"/>
                                            </p:txEl>
                                          </p:spTgt>
                                        </p:tgtEl>
                                        <p:attrNameLst>
                                          <p:attrName>r</p:attrName>
                                        </p:attrNameLst>
                                      </p:cBhvr>
                                    </p:animRot>
                                    <p:animRot by="1500000">
                                      <p:cBhvr>
                                        <p:cTn id="43" dur="250" fill="hold">
                                          <p:stCondLst>
                                            <p:cond delay="750"/>
                                          </p:stCondLst>
                                        </p:cTn>
                                        <p:tgtEl>
                                          <p:spTgt spid="5">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744200" cy="1143000"/>
          </a:xfrm>
        </p:spPr>
        <p:txBody>
          <a:bodyPr>
            <a:noAutofit/>
          </a:bodyPr>
          <a:lstStyle/>
          <a:p>
            <a:r>
              <a:rPr lang="en-US" sz="5000" b="1" dirty="0" smtClean="0">
                <a:solidFill>
                  <a:srgbClr val="FF0000"/>
                </a:solidFill>
                <a:latin typeface="Rockwell Condensed" pitchFamily="18" charset="0"/>
              </a:rPr>
              <a:t>DIRECT/EXPOSITORY APPROACH</a:t>
            </a:r>
            <a:endParaRPr lang="en-US" sz="5000" b="1" dirty="0">
              <a:solidFill>
                <a:srgbClr val="FF0000"/>
              </a:solidFill>
              <a:latin typeface="Rockwell Condensed" pitchFamily="18" charset="0"/>
            </a:endParaRPr>
          </a:p>
        </p:txBody>
      </p:sp>
      <p:sp>
        <p:nvSpPr>
          <p:cNvPr id="3" name="Content Placeholder 2"/>
          <p:cNvSpPr>
            <a:spLocks noGrp="1"/>
          </p:cNvSpPr>
          <p:nvPr>
            <p:ph idx="1"/>
          </p:nvPr>
        </p:nvSpPr>
        <p:spPr>
          <a:xfrm>
            <a:off x="304800" y="1905000"/>
            <a:ext cx="8610600" cy="4525963"/>
          </a:xfrm>
        </p:spPr>
        <p:txBody>
          <a:bodyPr/>
          <a:lstStyle/>
          <a:p>
            <a:pPr marL="514350" indent="-514350">
              <a:buFont typeface="+mj-lt"/>
              <a:buAutoNum type="arabicParenR"/>
            </a:pPr>
            <a:r>
              <a:rPr lang="en-US" sz="3600" b="1" dirty="0" smtClean="0">
                <a:solidFill>
                  <a:srgbClr val="002060"/>
                </a:solidFill>
                <a:cs typeface="Aharoni" pitchFamily="2" charset="-79"/>
              </a:rPr>
              <a:t>DIRECT INSTRUCTION/</a:t>
            </a:r>
          </a:p>
          <a:p>
            <a:pPr marL="514350" indent="-514350">
              <a:buNone/>
            </a:pPr>
            <a:r>
              <a:rPr lang="en-US" sz="3600" b="1" dirty="0" smtClean="0">
                <a:solidFill>
                  <a:srgbClr val="002060"/>
                </a:solidFill>
                <a:cs typeface="Aharoni" pitchFamily="2" charset="-79"/>
              </a:rPr>
              <a:t>    LECTURE METHOD</a:t>
            </a:r>
          </a:p>
          <a:p>
            <a:pPr marL="514350" indent="-514350">
              <a:buNone/>
            </a:pPr>
            <a:r>
              <a:rPr lang="en-US" dirty="0" smtClean="0"/>
              <a:t>		</a:t>
            </a:r>
            <a:r>
              <a:rPr lang="en-US" b="1" dirty="0" smtClean="0"/>
              <a:t>Direct instruction is aimed at helping students acquire procedural knowledge exercised in the performance of some task. Procedural knowledge refers to skills needed in the performance of a task.</a:t>
            </a:r>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Left)">
                                      <p:cBhvr>
                                        <p:cTn id="7" dur="2000"/>
                                        <p:tgtEl>
                                          <p:spTgt spid="3">
                                            <p:txEl>
                                              <p:pRg st="0" end="0"/>
                                            </p:txEl>
                                          </p:spTgt>
                                        </p:tgtEl>
                                      </p:cBhvr>
                                    </p:animEffect>
                                  </p:childTnLst>
                                </p:cTn>
                              </p:par>
                              <p:par>
                                <p:cTn id="8" presetID="18" presetClass="entr" presetSubtype="9"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upLeft)">
                                      <p:cBhvr>
                                        <p:cTn id="10" dur="2000"/>
                                        <p:tgtEl>
                                          <p:spTgt spid="3">
                                            <p:txEl>
                                              <p:pRg st="1" end="1"/>
                                            </p:txEl>
                                          </p:spTgt>
                                        </p:tgtEl>
                                      </p:cBhvr>
                                    </p:animEffect>
                                  </p:childTnLst>
                                </p:cTn>
                              </p:par>
                              <p:par>
                                <p:cTn id="11" presetID="18" presetClass="entr" presetSubtype="9"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upLeft)">
                                      <p:cBhvr>
                                        <p:cTn id="13" dur="2000"/>
                                        <p:tgtEl>
                                          <p:spTgt spid="3">
                                            <p:txEl>
                                              <p:pRg st="2" end="2"/>
                                            </p:txEl>
                                          </p:spTgt>
                                        </p:tgtEl>
                                      </p:cBhvr>
                                    </p:animEffect>
                                  </p:childTnLst>
                                </p:cTn>
                              </p:par>
                              <p:par>
                                <p:cTn id="14" presetID="32" presetClass="emph" presetSubtype="0" fill="hold" grpId="0" nodeType="withEffect">
                                  <p:stCondLst>
                                    <p:cond delay="0"/>
                                  </p:stCondLst>
                                  <p:iterate type="lt">
                                    <p:tmPct val="0"/>
                                  </p:iterate>
                                  <p:childTnLst>
                                    <p:animClr clrSpc="rgb" dir="cw">
                                      <p:cBhvr override="childStyle">
                                        <p:cTn id="15" dur="100" fill="hold"/>
                                        <p:tgtEl>
                                          <p:spTgt spid="2"/>
                                        </p:tgtEl>
                                        <p:attrNameLst>
                                          <p:attrName>style.color</p:attrName>
                                        </p:attrNameLst>
                                      </p:cBhvr>
                                      <p:to>
                                        <a:schemeClr val="folHlink"/>
                                      </p:to>
                                    </p:animClr>
                                    <p:animClr clrSpc="rgb" dir="cw">
                                      <p:cBhvr>
                                        <p:cTn id="16" dur="100" fill="hold"/>
                                        <p:tgtEl>
                                          <p:spTgt spid="2"/>
                                        </p:tgtEl>
                                        <p:attrNameLst>
                                          <p:attrName>fillcolor</p:attrName>
                                        </p:attrNameLst>
                                      </p:cBhvr>
                                      <p:to>
                                        <a:schemeClr val="folHlink"/>
                                      </p:to>
                                    </p:animClr>
                                    <p:set>
                                      <p:cBhvr>
                                        <p:cTn id="17" dur="100" fill="hold"/>
                                        <p:tgtEl>
                                          <p:spTgt spid="2"/>
                                        </p:tgtEl>
                                        <p:attrNameLst>
                                          <p:attrName>fill.type</p:attrName>
                                        </p:attrNameLst>
                                      </p:cBhvr>
                                      <p:to>
                                        <p:strVal val="solid"/>
                                      </p:to>
                                    </p:set>
                                    <p:set>
                                      <p:cBhvr>
                                        <p:cTn id="18" dur="100" fill="hold"/>
                                        <p:tgtEl>
                                          <p:spTgt spid="2"/>
                                        </p:tgtEl>
                                        <p:attrNameLst>
                                          <p:attrName>fill.on</p:attrName>
                                        </p:attrNameLst>
                                      </p:cBhvr>
                                      <p:to>
                                        <p:strVal val="true"/>
                                      </p:to>
                                    </p:set>
                                    <p:animRot by="120000">
                                      <p:cBhvr>
                                        <p:cTn id="19" dur="100" fill="hold">
                                          <p:stCondLst>
                                            <p:cond delay="0"/>
                                          </p:stCondLst>
                                        </p:cTn>
                                        <p:tgtEl>
                                          <p:spTgt spid="2"/>
                                        </p:tgtEl>
                                        <p:attrNameLst>
                                          <p:attrName>r</p:attrName>
                                        </p:attrNameLst>
                                      </p:cBhvr>
                                    </p:animRot>
                                    <p:animRot by="-240000">
                                      <p:cBhvr>
                                        <p:cTn id="20" dur="200" fill="hold">
                                          <p:stCondLst>
                                            <p:cond delay="200"/>
                                          </p:stCondLst>
                                        </p:cTn>
                                        <p:tgtEl>
                                          <p:spTgt spid="2"/>
                                        </p:tgtEl>
                                        <p:attrNameLst>
                                          <p:attrName>r</p:attrName>
                                        </p:attrNameLst>
                                      </p:cBhvr>
                                    </p:animRot>
                                    <p:animRot by="240000">
                                      <p:cBhvr>
                                        <p:cTn id="21" dur="200" fill="hold">
                                          <p:stCondLst>
                                            <p:cond delay="400"/>
                                          </p:stCondLst>
                                        </p:cTn>
                                        <p:tgtEl>
                                          <p:spTgt spid="2"/>
                                        </p:tgtEl>
                                        <p:attrNameLst>
                                          <p:attrName>r</p:attrName>
                                        </p:attrNameLst>
                                      </p:cBhvr>
                                    </p:animRot>
                                    <p:animRot by="-240000">
                                      <p:cBhvr>
                                        <p:cTn id="22" dur="200" fill="hold">
                                          <p:stCondLst>
                                            <p:cond delay="600"/>
                                          </p:stCondLst>
                                        </p:cTn>
                                        <p:tgtEl>
                                          <p:spTgt spid="2"/>
                                        </p:tgtEl>
                                        <p:attrNameLst>
                                          <p:attrName>r</p:attrName>
                                        </p:attrNameLst>
                                      </p:cBhvr>
                                    </p:animRot>
                                    <p:animRot by="120000">
                                      <p:cBhvr>
                                        <p:cTn id="23" dur="200" fill="hold">
                                          <p:stCondLst>
                                            <p:cond delay="800"/>
                                          </p:stCondLst>
                                        </p:cTn>
                                        <p:tgtEl>
                                          <p:spTgt spid="2"/>
                                        </p:tgtEl>
                                        <p:attrNameLst>
                                          <p:attrName>r</p:attrName>
                                        </p:attrNameLst>
                                      </p:cBhvr>
                                    </p:animRot>
                                  </p:childTnLst>
                                </p:cTn>
                              </p:par>
                              <p:par>
                                <p:cTn id="24" presetID="26" presetClass="emph" presetSubtype="0" fill="hold" grpId="1" nodeType="withEffect">
                                  <p:stCondLst>
                                    <p:cond delay="0"/>
                                  </p:stCondLst>
                                  <p:iterate type="lt">
                                    <p:tmPct val="0"/>
                                  </p:iterate>
                                  <p:childTnLst>
                                    <p:animEffect transition="out" filter="fade">
                                      <p:cBhvr>
                                        <p:cTn id="25" dur="1000" tmFilter="0, 0; .2, .5; .8, .5; 1, 0"/>
                                        <p:tgtEl>
                                          <p:spTgt spid="2"/>
                                        </p:tgtEl>
                                      </p:cBhvr>
                                    </p:animEffect>
                                    <p:animScale>
                                      <p:cBhvr>
                                        <p:cTn id="26"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134600" cy="1143000"/>
          </a:xfrm>
        </p:spPr>
        <p:txBody>
          <a:bodyPr>
            <a:normAutofit/>
          </a:bodyPr>
          <a:lstStyle/>
          <a:p>
            <a:r>
              <a:rPr lang="en-US" sz="4600" b="1" dirty="0" smtClean="0">
                <a:solidFill>
                  <a:srgbClr val="FF0000"/>
                </a:solidFill>
                <a:latin typeface="Rockwell Condensed" pitchFamily="18" charset="0"/>
              </a:rPr>
              <a:t>Steps of the Direct or Lecture Method</a:t>
            </a:r>
            <a:endParaRPr lang="en-US" sz="4600" b="1" dirty="0">
              <a:solidFill>
                <a:srgbClr val="FF0000"/>
              </a:solidFill>
              <a:latin typeface="Rockwell Condensed" pitchFamily="18" charset="0"/>
            </a:endParaRPr>
          </a:p>
        </p:txBody>
      </p:sp>
      <p:sp>
        <p:nvSpPr>
          <p:cNvPr id="3" name="Content Placeholder 2"/>
          <p:cNvSpPr>
            <a:spLocks noGrp="1"/>
          </p:cNvSpPr>
          <p:nvPr>
            <p:ph idx="1"/>
          </p:nvPr>
        </p:nvSpPr>
        <p:spPr>
          <a:xfrm>
            <a:off x="228600" y="990600"/>
            <a:ext cx="8763000" cy="5867400"/>
          </a:xfrm>
        </p:spPr>
        <p:txBody>
          <a:bodyPr>
            <a:normAutofit lnSpcReduction="10000"/>
          </a:bodyPr>
          <a:lstStyle/>
          <a:p>
            <a:pPr>
              <a:buNone/>
            </a:pPr>
            <a:r>
              <a:rPr lang="en-US" dirty="0" smtClean="0"/>
              <a:t>		</a:t>
            </a:r>
            <a:r>
              <a:rPr lang="en-US" b="1" dirty="0" smtClean="0"/>
              <a:t>To employ the methodology in teaching skill/s, follow these steps:</a:t>
            </a:r>
          </a:p>
          <a:p>
            <a:pPr marL="514350" indent="-514350">
              <a:buFont typeface="+mj-lt"/>
              <a:buAutoNum type="alphaLcParenR"/>
            </a:pPr>
            <a:r>
              <a:rPr lang="en-US" b="1" dirty="0" smtClean="0"/>
              <a:t>Provide the rationale,</a:t>
            </a:r>
          </a:p>
          <a:p>
            <a:pPr marL="514350" indent="-514350">
              <a:buFont typeface="+mj-lt"/>
              <a:buAutoNum type="alphaLcParenR"/>
            </a:pPr>
            <a:r>
              <a:rPr lang="en-US" b="1" dirty="0" smtClean="0"/>
              <a:t>Demonstrate the skill,</a:t>
            </a:r>
          </a:p>
          <a:p>
            <a:pPr marL="514350" indent="-514350">
              <a:buFont typeface="+mj-lt"/>
              <a:buAutoNum type="alphaLcParenR"/>
            </a:pPr>
            <a:r>
              <a:rPr lang="en-US" b="1" dirty="0" smtClean="0"/>
              <a:t>Provide guided practice until mastery,</a:t>
            </a:r>
          </a:p>
          <a:p>
            <a:pPr marL="514350" indent="-514350">
              <a:buFont typeface="+mj-lt"/>
              <a:buAutoNum type="alphaLcParenR"/>
            </a:pPr>
            <a:r>
              <a:rPr lang="en-US" b="1" dirty="0" smtClean="0"/>
              <a:t>Check for understanding and provide feedback,</a:t>
            </a:r>
          </a:p>
          <a:p>
            <a:pPr marL="514350" indent="-514350">
              <a:buFont typeface="+mj-lt"/>
              <a:buAutoNum type="alphaLcParenR"/>
            </a:pPr>
            <a:r>
              <a:rPr lang="en-US" b="1" dirty="0" smtClean="0"/>
              <a:t>Provide extended practice and transfer, and</a:t>
            </a:r>
          </a:p>
          <a:p>
            <a:pPr marL="514350" indent="-514350">
              <a:buFont typeface="+mj-lt"/>
              <a:buAutoNum type="alphaLcParenR"/>
            </a:pPr>
            <a:r>
              <a:rPr lang="en-US" b="1" dirty="0" smtClean="0"/>
              <a:t>Assess learning at the end.</a:t>
            </a:r>
          </a:p>
          <a:p>
            <a:pPr marL="514350" indent="-514350">
              <a:buNone/>
            </a:pPr>
            <a:r>
              <a:rPr lang="en-US" b="1" dirty="0" smtClean="0"/>
              <a:t>     (This is what we call </a:t>
            </a:r>
            <a:r>
              <a:rPr lang="en-US" b="1" dirty="0" smtClean="0">
                <a:solidFill>
                  <a:srgbClr val="002060"/>
                </a:solidFill>
                <a:cs typeface="Aharoni" pitchFamily="2" charset="-79"/>
              </a:rPr>
              <a:t>summative assessment</a:t>
            </a:r>
            <a:r>
              <a:rPr lang="en-US" b="1" dirty="0" smtClean="0"/>
              <a:t>.)</a:t>
            </a:r>
          </a:p>
          <a:p>
            <a:pPr marL="514350" indent="-514350">
              <a:buNone/>
            </a:pPr>
            <a:endParaRPr lang="en-US" dirty="0" smtClean="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2" end="2"/>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3" end="3"/>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5" end="5"/>
                                            </p:txEl>
                                          </p:spTgt>
                                        </p:tgtEl>
                                      </p:cBhvr>
                                    </p:animEffect>
                                  </p:childTnLst>
                                </p:cTn>
                              </p:par>
                              <p:par>
                                <p:cTn id="40" presetID="55"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6" end="6"/>
                                            </p:txEl>
                                          </p:spTgt>
                                        </p:tgtEl>
                                      </p:cBhvr>
                                    </p:animEffect>
                                  </p:childTnLst>
                                </p:cTn>
                              </p:par>
                              <p:par>
                                <p:cTn id="45" presetID="55"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p:cTn id="47"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8"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normAutofit fontScale="92500" lnSpcReduction="10000"/>
          </a:bodyPr>
          <a:lstStyle/>
          <a:p>
            <a:pPr fontAlgn="base">
              <a:buNone/>
            </a:pPr>
            <a:r>
              <a:rPr lang="en-US" sz="3900" b="1" dirty="0" smtClean="0">
                <a:solidFill>
                  <a:srgbClr val="002060"/>
                </a:solidFill>
                <a:cs typeface="Aharoni" pitchFamily="2" charset="-79"/>
              </a:rPr>
              <a:t>SUMMATIVE ASSESSMENT</a:t>
            </a:r>
          </a:p>
          <a:p>
            <a:pPr fontAlgn="base">
              <a:buNone/>
            </a:pPr>
            <a:r>
              <a:rPr lang="en-US" sz="3500" b="1" dirty="0" smtClean="0"/>
              <a:t>		The goal of summative assessment is to evaluate student learning at the end of an instructional unit by comparing it against some standard or benchmark.</a:t>
            </a:r>
          </a:p>
          <a:p>
            <a:pPr fontAlgn="base">
              <a:buNone/>
            </a:pPr>
            <a:r>
              <a:rPr lang="en-US" sz="3500" b="1" dirty="0" smtClean="0"/>
              <a:t>		Summative assessments are often high stakes, which means that they have a high point value. </a:t>
            </a:r>
          </a:p>
          <a:p>
            <a:pPr fontAlgn="base">
              <a:buNone/>
            </a:pPr>
            <a:r>
              <a:rPr lang="en-US" sz="3500" b="1" dirty="0" smtClean="0"/>
              <a:t>		Examples of summative assessments include:</a:t>
            </a:r>
          </a:p>
          <a:p>
            <a:pPr fontAlgn="base"/>
            <a:r>
              <a:rPr lang="en-US" sz="3500" b="1" dirty="0" smtClean="0"/>
              <a:t>a midterm exam</a:t>
            </a:r>
          </a:p>
          <a:p>
            <a:pPr fontAlgn="base"/>
            <a:r>
              <a:rPr lang="en-US" sz="3500" b="1" dirty="0" smtClean="0"/>
              <a:t>a final project</a:t>
            </a:r>
          </a:p>
          <a:p>
            <a:pPr fontAlgn="base"/>
            <a:r>
              <a:rPr lang="en-US" sz="3500" b="1" dirty="0" smtClean="0"/>
              <a:t>a paper</a:t>
            </a:r>
          </a:p>
          <a:p>
            <a:pPr>
              <a:buNone/>
            </a:pP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
                                          <p:stCondLst>
                                            <p:cond delay="0"/>
                                          </p:stCondLst>
                                        </p:cTn>
                                        <p:tgtEl>
                                          <p:spTgt spid="3">
                                            <p:txEl>
                                              <p:pRg st="0" end="0"/>
                                            </p:txEl>
                                          </p:spTgt>
                                        </p:tgtEl>
                                      </p:cBhvr>
                                    </p:animEffect>
                                    <p:anim calcmode="lin" valueType="num">
                                      <p:cBhvr>
                                        <p:cTn id="8"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xEl>
                                              <p:pRg st="0" end="0"/>
                                            </p:txEl>
                                          </p:spTgt>
                                        </p:tgtEl>
                                      </p:cBhvr>
                                      <p:to x="100000" y="60000"/>
                                    </p:animScale>
                                    <p:animScale>
                                      <p:cBhvr>
                                        <p:cTn id="14" dur="83" decel="50000">
                                          <p:stCondLst>
                                            <p:cond delay="338"/>
                                          </p:stCondLst>
                                        </p:cTn>
                                        <p:tgtEl>
                                          <p:spTgt spid="3">
                                            <p:txEl>
                                              <p:pRg st="0" end="0"/>
                                            </p:txEl>
                                          </p:spTgt>
                                        </p:tgtEl>
                                      </p:cBhvr>
                                      <p:to x="100000" y="100000"/>
                                    </p:animScale>
                                    <p:animScale>
                                      <p:cBhvr>
                                        <p:cTn id="15" dur="13">
                                          <p:stCondLst>
                                            <p:cond delay="656"/>
                                          </p:stCondLst>
                                        </p:cTn>
                                        <p:tgtEl>
                                          <p:spTgt spid="3">
                                            <p:txEl>
                                              <p:pRg st="0" end="0"/>
                                            </p:txEl>
                                          </p:spTgt>
                                        </p:tgtEl>
                                      </p:cBhvr>
                                      <p:to x="100000" y="80000"/>
                                    </p:animScale>
                                    <p:animScale>
                                      <p:cBhvr>
                                        <p:cTn id="16" dur="83" decel="50000">
                                          <p:stCondLst>
                                            <p:cond delay="669"/>
                                          </p:stCondLst>
                                        </p:cTn>
                                        <p:tgtEl>
                                          <p:spTgt spid="3">
                                            <p:txEl>
                                              <p:pRg st="0" end="0"/>
                                            </p:txEl>
                                          </p:spTgt>
                                        </p:tgtEl>
                                      </p:cBhvr>
                                      <p:to x="100000" y="100000"/>
                                    </p:animScale>
                                    <p:animScale>
                                      <p:cBhvr>
                                        <p:cTn id="17" dur="13">
                                          <p:stCondLst>
                                            <p:cond delay="821"/>
                                          </p:stCondLst>
                                        </p:cTn>
                                        <p:tgtEl>
                                          <p:spTgt spid="3">
                                            <p:txEl>
                                              <p:pRg st="0" end="0"/>
                                            </p:txEl>
                                          </p:spTgt>
                                        </p:tgtEl>
                                      </p:cBhvr>
                                      <p:to x="100000" y="90000"/>
                                    </p:animScale>
                                    <p:animScale>
                                      <p:cBhvr>
                                        <p:cTn id="18" dur="83" decel="50000">
                                          <p:stCondLst>
                                            <p:cond delay="834"/>
                                          </p:stCondLst>
                                        </p:cTn>
                                        <p:tgtEl>
                                          <p:spTgt spid="3">
                                            <p:txEl>
                                              <p:pRg st="0" end="0"/>
                                            </p:txEl>
                                          </p:spTgt>
                                        </p:tgtEl>
                                      </p:cBhvr>
                                      <p:to x="100000" y="100000"/>
                                    </p:animScale>
                                    <p:animScale>
                                      <p:cBhvr>
                                        <p:cTn id="19" dur="13">
                                          <p:stCondLst>
                                            <p:cond delay="904"/>
                                          </p:stCondLst>
                                        </p:cTn>
                                        <p:tgtEl>
                                          <p:spTgt spid="3">
                                            <p:txEl>
                                              <p:pRg st="0" end="0"/>
                                            </p:txEl>
                                          </p:spTgt>
                                        </p:tgtEl>
                                      </p:cBhvr>
                                      <p:to x="100000" y="95000"/>
                                    </p:animScale>
                                    <p:animScale>
                                      <p:cBhvr>
                                        <p:cTn id="20" dur="83" decel="50000">
                                          <p:stCondLst>
                                            <p:cond delay="917"/>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290">
                                          <p:stCondLst>
                                            <p:cond delay="0"/>
                                          </p:stCondLst>
                                        </p:cTn>
                                        <p:tgtEl>
                                          <p:spTgt spid="3">
                                            <p:txEl>
                                              <p:pRg st="1" end="1"/>
                                            </p:txEl>
                                          </p:spTgt>
                                        </p:tgtEl>
                                      </p:cBhvr>
                                    </p:animEffect>
                                    <p:anim calcmode="lin" valueType="num">
                                      <p:cBhvr>
                                        <p:cTn id="24" dur="911"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13">
                                          <p:stCondLst>
                                            <p:cond delay="325"/>
                                          </p:stCondLst>
                                        </p:cTn>
                                        <p:tgtEl>
                                          <p:spTgt spid="3">
                                            <p:txEl>
                                              <p:pRg st="1" end="1"/>
                                            </p:txEl>
                                          </p:spTgt>
                                        </p:tgtEl>
                                      </p:cBhvr>
                                      <p:to x="100000" y="60000"/>
                                    </p:animScale>
                                    <p:animScale>
                                      <p:cBhvr>
                                        <p:cTn id="30" dur="83" decel="50000">
                                          <p:stCondLst>
                                            <p:cond delay="338"/>
                                          </p:stCondLst>
                                        </p:cTn>
                                        <p:tgtEl>
                                          <p:spTgt spid="3">
                                            <p:txEl>
                                              <p:pRg st="1" end="1"/>
                                            </p:txEl>
                                          </p:spTgt>
                                        </p:tgtEl>
                                      </p:cBhvr>
                                      <p:to x="100000" y="100000"/>
                                    </p:animScale>
                                    <p:animScale>
                                      <p:cBhvr>
                                        <p:cTn id="31" dur="13">
                                          <p:stCondLst>
                                            <p:cond delay="656"/>
                                          </p:stCondLst>
                                        </p:cTn>
                                        <p:tgtEl>
                                          <p:spTgt spid="3">
                                            <p:txEl>
                                              <p:pRg st="1" end="1"/>
                                            </p:txEl>
                                          </p:spTgt>
                                        </p:tgtEl>
                                      </p:cBhvr>
                                      <p:to x="100000" y="80000"/>
                                    </p:animScale>
                                    <p:animScale>
                                      <p:cBhvr>
                                        <p:cTn id="32" dur="83" decel="50000">
                                          <p:stCondLst>
                                            <p:cond delay="669"/>
                                          </p:stCondLst>
                                        </p:cTn>
                                        <p:tgtEl>
                                          <p:spTgt spid="3">
                                            <p:txEl>
                                              <p:pRg st="1" end="1"/>
                                            </p:txEl>
                                          </p:spTgt>
                                        </p:tgtEl>
                                      </p:cBhvr>
                                      <p:to x="100000" y="100000"/>
                                    </p:animScale>
                                    <p:animScale>
                                      <p:cBhvr>
                                        <p:cTn id="33" dur="13">
                                          <p:stCondLst>
                                            <p:cond delay="821"/>
                                          </p:stCondLst>
                                        </p:cTn>
                                        <p:tgtEl>
                                          <p:spTgt spid="3">
                                            <p:txEl>
                                              <p:pRg st="1" end="1"/>
                                            </p:txEl>
                                          </p:spTgt>
                                        </p:tgtEl>
                                      </p:cBhvr>
                                      <p:to x="100000" y="90000"/>
                                    </p:animScale>
                                    <p:animScale>
                                      <p:cBhvr>
                                        <p:cTn id="34" dur="83" decel="50000">
                                          <p:stCondLst>
                                            <p:cond delay="834"/>
                                          </p:stCondLst>
                                        </p:cTn>
                                        <p:tgtEl>
                                          <p:spTgt spid="3">
                                            <p:txEl>
                                              <p:pRg st="1" end="1"/>
                                            </p:txEl>
                                          </p:spTgt>
                                        </p:tgtEl>
                                      </p:cBhvr>
                                      <p:to x="100000" y="100000"/>
                                    </p:animScale>
                                    <p:animScale>
                                      <p:cBhvr>
                                        <p:cTn id="35" dur="13">
                                          <p:stCondLst>
                                            <p:cond delay="904"/>
                                          </p:stCondLst>
                                        </p:cTn>
                                        <p:tgtEl>
                                          <p:spTgt spid="3">
                                            <p:txEl>
                                              <p:pRg st="1" end="1"/>
                                            </p:txEl>
                                          </p:spTgt>
                                        </p:tgtEl>
                                      </p:cBhvr>
                                      <p:to x="100000" y="95000"/>
                                    </p:animScale>
                                    <p:animScale>
                                      <p:cBhvr>
                                        <p:cTn id="36" dur="83" decel="50000">
                                          <p:stCondLst>
                                            <p:cond delay="917"/>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290">
                                          <p:stCondLst>
                                            <p:cond delay="0"/>
                                          </p:stCondLst>
                                        </p:cTn>
                                        <p:tgtEl>
                                          <p:spTgt spid="3">
                                            <p:txEl>
                                              <p:pRg st="2" end="2"/>
                                            </p:txEl>
                                          </p:spTgt>
                                        </p:tgtEl>
                                      </p:cBhvr>
                                    </p:animEffect>
                                    <p:anim calcmode="lin" valueType="num">
                                      <p:cBhvr>
                                        <p:cTn id="40"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13">
                                          <p:stCondLst>
                                            <p:cond delay="325"/>
                                          </p:stCondLst>
                                        </p:cTn>
                                        <p:tgtEl>
                                          <p:spTgt spid="3">
                                            <p:txEl>
                                              <p:pRg st="2" end="2"/>
                                            </p:txEl>
                                          </p:spTgt>
                                        </p:tgtEl>
                                      </p:cBhvr>
                                      <p:to x="100000" y="60000"/>
                                    </p:animScale>
                                    <p:animScale>
                                      <p:cBhvr>
                                        <p:cTn id="46" dur="83" decel="50000">
                                          <p:stCondLst>
                                            <p:cond delay="338"/>
                                          </p:stCondLst>
                                        </p:cTn>
                                        <p:tgtEl>
                                          <p:spTgt spid="3">
                                            <p:txEl>
                                              <p:pRg st="2" end="2"/>
                                            </p:txEl>
                                          </p:spTgt>
                                        </p:tgtEl>
                                      </p:cBhvr>
                                      <p:to x="100000" y="100000"/>
                                    </p:animScale>
                                    <p:animScale>
                                      <p:cBhvr>
                                        <p:cTn id="47" dur="13">
                                          <p:stCondLst>
                                            <p:cond delay="656"/>
                                          </p:stCondLst>
                                        </p:cTn>
                                        <p:tgtEl>
                                          <p:spTgt spid="3">
                                            <p:txEl>
                                              <p:pRg st="2" end="2"/>
                                            </p:txEl>
                                          </p:spTgt>
                                        </p:tgtEl>
                                      </p:cBhvr>
                                      <p:to x="100000" y="80000"/>
                                    </p:animScale>
                                    <p:animScale>
                                      <p:cBhvr>
                                        <p:cTn id="48" dur="83" decel="50000">
                                          <p:stCondLst>
                                            <p:cond delay="669"/>
                                          </p:stCondLst>
                                        </p:cTn>
                                        <p:tgtEl>
                                          <p:spTgt spid="3">
                                            <p:txEl>
                                              <p:pRg st="2" end="2"/>
                                            </p:txEl>
                                          </p:spTgt>
                                        </p:tgtEl>
                                      </p:cBhvr>
                                      <p:to x="100000" y="100000"/>
                                    </p:animScale>
                                    <p:animScale>
                                      <p:cBhvr>
                                        <p:cTn id="49" dur="13">
                                          <p:stCondLst>
                                            <p:cond delay="821"/>
                                          </p:stCondLst>
                                        </p:cTn>
                                        <p:tgtEl>
                                          <p:spTgt spid="3">
                                            <p:txEl>
                                              <p:pRg st="2" end="2"/>
                                            </p:txEl>
                                          </p:spTgt>
                                        </p:tgtEl>
                                      </p:cBhvr>
                                      <p:to x="100000" y="90000"/>
                                    </p:animScale>
                                    <p:animScale>
                                      <p:cBhvr>
                                        <p:cTn id="50" dur="83" decel="50000">
                                          <p:stCondLst>
                                            <p:cond delay="834"/>
                                          </p:stCondLst>
                                        </p:cTn>
                                        <p:tgtEl>
                                          <p:spTgt spid="3">
                                            <p:txEl>
                                              <p:pRg st="2" end="2"/>
                                            </p:txEl>
                                          </p:spTgt>
                                        </p:tgtEl>
                                      </p:cBhvr>
                                      <p:to x="100000" y="100000"/>
                                    </p:animScale>
                                    <p:animScale>
                                      <p:cBhvr>
                                        <p:cTn id="51" dur="13">
                                          <p:stCondLst>
                                            <p:cond delay="904"/>
                                          </p:stCondLst>
                                        </p:cTn>
                                        <p:tgtEl>
                                          <p:spTgt spid="3">
                                            <p:txEl>
                                              <p:pRg st="2" end="2"/>
                                            </p:txEl>
                                          </p:spTgt>
                                        </p:tgtEl>
                                      </p:cBhvr>
                                      <p:to x="100000" y="95000"/>
                                    </p:animScale>
                                    <p:animScale>
                                      <p:cBhvr>
                                        <p:cTn id="52" dur="83" decel="50000">
                                          <p:stCondLst>
                                            <p:cond delay="917"/>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290">
                                          <p:stCondLst>
                                            <p:cond delay="0"/>
                                          </p:stCondLst>
                                        </p:cTn>
                                        <p:tgtEl>
                                          <p:spTgt spid="3">
                                            <p:txEl>
                                              <p:pRg st="3" end="3"/>
                                            </p:txEl>
                                          </p:spTgt>
                                        </p:tgtEl>
                                      </p:cBhvr>
                                    </p:animEffect>
                                    <p:anim calcmode="lin" valueType="num">
                                      <p:cBhvr>
                                        <p:cTn id="56" dur="911"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13">
                                          <p:stCondLst>
                                            <p:cond delay="325"/>
                                          </p:stCondLst>
                                        </p:cTn>
                                        <p:tgtEl>
                                          <p:spTgt spid="3">
                                            <p:txEl>
                                              <p:pRg st="3" end="3"/>
                                            </p:txEl>
                                          </p:spTgt>
                                        </p:tgtEl>
                                      </p:cBhvr>
                                      <p:to x="100000" y="60000"/>
                                    </p:animScale>
                                    <p:animScale>
                                      <p:cBhvr>
                                        <p:cTn id="62" dur="83" decel="50000">
                                          <p:stCondLst>
                                            <p:cond delay="338"/>
                                          </p:stCondLst>
                                        </p:cTn>
                                        <p:tgtEl>
                                          <p:spTgt spid="3">
                                            <p:txEl>
                                              <p:pRg st="3" end="3"/>
                                            </p:txEl>
                                          </p:spTgt>
                                        </p:tgtEl>
                                      </p:cBhvr>
                                      <p:to x="100000" y="100000"/>
                                    </p:animScale>
                                    <p:animScale>
                                      <p:cBhvr>
                                        <p:cTn id="63" dur="13">
                                          <p:stCondLst>
                                            <p:cond delay="656"/>
                                          </p:stCondLst>
                                        </p:cTn>
                                        <p:tgtEl>
                                          <p:spTgt spid="3">
                                            <p:txEl>
                                              <p:pRg st="3" end="3"/>
                                            </p:txEl>
                                          </p:spTgt>
                                        </p:tgtEl>
                                      </p:cBhvr>
                                      <p:to x="100000" y="80000"/>
                                    </p:animScale>
                                    <p:animScale>
                                      <p:cBhvr>
                                        <p:cTn id="64" dur="83" decel="50000">
                                          <p:stCondLst>
                                            <p:cond delay="669"/>
                                          </p:stCondLst>
                                        </p:cTn>
                                        <p:tgtEl>
                                          <p:spTgt spid="3">
                                            <p:txEl>
                                              <p:pRg st="3" end="3"/>
                                            </p:txEl>
                                          </p:spTgt>
                                        </p:tgtEl>
                                      </p:cBhvr>
                                      <p:to x="100000" y="100000"/>
                                    </p:animScale>
                                    <p:animScale>
                                      <p:cBhvr>
                                        <p:cTn id="65" dur="13">
                                          <p:stCondLst>
                                            <p:cond delay="821"/>
                                          </p:stCondLst>
                                        </p:cTn>
                                        <p:tgtEl>
                                          <p:spTgt spid="3">
                                            <p:txEl>
                                              <p:pRg st="3" end="3"/>
                                            </p:txEl>
                                          </p:spTgt>
                                        </p:tgtEl>
                                      </p:cBhvr>
                                      <p:to x="100000" y="90000"/>
                                    </p:animScale>
                                    <p:animScale>
                                      <p:cBhvr>
                                        <p:cTn id="66" dur="83" decel="50000">
                                          <p:stCondLst>
                                            <p:cond delay="834"/>
                                          </p:stCondLst>
                                        </p:cTn>
                                        <p:tgtEl>
                                          <p:spTgt spid="3">
                                            <p:txEl>
                                              <p:pRg st="3" end="3"/>
                                            </p:txEl>
                                          </p:spTgt>
                                        </p:tgtEl>
                                      </p:cBhvr>
                                      <p:to x="100000" y="100000"/>
                                    </p:animScale>
                                    <p:animScale>
                                      <p:cBhvr>
                                        <p:cTn id="67" dur="13">
                                          <p:stCondLst>
                                            <p:cond delay="904"/>
                                          </p:stCondLst>
                                        </p:cTn>
                                        <p:tgtEl>
                                          <p:spTgt spid="3">
                                            <p:txEl>
                                              <p:pRg st="3" end="3"/>
                                            </p:txEl>
                                          </p:spTgt>
                                        </p:tgtEl>
                                      </p:cBhvr>
                                      <p:to x="100000" y="95000"/>
                                    </p:animScale>
                                    <p:animScale>
                                      <p:cBhvr>
                                        <p:cTn id="68" dur="83" decel="50000">
                                          <p:stCondLst>
                                            <p:cond delay="917"/>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290">
                                          <p:stCondLst>
                                            <p:cond delay="0"/>
                                          </p:stCondLst>
                                        </p:cTn>
                                        <p:tgtEl>
                                          <p:spTgt spid="3">
                                            <p:txEl>
                                              <p:pRg st="4" end="4"/>
                                            </p:txEl>
                                          </p:spTgt>
                                        </p:tgtEl>
                                      </p:cBhvr>
                                    </p:animEffect>
                                    <p:anim calcmode="lin" valueType="num">
                                      <p:cBhvr>
                                        <p:cTn id="72" dur="911"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332"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332" tmFilter="0, 0; 0.125,0.2665; 0.25,0.4; 0.375,0.465; 0.5,0.5;  0.625,0.535; 0.75,0.6; 0.875,0.7335; 1,1">
                                          <p:stCondLst>
                                            <p:cond delay="332"/>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166" tmFilter="0, 0; 0.125,0.2665; 0.25,0.4; 0.375,0.465; 0.5,0.5;  0.625,0.535; 0.75,0.6; 0.875,0.7335; 1,1">
                                          <p:stCondLst>
                                            <p:cond delay="662"/>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82" tmFilter="0, 0; 0.125,0.2665; 0.25,0.4; 0.375,0.465; 0.5,0.5;  0.625,0.535; 0.75,0.6; 0.875,0.7335; 1,1">
                                          <p:stCondLst>
                                            <p:cond delay="828"/>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13">
                                          <p:stCondLst>
                                            <p:cond delay="325"/>
                                          </p:stCondLst>
                                        </p:cTn>
                                        <p:tgtEl>
                                          <p:spTgt spid="3">
                                            <p:txEl>
                                              <p:pRg st="4" end="4"/>
                                            </p:txEl>
                                          </p:spTgt>
                                        </p:tgtEl>
                                      </p:cBhvr>
                                      <p:to x="100000" y="60000"/>
                                    </p:animScale>
                                    <p:animScale>
                                      <p:cBhvr>
                                        <p:cTn id="78" dur="83" decel="50000">
                                          <p:stCondLst>
                                            <p:cond delay="338"/>
                                          </p:stCondLst>
                                        </p:cTn>
                                        <p:tgtEl>
                                          <p:spTgt spid="3">
                                            <p:txEl>
                                              <p:pRg st="4" end="4"/>
                                            </p:txEl>
                                          </p:spTgt>
                                        </p:tgtEl>
                                      </p:cBhvr>
                                      <p:to x="100000" y="100000"/>
                                    </p:animScale>
                                    <p:animScale>
                                      <p:cBhvr>
                                        <p:cTn id="79" dur="13">
                                          <p:stCondLst>
                                            <p:cond delay="656"/>
                                          </p:stCondLst>
                                        </p:cTn>
                                        <p:tgtEl>
                                          <p:spTgt spid="3">
                                            <p:txEl>
                                              <p:pRg st="4" end="4"/>
                                            </p:txEl>
                                          </p:spTgt>
                                        </p:tgtEl>
                                      </p:cBhvr>
                                      <p:to x="100000" y="80000"/>
                                    </p:animScale>
                                    <p:animScale>
                                      <p:cBhvr>
                                        <p:cTn id="80" dur="83" decel="50000">
                                          <p:stCondLst>
                                            <p:cond delay="669"/>
                                          </p:stCondLst>
                                        </p:cTn>
                                        <p:tgtEl>
                                          <p:spTgt spid="3">
                                            <p:txEl>
                                              <p:pRg st="4" end="4"/>
                                            </p:txEl>
                                          </p:spTgt>
                                        </p:tgtEl>
                                      </p:cBhvr>
                                      <p:to x="100000" y="100000"/>
                                    </p:animScale>
                                    <p:animScale>
                                      <p:cBhvr>
                                        <p:cTn id="81" dur="13">
                                          <p:stCondLst>
                                            <p:cond delay="821"/>
                                          </p:stCondLst>
                                        </p:cTn>
                                        <p:tgtEl>
                                          <p:spTgt spid="3">
                                            <p:txEl>
                                              <p:pRg st="4" end="4"/>
                                            </p:txEl>
                                          </p:spTgt>
                                        </p:tgtEl>
                                      </p:cBhvr>
                                      <p:to x="100000" y="90000"/>
                                    </p:animScale>
                                    <p:animScale>
                                      <p:cBhvr>
                                        <p:cTn id="82" dur="83" decel="50000">
                                          <p:stCondLst>
                                            <p:cond delay="834"/>
                                          </p:stCondLst>
                                        </p:cTn>
                                        <p:tgtEl>
                                          <p:spTgt spid="3">
                                            <p:txEl>
                                              <p:pRg st="4" end="4"/>
                                            </p:txEl>
                                          </p:spTgt>
                                        </p:tgtEl>
                                      </p:cBhvr>
                                      <p:to x="100000" y="100000"/>
                                    </p:animScale>
                                    <p:animScale>
                                      <p:cBhvr>
                                        <p:cTn id="83" dur="13">
                                          <p:stCondLst>
                                            <p:cond delay="904"/>
                                          </p:stCondLst>
                                        </p:cTn>
                                        <p:tgtEl>
                                          <p:spTgt spid="3">
                                            <p:txEl>
                                              <p:pRg st="4" end="4"/>
                                            </p:txEl>
                                          </p:spTgt>
                                        </p:tgtEl>
                                      </p:cBhvr>
                                      <p:to x="100000" y="95000"/>
                                    </p:animScale>
                                    <p:animScale>
                                      <p:cBhvr>
                                        <p:cTn id="84" dur="83" decel="50000">
                                          <p:stCondLst>
                                            <p:cond delay="917"/>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290">
                                          <p:stCondLst>
                                            <p:cond delay="0"/>
                                          </p:stCondLst>
                                        </p:cTn>
                                        <p:tgtEl>
                                          <p:spTgt spid="3">
                                            <p:txEl>
                                              <p:pRg st="5" end="5"/>
                                            </p:txEl>
                                          </p:spTgt>
                                        </p:tgtEl>
                                      </p:cBhvr>
                                    </p:animEffect>
                                    <p:anim calcmode="lin" valueType="num">
                                      <p:cBhvr>
                                        <p:cTn id="88" dur="911"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332"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332" tmFilter="0, 0; 0.125,0.2665; 0.25,0.4; 0.375,0.465; 0.5,0.5;  0.625,0.535; 0.75,0.6; 0.875,0.7335; 1,1">
                                          <p:stCondLst>
                                            <p:cond delay="332"/>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166" tmFilter="0, 0; 0.125,0.2665; 0.25,0.4; 0.375,0.465; 0.5,0.5;  0.625,0.535; 0.75,0.6; 0.875,0.7335; 1,1">
                                          <p:stCondLst>
                                            <p:cond delay="662"/>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82" tmFilter="0, 0; 0.125,0.2665; 0.25,0.4; 0.375,0.465; 0.5,0.5;  0.625,0.535; 0.75,0.6; 0.875,0.7335; 1,1">
                                          <p:stCondLst>
                                            <p:cond delay="828"/>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13">
                                          <p:stCondLst>
                                            <p:cond delay="325"/>
                                          </p:stCondLst>
                                        </p:cTn>
                                        <p:tgtEl>
                                          <p:spTgt spid="3">
                                            <p:txEl>
                                              <p:pRg st="5" end="5"/>
                                            </p:txEl>
                                          </p:spTgt>
                                        </p:tgtEl>
                                      </p:cBhvr>
                                      <p:to x="100000" y="60000"/>
                                    </p:animScale>
                                    <p:animScale>
                                      <p:cBhvr>
                                        <p:cTn id="94" dur="83" decel="50000">
                                          <p:stCondLst>
                                            <p:cond delay="338"/>
                                          </p:stCondLst>
                                        </p:cTn>
                                        <p:tgtEl>
                                          <p:spTgt spid="3">
                                            <p:txEl>
                                              <p:pRg st="5" end="5"/>
                                            </p:txEl>
                                          </p:spTgt>
                                        </p:tgtEl>
                                      </p:cBhvr>
                                      <p:to x="100000" y="100000"/>
                                    </p:animScale>
                                    <p:animScale>
                                      <p:cBhvr>
                                        <p:cTn id="95" dur="13">
                                          <p:stCondLst>
                                            <p:cond delay="656"/>
                                          </p:stCondLst>
                                        </p:cTn>
                                        <p:tgtEl>
                                          <p:spTgt spid="3">
                                            <p:txEl>
                                              <p:pRg st="5" end="5"/>
                                            </p:txEl>
                                          </p:spTgt>
                                        </p:tgtEl>
                                      </p:cBhvr>
                                      <p:to x="100000" y="80000"/>
                                    </p:animScale>
                                    <p:animScale>
                                      <p:cBhvr>
                                        <p:cTn id="96" dur="83" decel="50000">
                                          <p:stCondLst>
                                            <p:cond delay="669"/>
                                          </p:stCondLst>
                                        </p:cTn>
                                        <p:tgtEl>
                                          <p:spTgt spid="3">
                                            <p:txEl>
                                              <p:pRg st="5" end="5"/>
                                            </p:txEl>
                                          </p:spTgt>
                                        </p:tgtEl>
                                      </p:cBhvr>
                                      <p:to x="100000" y="100000"/>
                                    </p:animScale>
                                    <p:animScale>
                                      <p:cBhvr>
                                        <p:cTn id="97" dur="13">
                                          <p:stCondLst>
                                            <p:cond delay="821"/>
                                          </p:stCondLst>
                                        </p:cTn>
                                        <p:tgtEl>
                                          <p:spTgt spid="3">
                                            <p:txEl>
                                              <p:pRg st="5" end="5"/>
                                            </p:txEl>
                                          </p:spTgt>
                                        </p:tgtEl>
                                      </p:cBhvr>
                                      <p:to x="100000" y="90000"/>
                                    </p:animScale>
                                    <p:animScale>
                                      <p:cBhvr>
                                        <p:cTn id="98" dur="83" decel="50000">
                                          <p:stCondLst>
                                            <p:cond delay="834"/>
                                          </p:stCondLst>
                                        </p:cTn>
                                        <p:tgtEl>
                                          <p:spTgt spid="3">
                                            <p:txEl>
                                              <p:pRg st="5" end="5"/>
                                            </p:txEl>
                                          </p:spTgt>
                                        </p:tgtEl>
                                      </p:cBhvr>
                                      <p:to x="100000" y="100000"/>
                                    </p:animScale>
                                    <p:animScale>
                                      <p:cBhvr>
                                        <p:cTn id="99" dur="13">
                                          <p:stCondLst>
                                            <p:cond delay="904"/>
                                          </p:stCondLst>
                                        </p:cTn>
                                        <p:tgtEl>
                                          <p:spTgt spid="3">
                                            <p:txEl>
                                              <p:pRg st="5" end="5"/>
                                            </p:txEl>
                                          </p:spTgt>
                                        </p:tgtEl>
                                      </p:cBhvr>
                                      <p:to x="100000" y="95000"/>
                                    </p:animScale>
                                    <p:animScale>
                                      <p:cBhvr>
                                        <p:cTn id="100" dur="83" decel="50000">
                                          <p:stCondLst>
                                            <p:cond delay="917"/>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290">
                                          <p:stCondLst>
                                            <p:cond delay="0"/>
                                          </p:stCondLst>
                                        </p:cTn>
                                        <p:tgtEl>
                                          <p:spTgt spid="3">
                                            <p:txEl>
                                              <p:pRg st="6" end="6"/>
                                            </p:txEl>
                                          </p:spTgt>
                                        </p:tgtEl>
                                      </p:cBhvr>
                                    </p:animEffect>
                                    <p:anim calcmode="lin" valueType="num">
                                      <p:cBhvr>
                                        <p:cTn id="104" dur="911"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332"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332" tmFilter="0, 0; 0.125,0.2665; 0.25,0.4; 0.375,0.465; 0.5,0.5;  0.625,0.535; 0.75,0.6; 0.875,0.7335; 1,1">
                                          <p:stCondLst>
                                            <p:cond delay="332"/>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166" tmFilter="0, 0; 0.125,0.2665; 0.25,0.4; 0.375,0.465; 0.5,0.5;  0.625,0.535; 0.75,0.6; 0.875,0.7335; 1,1">
                                          <p:stCondLst>
                                            <p:cond delay="662"/>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82" tmFilter="0, 0; 0.125,0.2665; 0.25,0.4; 0.375,0.465; 0.5,0.5;  0.625,0.535; 0.75,0.6; 0.875,0.7335; 1,1">
                                          <p:stCondLst>
                                            <p:cond delay="828"/>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13">
                                          <p:stCondLst>
                                            <p:cond delay="325"/>
                                          </p:stCondLst>
                                        </p:cTn>
                                        <p:tgtEl>
                                          <p:spTgt spid="3">
                                            <p:txEl>
                                              <p:pRg st="6" end="6"/>
                                            </p:txEl>
                                          </p:spTgt>
                                        </p:tgtEl>
                                      </p:cBhvr>
                                      <p:to x="100000" y="60000"/>
                                    </p:animScale>
                                    <p:animScale>
                                      <p:cBhvr>
                                        <p:cTn id="110" dur="83" decel="50000">
                                          <p:stCondLst>
                                            <p:cond delay="338"/>
                                          </p:stCondLst>
                                        </p:cTn>
                                        <p:tgtEl>
                                          <p:spTgt spid="3">
                                            <p:txEl>
                                              <p:pRg st="6" end="6"/>
                                            </p:txEl>
                                          </p:spTgt>
                                        </p:tgtEl>
                                      </p:cBhvr>
                                      <p:to x="100000" y="100000"/>
                                    </p:animScale>
                                    <p:animScale>
                                      <p:cBhvr>
                                        <p:cTn id="111" dur="13">
                                          <p:stCondLst>
                                            <p:cond delay="656"/>
                                          </p:stCondLst>
                                        </p:cTn>
                                        <p:tgtEl>
                                          <p:spTgt spid="3">
                                            <p:txEl>
                                              <p:pRg st="6" end="6"/>
                                            </p:txEl>
                                          </p:spTgt>
                                        </p:tgtEl>
                                      </p:cBhvr>
                                      <p:to x="100000" y="80000"/>
                                    </p:animScale>
                                    <p:animScale>
                                      <p:cBhvr>
                                        <p:cTn id="112" dur="83" decel="50000">
                                          <p:stCondLst>
                                            <p:cond delay="669"/>
                                          </p:stCondLst>
                                        </p:cTn>
                                        <p:tgtEl>
                                          <p:spTgt spid="3">
                                            <p:txEl>
                                              <p:pRg st="6" end="6"/>
                                            </p:txEl>
                                          </p:spTgt>
                                        </p:tgtEl>
                                      </p:cBhvr>
                                      <p:to x="100000" y="100000"/>
                                    </p:animScale>
                                    <p:animScale>
                                      <p:cBhvr>
                                        <p:cTn id="113" dur="13">
                                          <p:stCondLst>
                                            <p:cond delay="821"/>
                                          </p:stCondLst>
                                        </p:cTn>
                                        <p:tgtEl>
                                          <p:spTgt spid="3">
                                            <p:txEl>
                                              <p:pRg st="6" end="6"/>
                                            </p:txEl>
                                          </p:spTgt>
                                        </p:tgtEl>
                                      </p:cBhvr>
                                      <p:to x="100000" y="90000"/>
                                    </p:animScale>
                                    <p:animScale>
                                      <p:cBhvr>
                                        <p:cTn id="114" dur="83" decel="50000">
                                          <p:stCondLst>
                                            <p:cond delay="834"/>
                                          </p:stCondLst>
                                        </p:cTn>
                                        <p:tgtEl>
                                          <p:spTgt spid="3">
                                            <p:txEl>
                                              <p:pRg st="6" end="6"/>
                                            </p:txEl>
                                          </p:spTgt>
                                        </p:tgtEl>
                                      </p:cBhvr>
                                      <p:to x="100000" y="100000"/>
                                    </p:animScale>
                                    <p:animScale>
                                      <p:cBhvr>
                                        <p:cTn id="115" dur="13">
                                          <p:stCondLst>
                                            <p:cond delay="904"/>
                                          </p:stCondLst>
                                        </p:cTn>
                                        <p:tgtEl>
                                          <p:spTgt spid="3">
                                            <p:txEl>
                                              <p:pRg st="6" end="6"/>
                                            </p:txEl>
                                          </p:spTgt>
                                        </p:tgtEl>
                                      </p:cBhvr>
                                      <p:to x="100000" y="95000"/>
                                    </p:animScale>
                                    <p:animScale>
                                      <p:cBhvr>
                                        <p:cTn id="116" dur="83" decel="50000">
                                          <p:stCondLst>
                                            <p:cond delay="917"/>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991600" cy="6629400"/>
          </a:xfrm>
        </p:spPr>
        <p:txBody>
          <a:bodyPr>
            <a:normAutofit fontScale="92500" lnSpcReduction="10000"/>
          </a:bodyPr>
          <a:lstStyle/>
          <a:p>
            <a:pPr>
              <a:buNone/>
            </a:pPr>
            <a:r>
              <a:rPr lang="en-US" b="1" dirty="0" smtClean="0"/>
              <a:t>		If you teach facts, principles, or laws, your steps are similar with those of teaching a skill.</a:t>
            </a:r>
          </a:p>
          <a:p>
            <a:pPr marL="514350" indent="-514350">
              <a:buFont typeface="+mj-lt"/>
              <a:buAutoNum type="alphaLcParenR"/>
            </a:pPr>
            <a:r>
              <a:rPr lang="en-US" b="1" dirty="0" smtClean="0"/>
              <a:t>Give a short introduction by providing the rationale,</a:t>
            </a:r>
          </a:p>
          <a:p>
            <a:pPr marL="514350" indent="-514350">
              <a:buFont typeface="+mj-lt"/>
              <a:buAutoNum type="alphaLcParenR"/>
            </a:pPr>
            <a:r>
              <a:rPr lang="en-US" b="1" dirty="0" smtClean="0"/>
              <a:t>Present your lesson,</a:t>
            </a:r>
          </a:p>
          <a:p>
            <a:pPr marL="514350" indent="-514350">
              <a:buFont typeface="+mj-lt"/>
              <a:buAutoNum type="alphaLcParenR"/>
            </a:pPr>
            <a:r>
              <a:rPr lang="en-US" b="1" dirty="0" smtClean="0"/>
              <a:t>Develop the lesson by explaining, illustrating, it with diagrams if appropriate and/or giving concrete examples,</a:t>
            </a:r>
          </a:p>
          <a:p>
            <a:pPr marL="514350" indent="-514350">
              <a:buFont typeface="+mj-lt"/>
              <a:buAutoNum type="alphaLcParenR"/>
            </a:pPr>
            <a:r>
              <a:rPr lang="en-US" b="1" dirty="0" smtClean="0"/>
              <a:t>Give application of the lesson, and </a:t>
            </a:r>
          </a:p>
          <a:p>
            <a:pPr marL="514350" indent="-514350">
              <a:buFont typeface="+mj-lt"/>
              <a:buAutoNum type="alphaLcParenR"/>
            </a:pPr>
            <a:r>
              <a:rPr lang="en-US" b="1" dirty="0" smtClean="0"/>
              <a:t>Check for understanding and provide feedback.</a:t>
            </a:r>
          </a:p>
          <a:p>
            <a:pPr marL="514350" indent="-514350">
              <a:buNone/>
            </a:pPr>
            <a:r>
              <a:rPr lang="en-US" b="1" dirty="0" smtClean="0"/>
              <a:t>		(This is what we call </a:t>
            </a:r>
            <a:r>
              <a:rPr lang="en-US" b="1" dirty="0" smtClean="0">
                <a:solidFill>
                  <a:srgbClr val="002060"/>
                </a:solidFill>
                <a:latin typeface="Aharoni" pitchFamily="2" charset="-79"/>
                <a:cs typeface="Aharoni" pitchFamily="2" charset="-79"/>
              </a:rPr>
              <a:t>formative assessment</a:t>
            </a:r>
            <a:r>
              <a:rPr lang="en-US" b="1" dirty="0" smtClean="0"/>
              <a:t>.)</a:t>
            </a:r>
          </a:p>
          <a:p>
            <a:pPr>
              <a:buNone/>
            </a:pPr>
            <a:endParaRPr lang="en-US" b="1" dirty="0" smtClean="0"/>
          </a:p>
          <a:p>
            <a:pPr>
              <a:buNone/>
            </a:pPr>
            <a:r>
              <a:rPr lang="en-US" b="1" dirty="0" smtClean="0"/>
              <a:t>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219200"/>
            <a:ext cx="6019800" cy="1981200"/>
          </a:xfrm>
        </p:spPr>
        <p:txBody>
          <a:bodyPr>
            <a:noAutofit/>
          </a:bodyPr>
          <a:lstStyle/>
          <a:p>
            <a:pPr algn="ctr"/>
            <a:r>
              <a:rPr lang="en-US" sz="3200" b="1" dirty="0" smtClean="0">
                <a:solidFill>
                  <a:srgbClr val="FF0000"/>
                </a:solidFill>
                <a:latin typeface="+mn-lt"/>
              </a:rPr>
              <a:t>DIFFERENT APPROACHES </a:t>
            </a:r>
            <a:br>
              <a:rPr lang="en-US" sz="3200" b="1" dirty="0" smtClean="0">
                <a:solidFill>
                  <a:srgbClr val="FF0000"/>
                </a:solidFill>
                <a:latin typeface="+mn-lt"/>
              </a:rPr>
            </a:br>
            <a:r>
              <a:rPr lang="en-US" sz="3200" b="1" dirty="0" smtClean="0">
                <a:solidFill>
                  <a:srgbClr val="FF0000"/>
                </a:solidFill>
                <a:latin typeface="+mn-lt"/>
              </a:rPr>
              <a:t>AND METHODS</a:t>
            </a:r>
            <a:endParaRPr lang="en-US" sz="3200" b="1" dirty="0">
              <a:solidFill>
                <a:srgbClr val="FF0000"/>
              </a:solidFill>
              <a:latin typeface="+mn-lt"/>
            </a:endParaRPr>
          </a:p>
        </p:txBody>
      </p:sp>
      <p:sp>
        <p:nvSpPr>
          <p:cNvPr id="4" name="Subtitle 3"/>
          <p:cNvSpPr>
            <a:spLocks noGrp="1"/>
          </p:cNvSpPr>
          <p:nvPr>
            <p:ph type="subTitle" idx="1"/>
          </p:nvPr>
        </p:nvSpPr>
        <p:spPr>
          <a:xfrm>
            <a:off x="304800" y="3429000"/>
            <a:ext cx="8686800" cy="2590800"/>
          </a:xfrm>
        </p:spPr>
        <p:txBody>
          <a:bodyPr>
            <a:normAutofit/>
          </a:bodyPr>
          <a:lstStyle/>
          <a:p>
            <a:r>
              <a:rPr lang="en-US" sz="2800" b="1" dirty="0" smtClean="0">
                <a:solidFill>
                  <a:schemeClr val="accent6">
                    <a:lumMod val="50000"/>
                  </a:schemeClr>
                </a:solidFill>
              </a:rPr>
              <a:t>“A </a:t>
            </a:r>
            <a:r>
              <a:rPr lang="en-US" sz="2800" b="1" dirty="0" smtClean="0">
                <a:solidFill>
                  <a:schemeClr val="accent6">
                    <a:lumMod val="50000"/>
                  </a:schemeClr>
                </a:solidFill>
              </a:rPr>
              <a:t>thousand teachers, a thousand methods.”</a:t>
            </a:r>
          </a:p>
          <a:p>
            <a:pPr algn="r"/>
            <a:r>
              <a:rPr lang="en-US" sz="3600" b="1" i="1" dirty="0" smtClean="0">
                <a:solidFill>
                  <a:schemeClr val="accent6">
                    <a:lumMod val="50000"/>
                  </a:schemeClr>
                </a:solidFill>
              </a:rPr>
              <a:t>-</a:t>
            </a:r>
            <a:r>
              <a:rPr lang="en-US" sz="2000" b="1" i="1" dirty="0" smtClean="0">
                <a:solidFill>
                  <a:schemeClr val="accent6">
                    <a:lumMod val="50000"/>
                  </a:schemeClr>
                </a:solidFill>
              </a:rPr>
              <a:t>Chinese Proverb</a:t>
            </a:r>
            <a:endParaRPr lang="en-US" sz="3600" b="1" i="1" dirty="0">
              <a:solidFill>
                <a:schemeClr val="accent6">
                  <a:lumMod val="50000"/>
                </a:schemeClr>
              </a:solidFill>
            </a:endParaRPr>
          </a:p>
        </p:txBody>
      </p:sp>
      <p:sp>
        <p:nvSpPr>
          <p:cNvPr id="5" name="Footer Placeholder 4"/>
          <p:cNvSpPr>
            <a:spLocks noGrp="1"/>
          </p:cNvSpPr>
          <p:nvPr>
            <p:ph type="ftr" sz="quarter" idx="12"/>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diamond(in)">
                                      <p:cBhvr>
                                        <p:cTn id="25" dur="1000"/>
                                        <p:tgtEl>
                                          <p:spTgt spid="4">
                                            <p:txEl>
                                              <p:pRg st="0" end="0"/>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diamond(in)">
                                      <p:cBhvr>
                                        <p:cTn id="28"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629400"/>
          </a:xfrm>
        </p:spPr>
        <p:txBody>
          <a:bodyPr>
            <a:normAutofit fontScale="92500"/>
          </a:bodyPr>
          <a:lstStyle/>
          <a:p>
            <a:pPr fontAlgn="base">
              <a:buNone/>
            </a:pPr>
            <a:r>
              <a:rPr lang="en-US" sz="3600" b="1" dirty="0" smtClean="0">
                <a:solidFill>
                  <a:srgbClr val="002060"/>
                </a:solidFill>
                <a:cs typeface="Aharoni" pitchFamily="2" charset="-79"/>
              </a:rPr>
              <a:t>FORMATIVE ASSESSMENT</a:t>
            </a:r>
          </a:p>
          <a:p>
            <a:pPr fontAlgn="base">
              <a:buNone/>
            </a:pPr>
            <a:r>
              <a:rPr lang="en-US" b="1" dirty="0" smtClean="0"/>
              <a:t>		The goal of formative assessment is to monitor student learning to provide ongoing feedback that can be used by instructors to improve their teaching and by students to improve their learning. More specifically, formative assessments:</a:t>
            </a:r>
          </a:p>
          <a:p>
            <a:pPr fontAlgn="base"/>
            <a:r>
              <a:rPr lang="en-US" b="1" dirty="0" smtClean="0"/>
              <a:t>help students identify their strengths and weaknesses and target areas that need work</a:t>
            </a:r>
          </a:p>
          <a:p>
            <a:pPr fontAlgn="base"/>
            <a:r>
              <a:rPr lang="en-US" b="1" dirty="0" smtClean="0"/>
              <a:t>help faculty recognize where students are struggling and address problems immediately.</a:t>
            </a:r>
          </a:p>
          <a:p>
            <a:pPr fontAlgn="base">
              <a:buNone/>
            </a:pPr>
            <a:r>
              <a:rPr lang="en-US" b="1" dirty="0" smtClean="0"/>
              <a:t>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1" end="1"/>
                                            </p:txEl>
                                          </p:spTgt>
                                        </p:tgtEl>
                                        <p:attrNameLst>
                                          <p:attrName>ppt_x</p:attrName>
                                          <p:attrName>ppt_y</p:attrName>
                                        </p:attrNameLst>
                                      </p:cBhvr>
                                    </p:animMotion>
                                    <p:animEffect transition="in" filter="fade">
                                      <p:cBhvr>
                                        <p:cTn id="14" dur="1000"/>
                                        <p:tgtEl>
                                          <p:spTgt spid="3">
                                            <p:txEl>
                                              <p:pRg st="1" end="1"/>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2" end="2"/>
                                            </p:txEl>
                                          </p:spTgt>
                                        </p:tgtEl>
                                        <p:attrNameLst>
                                          <p:attrName>ppt_x</p:attrName>
                                          <p:attrName>ppt_y</p:attrName>
                                        </p:attrNameLst>
                                      </p:cBhvr>
                                    </p:animMotion>
                                    <p:animEffect transition="in" filter="fade">
                                      <p:cBhvr>
                                        <p:cTn id="19" dur="1000"/>
                                        <p:tgtEl>
                                          <p:spTgt spid="3">
                                            <p:txEl>
                                              <p:pRg st="2" end="2"/>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Scale>
                                      <p:cBhvr>
                                        <p:cTn id="22"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
                                            <p:txEl>
                                              <p:pRg st="3" end="3"/>
                                            </p:txEl>
                                          </p:spTgt>
                                        </p:tgtEl>
                                        <p:attrNameLst>
                                          <p:attrName>ppt_x</p:attrName>
                                          <p:attrName>ppt_y</p:attrName>
                                        </p:attrNameLst>
                                      </p:cBhvr>
                                    </p:animMotion>
                                    <p:animEffect transition="in" filter="fade">
                                      <p:cBhvr>
                                        <p:cTn id="24" dur="1000"/>
                                        <p:tgtEl>
                                          <p:spTgt spid="3">
                                            <p:txEl>
                                              <p:pRg st="3" end="3"/>
                                            </p:txEl>
                                          </p:spTgt>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Scale>
                                      <p:cBhvr>
                                        <p:cTn id="27"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
                                            <p:txEl>
                                              <p:pRg st="4" end="4"/>
                                            </p:txEl>
                                          </p:spTgt>
                                        </p:tgtEl>
                                        <p:attrNameLst>
                                          <p:attrName>ppt_x</p:attrName>
                                          <p:attrName>ppt_y</p:attrName>
                                        </p:attrNameLst>
                                      </p:cBhvr>
                                    </p:animMotion>
                                    <p:animEffect transition="in" filter="fade">
                                      <p:cBhvr>
                                        <p:cTn id="2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lnSpcReduction="10000"/>
          </a:bodyPr>
          <a:lstStyle/>
          <a:p>
            <a:pPr fontAlgn="base">
              <a:buNone/>
            </a:pPr>
            <a:r>
              <a:rPr lang="en-US" b="1" dirty="0" smtClean="0"/>
              <a:t>		Formative assessments are generally low stakes, which means that they have low or no point value. </a:t>
            </a:r>
          </a:p>
          <a:p>
            <a:pPr fontAlgn="base">
              <a:buNone/>
            </a:pPr>
            <a:r>
              <a:rPr lang="en-US" b="1" dirty="0" smtClean="0"/>
              <a:t>		Examples of formative assessments include asking students to:</a:t>
            </a:r>
          </a:p>
          <a:p>
            <a:pPr fontAlgn="base"/>
            <a:r>
              <a:rPr lang="en-US" b="1" dirty="0" smtClean="0"/>
              <a:t>draw a concept map in class to represent their understanding of a topic</a:t>
            </a:r>
          </a:p>
          <a:p>
            <a:pPr fontAlgn="base"/>
            <a:r>
              <a:rPr lang="en-US" b="1" dirty="0" smtClean="0"/>
              <a:t>submit one or two sentences identifying the main point of a lecture</a:t>
            </a:r>
          </a:p>
          <a:p>
            <a:pPr fontAlgn="base"/>
            <a:r>
              <a:rPr lang="en-US" b="1" dirty="0" smtClean="0"/>
              <a:t>turn in a research proposal for early feedback</a:t>
            </a:r>
          </a:p>
          <a:p>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990600"/>
          </a:xfrm>
        </p:spPr>
        <p:txBody>
          <a:bodyPr>
            <a:noAutofit/>
          </a:bodyPr>
          <a:lstStyle/>
          <a:p>
            <a:r>
              <a:rPr lang="en-US" sz="4800" b="1" dirty="0" smtClean="0">
                <a:solidFill>
                  <a:srgbClr val="FF0000"/>
                </a:solidFill>
                <a:latin typeface="Rockwell Condensed" pitchFamily="18" charset="0"/>
              </a:rPr>
              <a:t>INSTRUCTIONAL CHARACTERISTICS</a:t>
            </a:r>
            <a:endParaRPr lang="en-US" sz="4800" b="1" dirty="0">
              <a:solidFill>
                <a:srgbClr val="FF0000"/>
              </a:solidFill>
              <a:latin typeface="Rockwell Condensed" pitchFamily="18" charset="0"/>
            </a:endParaRPr>
          </a:p>
        </p:txBody>
      </p:sp>
      <p:sp>
        <p:nvSpPr>
          <p:cNvPr id="3" name="Content Placeholder 2"/>
          <p:cNvSpPr>
            <a:spLocks noGrp="1"/>
          </p:cNvSpPr>
          <p:nvPr>
            <p:ph idx="1"/>
          </p:nvPr>
        </p:nvSpPr>
        <p:spPr>
          <a:xfrm>
            <a:off x="457200" y="1600200"/>
            <a:ext cx="8229600" cy="5257800"/>
          </a:xfrm>
        </p:spPr>
        <p:txBody>
          <a:bodyPr/>
          <a:lstStyle/>
          <a:p>
            <a:pPr marL="514350" indent="-514350">
              <a:buFont typeface="+mj-lt"/>
              <a:buAutoNum type="arabicPeriod"/>
            </a:pPr>
            <a:r>
              <a:rPr lang="en-US" b="1" dirty="0" smtClean="0"/>
              <a:t>The strategy is teacher-directed.</a:t>
            </a:r>
          </a:p>
          <a:p>
            <a:pPr marL="514350" indent="-514350">
              <a:buFont typeface="+mj-lt"/>
              <a:buAutoNum type="arabicPeriod"/>
            </a:pPr>
            <a:r>
              <a:rPr lang="en-US" b="1" dirty="0" smtClean="0"/>
              <a:t>The emphasis is on the teaching of skill. Each step must be mastered, hence the students gain “how” rather than “what”. It is termed procedural knowledge.</a:t>
            </a:r>
          </a:p>
          <a:p>
            <a:pPr marL="514350" indent="-514350">
              <a:buFont typeface="+mj-lt"/>
              <a:buAutoNum type="arabicPeriod"/>
            </a:pPr>
            <a:r>
              <a:rPr lang="en-US" b="1" dirty="0" smtClean="0"/>
              <a:t>Taught in a step-by-step fashion, it ensures the learning of the entire procedure with no step missed.</a:t>
            </a:r>
          </a:p>
          <a:p>
            <a:pPr marL="514350" indent="-514350">
              <a:buNone/>
            </a:pPr>
            <a:r>
              <a:rPr lang="en-US" b="1" dirty="0" smtClean="0"/>
              <a:t>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58" presetClass="entr" presetSubtype="0" accel="10000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16"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8" presetClass="entr" presetSubtype="0" accel="10000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25"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8" presetClass="entr" presetSubtype="0" accel="10000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34"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2600"/>
            <a:ext cx="8077200" cy="3657600"/>
          </a:xfrm>
        </p:spPr>
        <p:txBody>
          <a:bodyPr>
            <a:normAutofit lnSpcReduction="10000"/>
          </a:bodyPr>
          <a:lstStyle/>
          <a:p>
            <a:pPr marL="514350" indent="-514350">
              <a:buAutoNum type="arabicPeriod" startAt="4"/>
            </a:pPr>
            <a:r>
              <a:rPr lang="en-US" b="1" dirty="0" smtClean="0"/>
              <a:t>Lesson objectives include easily observed behaviors that can be measured accurately. </a:t>
            </a:r>
          </a:p>
          <a:p>
            <a:pPr marL="514350" indent="-514350">
              <a:buAutoNum type="arabicPeriod" startAt="4"/>
            </a:pPr>
            <a:r>
              <a:rPr lang="en-US" b="1" dirty="0" smtClean="0"/>
              <a:t>This is a form of learning through imitation, sometimes termed “behavioral modeling”.</a:t>
            </a:r>
          </a:p>
          <a:p>
            <a:pPr marL="514350" indent="-514350">
              <a:buAutoNum type="arabicPeriod" startAt="4"/>
            </a:pPr>
            <a:r>
              <a:rPr lang="en-US" b="1" dirty="0" smtClean="0"/>
              <a:t>This can also be used to teach facts, principles, and laws.  </a:t>
            </a:r>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4600" b="1" dirty="0" smtClean="0">
                <a:solidFill>
                  <a:srgbClr val="FF0000"/>
                </a:solidFill>
                <a:latin typeface="Rockwell Condensed" pitchFamily="18" charset="0"/>
              </a:rPr>
              <a:t>GUIDELINES FOR ITS EFFECTIVE USE</a:t>
            </a:r>
            <a:endParaRPr lang="en-US" sz="4600" b="1" dirty="0">
              <a:solidFill>
                <a:srgbClr val="FF0000"/>
              </a:solidFill>
              <a:latin typeface="Rockwell Condensed"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3600" b="1" dirty="0" smtClean="0">
                <a:solidFill>
                  <a:srgbClr val="002060"/>
                </a:solidFill>
                <a:cs typeface="Aharoni" pitchFamily="2" charset="-79"/>
              </a:rPr>
              <a:t>TEACHING SKILL</a:t>
            </a:r>
          </a:p>
          <a:p>
            <a:pPr marL="514350" indent="-514350">
              <a:buFont typeface="+mj-lt"/>
              <a:buAutoNum type="arabicPeriod"/>
            </a:pPr>
            <a:r>
              <a:rPr lang="en-US" b="1" dirty="0" smtClean="0"/>
              <a:t>The students must be given ample time for       practice.</a:t>
            </a:r>
          </a:p>
          <a:p>
            <a:pPr marL="514350" indent="-514350">
              <a:buFont typeface="+mj-lt"/>
              <a:buAutoNum type="arabicPeriod"/>
            </a:pPr>
            <a:r>
              <a:rPr lang="en-US" b="1" dirty="0" smtClean="0"/>
              <a:t>They must be included in the planning stage since this technique is highly task-oriented and aimed at mastery of every step. The lesson objectives are student-based.</a:t>
            </a:r>
          </a:p>
          <a:p>
            <a:pPr marL="514350" indent="-514350">
              <a:buFont typeface="+mj-lt"/>
              <a:buAutoNum type="arabicPeriod"/>
            </a:pPr>
            <a:r>
              <a:rPr lang="en-US" b="1" dirty="0" smtClean="0"/>
              <a:t>Describe the testing situation and specify the level of performance expected.</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250" autoRev="1" fill="hold">
                                          <p:stCondLst>
                                            <p:cond delay="0"/>
                                          </p:stCondLst>
                                        </p:cTn>
                                        <p:tgtEl>
                                          <p:spTgt spid="2"/>
                                        </p:tgtEl>
                                        <p:attrNameLst>
                                          <p:attrName>ppt_w</p:attrName>
                                        </p:attrNameLst>
                                      </p:cBhvr>
                                    </p:anim>
                                    <p:anim by="(#ppt_w*0.50)" calcmode="lin" valueType="num">
                                      <p:cBhvr>
                                        <p:cTn id="8" dur="25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25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6" dur="25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7" dur="250" accel="50000" fill="hold">
                                          <p:stCondLst>
                                            <p:cond delay="25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9" dur="25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0" dur="25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1" dur="250" accel="50000" fill="hold">
                                          <p:stCondLst>
                                            <p:cond delay="25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2" dur="500" decel="50000">
                                          <p:stCondLst>
                                            <p:cond delay="0"/>
                                          </p:stCondLst>
                                        </p:cTn>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p:cTn id="27" dur="25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8" dur="25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9" dur="250" accel="50000" fill="hold">
                                          <p:stCondLst>
                                            <p:cond delay="25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0"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1" dur="25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2" dur="25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3" dur="250" accel="50000" fill="hold">
                                          <p:stCondLst>
                                            <p:cond delay="25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4" dur="500" decel="50000">
                                          <p:stCondLst>
                                            <p:cond delay="0"/>
                                          </p:stCondLst>
                                        </p:cTn>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5"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p:cTn id="39" dur="25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0" dur="25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1" dur="250" accel="50000" fill="hold">
                                          <p:stCondLst>
                                            <p:cond delay="25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2"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3" dur="25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4" dur="25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5" dur="250" accel="50000" fill="hold">
                                          <p:stCondLst>
                                            <p:cond delay="25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6" dur="500" decel="50000">
                                          <p:stCondLst>
                                            <p:cond delay="0"/>
                                          </p:stCondLst>
                                        </p:cTn>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5"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25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2" dur="25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3" dur="250" accel="50000" fill="hold">
                                          <p:stCondLst>
                                            <p:cond delay="25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4" dur="5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5" dur="25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56" dur="25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57" dur="250" accel="50000" fill="hold">
                                          <p:stCondLst>
                                            <p:cond delay="25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8" dur="5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40363"/>
          </a:xfrm>
        </p:spPr>
        <p:txBody>
          <a:bodyPr/>
          <a:lstStyle/>
          <a:p>
            <a:pPr marL="514350" indent="-514350">
              <a:buAutoNum type="arabicPeriod" startAt="4"/>
            </a:pPr>
            <a:r>
              <a:rPr lang="en-US" b="1" dirty="0" smtClean="0"/>
              <a:t>Divide complex skills and understanding into subskills or into its component steps so they can be taught easily and with precision.</a:t>
            </a:r>
          </a:p>
          <a:p>
            <a:pPr marL="514350" indent="-514350">
              <a:buAutoNum type="arabicPeriod" startAt="4"/>
            </a:pPr>
            <a:r>
              <a:rPr lang="en-US" b="1" dirty="0" smtClean="0"/>
              <a:t>Design own strategy in teaching each skill which will eventually contribute to the learning of the entire skill.</a:t>
            </a:r>
          </a:p>
          <a:p>
            <a:pPr marL="514350" indent="-514350">
              <a:buAutoNum type="arabicPeriod" startAt="4"/>
            </a:pPr>
            <a:r>
              <a:rPr lang="en-US" b="1" dirty="0" smtClean="0"/>
              <a:t>Before the demonstration, carefully rehearse all steps. The steps should be observed and followed.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9"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0" dur="5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anim calcmode="lin" valueType="num">
                                      <p:cBhvr>
                                        <p:cTn id="16" dur="5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17"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364163"/>
          </a:xfrm>
        </p:spPr>
        <p:txBody>
          <a:bodyPr/>
          <a:lstStyle/>
          <a:p>
            <a:pPr marL="514350" indent="-514350">
              <a:buAutoNum type="arabicPeriod" startAt="7"/>
            </a:pPr>
            <a:r>
              <a:rPr lang="en-US" b="1" dirty="0" smtClean="0"/>
              <a:t>Assign practice for short periods of time, then continue learning by imitating others.</a:t>
            </a:r>
          </a:p>
          <a:p>
            <a:pPr marL="514350" indent="-514350">
              <a:buAutoNum type="arabicPeriod" startAt="7"/>
            </a:pPr>
            <a:r>
              <a:rPr lang="en-US" b="1" dirty="0" smtClean="0"/>
              <a:t>Provide feedback and encouragement through praises. Positively motivated, the students will never get tired practicing.</a:t>
            </a:r>
          </a:p>
          <a:p>
            <a:pPr marL="514350" indent="-514350">
              <a:buAutoNum type="arabicPeriod" startAt="7"/>
            </a:pPr>
            <a:r>
              <a:rPr lang="en-US" b="1" dirty="0" smtClean="0"/>
              <a:t>Be able to construct good performance-based tests.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3">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3">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143000"/>
          </a:xfrm>
        </p:spPr>
        <p:txBody>
          <a:bodyPr>
            <a:noAutofit/>
          </a:bodyPr>
          <a:lstStyle/>
          <a:p>
            <a:r>
              <a:rPr lang="en-US" sz="4000" b="1" dirty="0" smtClean="0">
                <a:solidFill>
                  <a:srgbClr val="FF0000"/>
                </a:solidFill>
                <a:latin typeface="+mn-lt"/>
              </a:rPr>
              <a:t>Teaching Declarative Knowledge – Facts, Principles and Laws</a:t>
            </a:r>
            <a:endParaRPr lang="en-US" sz="4000" b="1" dirty="0">
              <a:solidFill>
                <a:srgbClr val="FF0000"/>
              </a:solidFill>
              <a:latin typeface="+mn-lt"/>
            </a:endParaRPr>
          </a:p>
        </p:txBody>
      </p:sp>
      <p:sp>
        <p:nvSpPr>
          <p:cNvPr id="3" name="Content Placeholder 2"/>
          <p:cNvSpPr>
            <a:spLocks noGrp="1"/>
          </p:cNvSpPr>
          <p:nvPr>
            <p:ph idx="1"/>
          </p:nvPr>
        </p:nvSpPr>
        <p:spPr>
          <a:xfrm>
            <a:off x="457200" y="2133600"/>
            <a:ext cx="8534400" cy="3962400"/>
          </a:xfrm>
        </p:spPr>
        <p:txBody>
          <a:bodyPr>
            <a:noAutofit/>
          </a:bodyPr>
          <a:lstStyle/>
          <a:p>
            <a:pPr marL="514350" indent="-514350">
              <a:buFont typeface="+mj-lt"/>
              <a:buAutoNum type="arabicPeriod"/>
            </a:pPr>
            <a:r>
              <a:rPr lang="en-US" sz="2800" b="1" dirty="0" smtClean="0"/>
              <a:t>Be sure the facts, principles, and laws are correctly, clearly, and adequately explained.</a:t>
            </a:r>
          </a:p>
          <a:p>
            <a:pPr marL="514350" indent="-514350">
              <a:buFont typeface="+mj-lt"/>
              <a:buAutoNum type="arabicPeriod"/>
            </a:pPr>
            <a:r>
              <a:rPr lang="en-US" sz="2800" b="1" dirty="0" smtClean="0"/>
              <a:t>Use visual aids to concretize abstract principles and laws.</a:t>
            </a:r>
          </a:p>
          <a:p>
            <a:pPr marL="514350" indent="-514350">
              <a:buFont typeface="+mj-lt"/>
              <a:buAutoNum type="arabicPeriod"/>
            </a:pPr>
            <a:r>
              <a:rPr lang="en-US" sz="2800" b="1" dirty="0" smtClean="0"/>
              <a:t>Illustrate laws and principles with concrete examples.</a:t>
            </a:r>
          </a:p>
          <a:p>
            <a:pPr marL="514350" indent="-514350">
              <a:buFont typeface="+mj-lt"/>
              <a:buAutoNum type="arabicPeriod"/>
            </a:pPr>
            <a:r>
              <a:rPr lang="en-US" sz="2800" b="1" dirty="0" smtClean="0"/>
              <a:t>Present facts meaningfully by citing their significance and by connecting them with everyday life.</a:t>
            </a:r>
            <a:endParaRPr lang="en-US" sz="2800"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85" decel="100000"/>
                                        <p:tgtEl>
                                          <p:spTgt spid="2"/>
                                        </p:tgtEl>
                                      </p:cBhvr>
                                    </p:animEffect>
                                    <p:animScale>
                                      <p:cBhvr>
                                        <p:cTn id="8" dur="385" decel="100000"/>
                                        <p:tgtEl>
                                          <p:spTgt spid="2"/>
                                        </p:tgtEl>
                                      </p:cBhvr>
                                      <p:from x="10000" y="10000"/>
                                      <p:to x="200000" y="450000"/>
                                    </p:animScale>
                                    <p:animScale>
                                      <p:cBhvr>
                                        <p:cTn id="9" dur="615" accel="100000" fill="hold">
                                          <p:stCondLst>
                                            <p:cond delay="385"/>
                                          </p:stCondLst>
                                        </p:cTn>
                                        <p:tgtEl>
                                          <p:spTgt spid="2"/>
                                        </p:tgtEl>
                                      </p:cBhvr>
                                      <p:from x="200000" y="450000"/>
                                      <p:to x="100000" y="100000"/>
                                    </p:animScale>
                                    <p:set>
                                      <p:cBhvr>
                                        <p:cTn id="10" dur="385" fill="hold"/>
                                        <p:tgtEl>
                                          <p:spTgt spid="2"/>
                                        </p:tgtEl>
                                        <p:attrNameLst>
                                          <p:attrName>ppt_x</p:attrName>
                                        </p:attrNameLst>
                                      </p:cBhvr>
                                      <p:to>
                                        <p:strVal val="(0.5)"/>
                                      </p:to>
                                    </p:set>
                                    <p:anim from="(0.5)" to="(#ppt_x)" calcmode="lin" valueType="num">
                                      <p:cBhvr>
                                        <p:cTn id="11" dur="615" accel="100000" fill="hold">
                                          <p:stCondLst>
                                            <p:cond delay="385"/>
                                          </p:stCondLst>
                                        </p:cTn>
                                        <p:tgtEl>
                                          <p:spTgt spid="2"/>
                                        </p:tgtEl>
                                        <p:attrNameLst>
                                          <p:attrName>ppt_x</p:attrName>
                                        </p:attrNameLst>
                                      </p:cBhvr>
                                    </p:anim>
                                    <p:set>
                                      <p:cBhvr>
                                        <p:cTn id="12" dur="385" fill="hold"/>
                                        <p:tgtEl>
                                          <p:spTgt spid="2"/>
                                        </p:tgtEl>
                                        <p:attrNameLst>
                                          <p:attrName>ppt_y</p:attrName>
                                        </p:attrNameLst>
                                      </p:cBhvr>
                                      <p:to>
                                        <p:strVal val="(#ppt_y+0.4)"/>
                                      </p:to>
                                    </p:set>
                                    <p:anim from="(#ppt_y+0.4)" to="(#ppt_y)" calcmode="lin" valueType="num">
                                      <p:cBhvr>
                                        <p:cTn id="13" dur="615" accel="100000" fill="hold">
                                          <p:stCondLst>
                                            <p:cond delay="385"/>
                                          </p:stCondLst>
                                        </p:cTn>
                                        <p:tgtEl>
                                          <p:spTgt spid="2"/>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9"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5"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9" presetClass="entr" presetSubtype="1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1"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5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7"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fontScale="92500" lnSpcReduction="10000"/>
          </a:bodyPr>
          <a:lstStyle/>
          <a:p>
            <a:pPr marL="514350" indent="-514350">
              <a:buNone/>
            </a:pPr>
            <a:r>
              <a:rPr lang="en-US" sz="3900" b="1" dirty="0" smtClean="0">
                <a:solidFill>
                  <a:srgbClr val="002060"/>
                </a:solidFill>
                <a:cs typeface="Aharoni" pitchFamily="2" charset="-79"/>
              </a:rPr>
              <a:t>2.)  DEMONSTRATION METHOD</a:t>
            </a:r>
          </a:p>
          <a:p>
            <a:pPr marL="514350" indent="-514350">
              <a:buNone/>
            </a:pPr>
            <a:r>
              <a:rPr lang="en-US" b="1" dirty="0" smtClean="0"/>
              <a:t>		As the name implies, in the demonstration method the teacher or an assigned student or group shows how a process is done while the students become observers. </a:t>
            </a:r>
          </a:p>
          <a:p>
            <a:pPr marL="514350" indent="-514350">
              <a:buNone/>
            </a:pPr>
            <a:r>
              <a:rPr lang="en-US" b="1" dirty="0" smtClean="0"/>
              <a:t>		The demonstrator is knowledgeable in preparing the apparatus needed according to the steps to be followed. The rest of the class becomes focused on the activity and concentration on the subject is assured.</a:t>
            </a:r>
          </a:p>
          <a:p>
            <a:pPr marL="514350" indent="-514350">
              <a:buNone/>
            </a:pPr>
            <a:endParaRPr lang="en-US" dirty="0" smtClean="0"/>
          </a:p>
          <a:p>
            <a:pPr marL="514350" indent="-51435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Autofit/>
          </a:bodyPr>
          <a:lstStyle/>
          <a:p>
            <a:r>
              <a:rPr lang="en-US" sz="4000" b="1" dirty="0" smtClean="0">
                <a:solidFill>
                  <a:srgbClr val="FF0000"/>
                </a:solidFill>
                <a:latin typeface="+mn-lt"/>
              </a:rPr>
              <a:t>GUIDELINES FOR ITS EFFECTIVE USE</a:t>
            </a:r>
            <a:endParaRPr lang="en-US" sz="4000" b="1" dirty="0">
              <a:solidFill>
                <a:srgbClr val="FF0000"/>
              </a:solidFill>
              <a:latin typeface="+mn-lt"/>
            </a:endParaRPr>
          </a:p>
        </p:txBody>
      </p:sp>
      <p:sp>
        <p:nvSpPr>
          <p:cNvPr id="3" name="Content Placeholder 2"/>
          <p:cNvSpPr>
            <a:spLocks noGrp="1"/>
          </p:cNvSpPr>
          <p:nvPr>
            <p:ph idx="1"/>
          </p:nvPr>
        </p:nvSpPr>
        <p:spPr>
          <a:xfrm>
            <a:off x="457200" y="1524000"/>
            <a:ext cx="8229600" cy="5105400"/>
          </a:xfrm>
        </p:spPr>
        <p:txBody>
          <a:bodyPr/>
          <a:lstStyle/>
          <a:p>
            <a:pPr>
              <a:buNone/>
            </a:pPr>
            <a:r>
              <a:rPr lang="en-US" sz="3600" b="1" dirty="0" smtClean="0">
                <a:solidFill>
                  <a:srgbClr val="002060"/>
                </a:solidFill>
                <a:cs typeface="Aharoni" pitchFamily="2" charset="-79"/>
              </a:rPr>
              <a:t>BEFORE</a:t>
            </a:r>
          </a:p>
          <a:p>
            <a:pPr marL="514350" indent="-514350">
              <a:buFont typeface="+mj-lt"/>
              <a:buAutoNum type="arabicPeriod"/>
            </a:pPr>
            <a:r>
              <a:rPr lang="en-US" sz="2800" b="1" dirty="0" smtClean="0"/>
              <a:t>The demonstrator/s must be well-selected. He/she/they must be skilled in operating modern equipment and proficient in undertaking scientific investigations.</a:t>
            </a:r>
          </a:p>
          <a:p>
            <a:pPr marL="514350" indent="-514350">
              <a:buFont typeface="+mj-lt"/>
              <a:buAutoNum type="arabicPeriod"/>
            </a:pPr>
            <a:r>
              <a:rPr lang="en-US" sz="2800" b="1" dirty="0" smtClean="0"/>
              <a:t>When planning the activities make sure that the materials are easily available. Likewise, get prepared with possible substitutes.</a:t>
            </a:r>
            <a:endParaRPr lang="en-US" sz="2800"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000" tmFilter="0, 0; .2, .5; .8, .5; 1, 0"/>
                                        <p:tgtEl>
                                          <p:spTgt spid="2"/>
                                        </p:tgtEl>
                                      </p:cBhvr>
                                    </p:animEffect>
                                    <p:animScale>
                                      <p:cBhvr>
                                        <p:cTn id="7" dur="100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000" b="1" dirty="0" smtClean="0">
                <a:solidFill>
                  <a:srgbClr val="FF0000"/>
                </a:solidFill>
                <a:latin typeface="Rockwell Condensed" pitchFamily="18" charset="0"/>
              </a:rPr>
              <a:t>INTRODUCTION</a:t>
            </a:r>
            <a:endParaRPr lang="en-US" sz="4000" b="1" dirty="0">
              <a:solidFill>
                <a:srgbClr val="FF0000"/>
              </a:solidFill>
              <a:latin typeface="Rockwell Condensed" pitchFamily="18" charset="0"/>
            </a:endParaRPr>
          </a:p>
        </p:txBody>
      </p:sp>
      <p:sp>
        <p:nvSpPr>
          <p:cNvPr id="3" name="Content Placeholder 2"/>
          <p:cNvSpPr>
            <a:spLocks noGrp="1"/>
          </p:cNvSpPr>
          <p:nvPr>
            <p:ph idx="1"/>
          </p:nvPr>
        </p:nvSpPr>
        <p:spPr/>
        <p:txBody>
          <a:bodyPr/>
          <a:lstStyle/>
          <a:p>
            <a:pPr>
              <a:buNone/>
            </a:pPr>
            <a:r>
              <a:rPr lang="en-US" sz="2800" b="1" dirty="0" smtClean="0">
                <a:solidFill>
                  <a:srgbClr val="002060"/>
                </a:solidFill>
                <a:cs typeface="Aharoni" pitchFamily="2" charset="-79"/>
              </a:rPr>
              <a:t>TEACHING APPROACH</a:t>
            </a:r>
          </a:p>
          <a:p>
            <a:pPr>
              <a:buNone/>
            </a:pPr>
            <a:r>
              <a:rPr lang="en-US" dirty="0"/>
              <a:t>	</a:t>
            </a:r>
            <a:r>
              <a:rPr lang="en-US" dirty="0" smtClean="0"/>
              <a:t>	</a:t>
            </a:r>
            <a:r>
              <a:rPr lang="en-US" b="1" dirty="0" smtClean="0"/>
              <a:t>It is a set of principles, beliefs, or ideas about the nature of learning which is translated into the classroom.</a:t>
            </a:r>
          </a:p>
          <a:p>
            <a:pPr>
              <a:buNone/>
            </a:pPr>
            <a:endParaRPr lang="en-US" sz="2800" dirty="0" smtClean="0"/>
          </a:p>
          <a:p>
            <a:pPr>
              <a:buNone/>
            </a:pPr>
            <a:r>
              <a:rPr lang="en-US" sz="2800" b="1" dirty="0" smtClean="0">
                <a:solidFill>
                  <a:srgbClr val="002060"/>
                </a:solidFill>
                <a:cs typeface="Aharoni" pitchFamily="2" charset="-79"/>
              </a:rPr>
              <a:t>TEACHING STRATEGY</a:t>
            </a:r>
          </a:p>
          <a:p>
            <a:pPr>
              <a:buNone/>
            </a:pPr>
            <a:r>
              <a:rPr lang="en-US" dirty="0"/>
              <a:t>	</a:t>
            </a:r>
            <a:r>
              <a:rPr lang="en-US" dirty="0" smtClean="0"/>
              <a:t>	</a:t>
            </a:r>
            <a:r>
              <a:rPr lang="en-US" b="1" dirty="0" smtClean="0"/>
              <a:t>It is a long term plan of action designed to achieve a particular goal.</a:t>
            </a:r>
            <a:endParaRPr lang="en-US" b="1" dirty="0"/>
          </a:p>
        </p:txBody>
      </p:sp>
      <p:sp>
        <p:nvSpPr>
          <p:cNvPr id="4" name="Footer Placeholder 3"/>
          <p:cNvSpPr>
            <a:spLocks noGrp="1"/>
          </p:cNvSpPr>
          <p:nvPr>
            <p:ph type="ftr" sz="quarter" idx="11"/>
          </p:nvPr>
        </p:nvSpPr>
        <p:spPr>
          <a:xfrm>
            <a:off x="304800" y="6400800"/>
            <a:ext cx="8001000" cy="320675"/>
          </a:xfrm>
        </p:spPr>
        <p:txBody>
          <a:bodyPr/>
          <a:lstStyle/>
          <a:p>
            <a:r>
              <a:rPr lang="en-US" b="1" smtClean="0"/>
              <a:t>Dr. Md. Enamul Hoque,  Director at Education and Development Research Council (EDRC</a:t>
            </a:r>
            <a:endParaRPr lang="en-US" b="1" dirty="0"/>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85" decel="100000"/>
                                        <p:tgtEl>
                                          <p:spTgt spid="2"/>
                                        </p:tgtEl>
                                      </p:cBhvr>
                                    </p:animEffect>
                                    <p:animScale>
                                      <p:cBhvr>
                                        <p:cTn id="8" dur="385" decel="100000"/>
                                        <p:tgtEl>
                                          <p:spTgt spid="2"/>
                                        </p:tgtEl>
                                      </p:cBhvr>
                                      <p:from x="10000" y="10000"/>
                                      <p:to x="200000" y="450000"/>
                                    </p:animScale>
                                    <p:animScale>
                                      <p:cBhvr>
                                        <p:cTn id="9" dur="615" accel="100000" fill="hold">
                                          <p:stCondLst>
                                            <p:cond delay="385"/>
                                          </p:stCondLst>
                                        </p:cTn>
                                        <p:tgtEl>
                                          <p:spTgt spid="2"/>
                                        </p:tgtEl>
                                      </p:cBhvr>
                                      <p:from x="200000" y="450000"/>
                                      <p:to x="100000" y="100000"/>
                                    </p:animScale>
                                    <p:set>
                                      <p:cBhvr>
                                        <p:cTn id="10" dur="385" fill="hold"/>
                                        <p:tgtEl>
                                          <p:spTgt spid="2"/>
                                        </p:tgtEl>
                                        <p:attrNameLst>
                                          <p:attrName>ppt_x</p:attrName>
                                        </p:attrNameLst>
                                      </p:cBhvr>
                                      <p:to>
                                        <p:strVal val="(0.5)"/>
                                      </p:to>
                                    </p:set>
                                    <p:anim from="(0.5)" to="(#ppt_x)" calcmode="lin" valueType="num">
                                      <p:cBhvr>
                                        <p:cTn id="11" dur="615" accel="100000" fill="hold">
                                          <p:stCondLst>
                                            <p:cond delay="385"/>
                                          </p:stCondLst>
                                        </p:cTn>
                                        <p:tgtEl>
                                          <p:spTgt spid="2"/>
                                        </p:tgtEl>
                                        <p:attrNameLst>
                                          <p:attrName>ppt_x</p:attrName>
                                        </p:attrNameLst>
                                      </p:cBhvr>
                                    </p:anim>
                                    <p:set>
                                      <p:cBhvr>
                                        <p:cTn id="12" dur="385" fill="hold"/>
                                        <p:tgtEl>
                                          <p:spTgt spid="2"/>
                                        </p:tgtEl>
                                        <p:attrNameLst>
                                          <p:attrName>ppt_y</p:attrName>
                                        </p:attrNameLst>
                                      </p:cBhvr>
                                      <p:to>
                                        <p:strVal val="(#ppt_y+0.4)"/>
                                      </p:to>
                                    </p:set>
                                    <p:anim from="(#ppt_y+0.4)" to="(#ppt_y)" calcmode="lin" valueType="num">
                                      <p:cBhvr>
                                        <p:cTn id="13" dur="615" accel="100000" fill="hold">
                                          <p:stCondLst>
                                            <p:cond delay="385"/>
                                          </p:stCondLst>
                                        </p:cTn>
                                        <p:tgtEl>
                                          <p:spTgt spid="2"/>
                                        </p:tgtEl>
                                        <p:attrNameLst>
                                          <p:attrName>ppt_y</p:attrName>
                                        </p:attrNameLst>
                                      </p:cBhvr>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anim calcmode="lin" valueType="num">
                                      <p:cBhvr>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anim calcmode="lin" valueType="num">
                                      <p:cBhvr>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7" presetClass="entr" presetSubtype="0"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7" presetClass="entr" presetSubtype="0"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135563"/>
          </a:xfrm>
        </p:spPr>
        <p:txBody>
          <a:bodyPr>
            <a:normAutofit fontScale="92500"/>
          </a:bodyPr>
          <a:lstStyle/>
          <a:p>
            <a:pPr marL="514350" indent="-514350">
              <a:buAutoNum type="arabicPeriod" startAt="3"/>
            </a:pPr>
            <a:r>
              <a:rPr lang="en-US" b="1" dirty="0" smtClean="0"/>
              <a:t>Get ready with the equipment and tools to    be used. Demonstration should be scheduled as to day and class period.</a:t>
            </a:r>
          </a:p>
          <a:p>
            <a:pPr marL="514350" indent="-514350">
              <a:buAutoNum type="arabicPeriod" startAt="3"/>
            </a:pPr>
            <a:r>
              <a:rPr lang="en-US" b="1" dirty="0" smtClean="0"/>
              <a:t>The demonstrator must try the activity several times before the real demonstrations for a smooth sequencing of the steps as well as accuracy of the result.</a:t>
            </a:r>
          </a:p>
          <a:p>
            <a:pPr marL="514350" indent="-514350">
              <a:buAutoNum type="arabicPeriod" startAt="3"/>
            </a:pPr>
            <a:r>
              <a:rPr lang="en-US" b="1" dirty="0" smtClean="0"/>
              <a:t>The observers must be prepared and motivated to ensure concentration throughout the activity.</a:t>
            </a:r>
            <a:endParaRPr lang="en-US" b="1" dirty="0"/>
          </a:p>
        </p:txBody>
      </p:sp>
      <p:sp>
        <p:nvSpPr>
          <p:cNvPr id="3" name="Footer Placeholder 2"/>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15" dur="5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strVal val="#ppt_w+.3"/>
                                          </p:val>
                                        </p:tav>
                                        <p:tav tm="100000">
                                          <p:val>
                                            <p:strVal val="#ppt_w"/>
                                          </p:val>
                                        </p:tav>
                                      </p:tavLst>
                                    </p:anim>
                                    <p:anim calcmode="lin" valueType="num">
                                      <p:cBhvr>
                                        <p:cTn id="22" dur="5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16563"/>
          </a:xfrm>
        </p:spPr>
        <p:txBody>
          <a:bodyPr>
            <a:normAutofit fontScale="92500" lnSpcReduction="10000"/>
          </a:bodyPr>
          <a:lstStyle/>
          <a:p>
            <a:pPr marL="514350" indent="-514350">
              <a:buFont typeface="+mj-lt"/>
              <a:buAutoNum type="arabicPeriod" startAt="6"/>
            </a:pPr>
            <a:r>
              <a:rPr lang="en-US" b="1" dirty="0" smtClean="0"/>
              <a:t>The demonstrator must be ready with on-the-spot revision/s such as alternative steps or substitute materials when needed.</a:t>
            </a:r>
          </a:p>
          <a:p>
            <a:pPr marL="514350" indent="-514350">
              <a:buFont typeface="+mj-lt"/>
              <a:buAutoNum type="arabicPeriod" startAt="6"/>
            </a:pPr>
            <a:r>
              <a:rPr lang="en-US" b="1" dirty="0" smtClean="0"/>
              <a:t>Arrange the observers around the demonstration area or at a distance where they will be able to observe fully what is going on.</a:t>
            </a:r>
          </a:p>
          <a:p>
            <a:pPr marL="514350" indent="-514350">
              <a:buFont typeface="+mj-lt"/>
              <a:buAutoNum type="arabicPeriod" startAt="6"/>
            </a:pPr>
            <a:r>
              <a:rPr lang="en-US" b="1" dirty="0" smtClean="0"/>
              <a:t>Depending on the kind of demonstration to be undertaken, pointers or questions may be given to focus students’ attention and avoid irrelevant observations.</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
                                            <p:txEl>
                                              <p:pRg st="1" end="1"/>
                                            </p:txEl>
                                          </p:spTgt>
                                        </p:tgtEl>
                                        <p:attrNameLst>
                                          <p:attrName>ppt_x</p:attrName>
                                        </p:attrNameLst>
                                      </p:cBhvr>
                                    </p:anim>
                                    <p:anim from="0" to="-1.0" calcmode="lin" valueType="num">
                                      <p:cBhvr>
                                        <p:cTn id="16" dur="200" decel="50000" autoRev="1" fill="hold">
                                          <p:stCondLst>
                                            <p:cond delay="600"/>
                                          </p:stCondLst>
                                        </p:cTn>
                                        <p:tgtEl>
                                          <p:spTgt spid="3">
                                            <p:txEl>
                                              <p:pRg st="1" end="1"/>
                                            </p:txEl>
                                          </p:spTgt>
                                        </p:tgtEl>
                                        <p:attrNameLst>
                                          <p:attrName>xshear</p:attrName>
                                        </p:attrNameLst>
                                      </p:cBhvr>
                                    </p:anim>
                                    <p:animScale>
                                      <p:cBhvr>
                                        <p:cTn id="17" dur="200" decel="100000" autoRev="1" fill="hold">
                                          <p:stCondLst>
                                            <p:cond delay="600"/>
                                          </p:stCondLst>
                                        </p:cTn>
                                        <p:tgtEl>
                                          <p:spTgt spid="3">
                                            <p:txEl>
                                              <p:pRg st="1" end="1"/>
                                            </p:txEl>
                                          </p:spTgt>
                                        </p:tgtEl>
                                      </p:cBhvr>
                                      <p:from x="100000" y="100000"/>
                                      <p:to x="80000" y="100000"/>
                                    </p:animScale>
                                    <p:anim by="(#ppt_h/3+#ppt_w*0.1)" calcmode="lin" valueType="num">
                                      <p:cBhvr additive="sum">
                                        <p:cTn id="18"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3">
                                            <p:txEl>
                                              <p:pRg st="2" end="2"/>
                                            </p:txEl>
                                          </p:spTgt>
                                        </p:tgtEl>
                                        <p:attrNameLst>
                                          <p:attrName>ppt_x</p:attrName>
                                        </p:attrNameLst>
                                      </p:cBhvr>
                                    </p:anim>
                                    <p:anim from="0" to="-1.0" calcmode="lin" valueType="num">
                                      <p:cBhvr>
                                        <p:cTn id="24" dur="200" decel="50000" autoRev="1" fill="hold">
                                          <p:stCondLst>
                                            <p:cond delay="600"/>
                                          </p:stCondLst>
                                        </p:cTn>
                                        <p:tgtEl>
                                          <p:spTgt spid="3">
                                            <p:txEl>
                                              <p:pRg st="2" end="2"/>
                                            </p:txEl>
                                          </p:spTgt>
                                        </p:tgtEl>
                                        <p:attrNameLst>
                                          <p:attrName>xshear</p:attrName>
                                        </p:attrNameLst>
                                      </p:cBhvr>
                                    </p:anim>
                                    <p:animScale>
                                      <p:cBhvr>
                                        <p:cTn id="25" dur="200" decel="100000" autoRev="1" fill="hold">
                                          <p:stCondLst>
                                            <p:cond delay="600"/>
                                          </p:stCondLst>
                                        </p:cTn>
                                        <p:tgtEl>
                                          <p:spTgt spid="3">
                                            <p:txEl>
                                              <p:pRg st="2" end="2"/>
                                            </p:txEl>
                                          </p:spTgt>
                                        </p:tgtEl>
                                      </p:cBhvr>
                                      <p:from x="100000" y="100000"/>
                                      <p:to x="80000" y="100000"/>
                                    </p:animScale>
                                    <p:anim by="(#ppt_h/3+#ppt_w*0.1)" calcmode="lin" valueType="num">
                                      <p:cBhvr additive="sum">
                                        <p:cTn id="26" dur="200" decel="100000" autoRev="1" fill="hold">
                                          <p:stCondLst>
                                            <p:cond delay="600"/>
                                          </p:stCondLst>
                                        </p:cTn>
                                        <p:tgtEl>
                                          <p:spTgt spid="3">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21363"/>
          </a:xfrm>
        </p:spPr>
        <p:txBody>
          <a:bodyPr>
            <a:normAutofit lnSpcReduction="10000"/>
          </a:bodyPr>
          <a:lstStyle/>
          <a:p>
            <a:pPr>
              <a:buNone/>
            </a:pPr>
            <a:r>
              <a:rPr lang="en-US" sz="3600" b="1" dirty="0" smtClean="0">
                <a:solidFill>
                  <a:srgbClr val="002060"/>
                </a:solidFill>
                <a:cs typeface="Aharoni" pitchFamily="2" charset="-79"/>
              </a:rPr>
              <a:t>DURING</a:t>
            </a:r>
          </a:p>
          <a:p>
            <a:pPr marL="514350" indent="-514350">
              <a:buFont typeface="+mj-lt"/>
              <a:buAutoNum type="arabicPeriod"/>
            </a:pPr>
            <a:r>
              <a:rPr lang="en-US" b="1" dirty="0" smtClean="0"/>
              <a:t>The place must be quiet in order to sustain the observers’ attention and interest during the activity.</a:t>
            </a:r>
          </a:p>
          <a:p>
            <a:pPr marL="514350" indent="-514350">
              <a:buFont typeface="+mj-lt"/>
              <a:buAutoNum type="arabicPeriod"/>
            </a:pPr>
            <a:r>
              <a:rPr lang="en-US" b="1" dirty="0" smtClean="0"/>
              <a:t>Extreme care must be taken in performing some delicate steps. </a:t>
            </a:r>
          </a:p>
          <a:p>
            <a:pPr marL="514350" indent="-514350">
              <a:buFont typeface="+mj-lt"/>
              <a:buAutoNum type="arabicPeriod"/>
            </a:pPr>
            <a:r>
              <a:rPr lang="en-US" b="1" dirty="0" smtClean="0"/>
              <a:t>The activity must not be interrupted by unnecessary announcements or noise in the surroundings.</a:t>
            </a:r>
          </a:p>
          <a:p>
            <a:pPr marL="514350" indent="-514350">
              <a:buFont typeface="+mj-lt"/>
              <a:buAutoNum type="arabicPeriod"/>
            </a:pPr>
            <a:r>
              <a:rPr lang="en-US" b="1" dirty="0" smtClean="0"/>
              <a:t>They are allowed to take down short notes or record some data which may be analyzed after.</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553200"/>
          </a:xfrm>
        </p:spPr>
        <p:txBody>
          <a:bodyPr>
            <a:normAutofit lnSpcReduction="10000"/>
          </a:bodyPr>
          <a:lstStyle/>
          <a:p>
            <a:pPr>
              <a:buNone/>
            </a:pPr>
            <a:r>
              <a:rPr lang="en-US" sz="3600" b="1" dirty="0" smtClean="0">
                <a:solidFill>
                  <a:srgbClr val="002060"/>
                </a:solidFill>
                <a:cs typeface="Aharoni" pitchFamily="2" charset="-79"/>
              </a:rPr>
              <a:t>AFTER</a:t>
            </a:r>
          </a:p>
          <a:p>
            <a:pPr marL="514350" indent="-514350">
              <a:buFont typeface="+mj-lt"/>
              <a:buAutoNum type="arabicPeriod"/>
            </a:pPr>
            <a:r>
              <a:rPr lang="en-US" b="1" dirty="0" smtClean="0"/>
              <a:t>Allow some questions which bothered them during the demonstration.</a:t>
            </a:r>
          </a:p>
          <a:p>
            <a:pPr marL="514350" indent="-514350">
              <a:buFont typeface="+mj-lt"/>
              <a:buAutoNum type="arabicPeriod"/>
            </a:pPr>
            <a:r>
              <a:rPr lang="en-US" b="1" dirty="0" smtClean="0"/>
              <a:t>An examination of the observed data and all information recorded follows.</a:t>
            </a:r>
          </a:p>
          <a:p>
            <a:pPr marL="514350" indent="-514350">
              <a:buFont typeface="+mj-lt"/>
              <a:buAutoNum type="arabicPeriod"/>
            </a:pPr>
            <a:r>
              <a:rPr lang="en-US" b="1" dirty="0" smtClean="0"/>
              <a:t>Have an analysis of trends, patterns or uniform occurrences that can help in arriving at a conclusion.</a:t>
            </a:r>
          </a:p>
          <a:p>
            <a:pPr marL="514350" indent="-514350">
              <a:buFont typeface="+mj-lt"/>
              <a:buAutoNum type="arabicPeriod"/>
            </a:pPr>
            <a:r>
              <a:rPr lang="en-US" b="1" dirty="0" smtClean="0"/>
              <a:t>The solution or summary must be cooperatively undertaken by the whole class.</a:t>
            </a:r>
          </a:p>
          <a:p>
            <a:pPr marL="514350" indent="-514350">
              <a:buFont typeface="+mj-lt"/>
              <a:buAutoNum type="arabicPeriod"/>
            </a:pPr>
            <a:r>
              <a:rPr lang="en-US" b="1" dirty="0" smtClean="0"/>
              <a:t>Assess learning by way of a short test, an oral evaluation or a performance test.  </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
                                        <p:tgtEl>
                                          <p:spTgt spid="3">
                                            <p:txEl>
                                              <p:pRg st="0" end="0"/>
                                            </p:txEl>
                                          </p:spTgt>
                                        </p:tgtEl>
                                      </p:cBhvr>
                                    </p:animEffect>
                                    <p:anim calcmode="lin" valueType="num">
                                      <p:cBhvr>
                                        <p:cTn id="8" dur="2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
                                        <p:tgtEl>
                                          <p:spTgt spid="3">
                                            <p:txEl>
                                              <p:pRg st="1" end="1"/>
                                            </p:txEl>
                                          </p:spTgt>
                                        </p:tgtEl>
                                      </p:cBhvr>
                                    </p:animEffect>
                                    <p:anim calcmode="lin" valueType="num">
                                      <p:cBhvr>
                                        <p:cTn id="17"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2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9" dur="300" decel="50000" fill="hold">
                                          <p:stCondLst>
                                            <p:cond delay="2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300" decel="50000" fill="hold">
                                          <p:stCondLst>
                                            <p:cond delay="2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
                                        <p:tgtEl>
                                          <p:spTgt spid="3">
                                            <p:txEl>
                                              <p:pRg st="2" end="2"/>
                                            </p:txEl>
                                          </p:spTgt>
                                        </p:tgtEl>
                                      </p:cBhvr>
                                    </p:animEffect>
                                    <p:anim calcmode="lin" valueType="num">
                                      <p:cBhvr>
                                        <p:cTn id="26"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00" fill="hold"/>
                                        <p:tgtEl>
                                          <p:spTgt spid="3">
                                            <p:txEl>
                                              <p:pRg st="2" end="2"/>
                                            </p:txEl>
                                          </p:spTgt>
                                        </p:tgtEl>
                                        <p:attrNameLst>
                                          <p:attrName>ppt_y</p:attrName>
                                        </p:attrNameLst>
                                      </p:cBhvr>
                                      <p:tavLst>
                                        <p:tav tm="0">
                                          <p:val>
                                            <p:strVal val="#ppt_y+0.31"/>
                                          </p:val>
                                        </p:tav>
                                        <p:tav tm="100000">
                                          <p:val>
                                            <p:strVal val="#ppt_y+0.31"/>
                                          </p:val>
                                        </p:tav>
                                      </p:tavLst>
                                    </p:anim>
                                    <p:anim calcmode="lin" valueType="num">
                                      <p:cBhvr>
                                        <p:cTn id="28" dur="300" decel="50000" fill="hold">
                                          <p:stCondLst>
                                            <p:cond delay="200"/>
                                          </p:stCondLst>
                                        </p:cTn>
                                        <p:tgtEl>
                                          <p:spTgt spid="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300" decel="50000" fill="hold">
                                          <p:stCondLst>
                                            <p:cond delay="200"/>
                                          </p:stCondLst>
                                        </p:cTn>
                                        <p:tgtEl>
                                          <p:spTgt spid="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3"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
                                        <p:tgtEl>
                                          <p:spTgt spid="3">
                                            <p:txEl>
                                              <p:pRg st="3" end="3"/>
                                            </p:txEl>
                                          </p:spTgt>
                                        </p:tgtEl>
                                      </p:cBhvr>
                                    </p:animEffect>
                                    <p:anim calcmode="lin" valueType="num">
                                      <p:cBhvr>
                                        <p:cTn id="35"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200" fill="hold"/>
                                        <p:tgtEl>
                                          <p:spTgt spid="3">
                                            <p:txEl>
                                              <p:pRg st="3" end="3"/>
                                            </p:txEl>
                                          </p:spTgt>
                                        </p:tgtEl>
                                        <p:attrNameLst>
                                          <p:attrName>ppt_y</p:attrName>
                                        </p:attrNameLst>
                                      </p:cBhvr>
                                      <p:tavLst>
                                        <p:tav tm="0">
                                          <p:val>
                                            <p:strVal val="#ppt_y+0.31"/>
                                          </p:val>
                                        </p:tav>
                                        <p:tav tm="100000">
                                          <p:val>
                                            <p:strVal val="#ppt_y+0.31"/>
                                          </p:val>
                                        </p:tav>
                                      </p:tavLst>
                                    </p:anim>
                                    <p:anim calcmode="lin" valueType="num">
                                      <p:cBhvr>
                                        <p:cTn id="37" dur="300" decel="50000" fill="hold">
                                          <p:stCondLst>
                                            <p:cond delay="200"/>
                                          </p:stCondLst>
                                        </p:cTn>
                                        <p:tgtEl>
                                          <p:spTgt spid="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300" decel="50000" fill="hold">
                                          <p:stCondLst>
                                            <p:cond delay="200"/>
                                          </p:stCondLst>
                                        </p:cTn>
                                        <p:tgtEl>
                                          <p:spTgt spid="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3"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
                                        <p:tgtEl>
                                          <p:spTgt spid="3">
                                            <p:txEl>
                                              <p:pRg st="4" end="4"/>
                                            </p:txEl>
                                          </p:spTgt>
                                        </p:tgtEl>
                                      </p:cBhvr>
                                    </p:animEffect>
                                    <p:anim calcmode="lin" valueType="num">
                                      <p:cBhvr>
                                        <p:cTn id="44" dur="2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200" fill="hold"/>
                                        <p:tgtEl>
                                          <p:spTgt spid="3">
                                            <p:txEl>
                                              <p:pRg st="4" end="4"/>
                                            </p:txEl>
                                          </p:spTgt>
                                        </p:tgtEl>
                                        <p:attrNameLst>
                                          <p:attrName>ppt_y</p:attrName>
                                        </p:attrNameLst>
                                      </p:cBhvr>
                                      <p:tavLst>
                                        <p:tav tm="0">
                                          <p:val>
                                            <p:strVal val="#ppt_y+0.31"/>
                                          </p:val>
                                        </p:tav>
                                        <p:tav tm="100000">
                                          <p:val>
                                            <p:strVal val="#ppt_y+0.31"/>
                                          </p:val>
                                        </p:tav>
                                      </p:tavLst>
                                    </p:anim>
                                    <p:anim calcmode="lin" valueType="num">
                                      <p:cBhvr>
                                        <p:cTn id="46" dur="300" decel="50000" fill="hold">
                                          <p:stCondLst>
                                            <p:cond delay="200"/>
                                          </p:stCondLst>
                                        </p:cTn>
                                        <p:tgtEl>
                                          <p:spTgt spid="3">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7" dur="300" decel="50000" fill="hold">
                                          <p:stCondLst>
                                            <p:cond delay="200"/>
                                          </p:stCondLst>
                                        </p:cTn>
                                        <p:tgtEl>
                                          <p:spTgt spid="3">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3"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
                                        <p:tgtEl>
                                          <p:spTgt spid="3">
                                            <p:txEl>
                                              <p:pRg st="5" end="5"/>
                                            </p:txEl>
                                          </p:spTgt>
                                        </p:tgtEl>
                                      </p:cBhvr>
                                    </p:animEffect>
                                    <p:anim calcmode="lin" valueType="num">
                                      <p:cBhvr>
                                        <p:cTn id="53" dur="2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200" fill="hold"/>
                                        <p:tgtEl>
                                          <p:spTgt spid="3">
                                            <p:txEl>
                                              <p:pRg st="5" end="5"/>
                                            </p:txEl>
                                          </p:spTgt>
                                        </p:tgtEl>
                                        <p:attrNameLst>
                                          <p:attrName>ppt_y</p:attrName>
                                        </p:attrNameLst>
                                      </p:cBhvr>
                                      <p:tavLst>
                                        <p:tav tm="0">
                                          <p:val>
                                            <p:strVal val="#ppt_y+0.31"/>
                                          </p:val>
                                        </p:tav>
                                        <p:tav tm="100000">
                                          <p:val>
                                            <p:strVal val="#ppt_y+0.31"/>
                                          </p:val>
                                        </p:tav>
                                      </p:tavLst>
                                    </p:anim>
                                    <p:anim calcmode="lin" valueType="num">
                                      <p:cBhvr>
                                        <p:cTn id="55" dur="300" decel="50000" fill="hold">
                                          <p:stCondLst>
                                            <p:cond delay="200"/>
                                          </p:stCondLst>
                                        </p:cTn>
                                        <p:tgtEl>
                                          <p:spTgt spid="3">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300" decel="50000" fill="hold">
                                          <p:stCondLst>
                                            <p:cond delay="200"/>
                                          </p:stCondLst>
                                        </p:cTn>
                                        <p:tgtEl>
                                          <p:spTgt spid="3">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dirty="0" smtClean="0">
                <a:solidFill>
                  <a:srgbClr val="FF0000"/>
                </a:solidFill>
                <a:latin typeface="Rockwell Condensed" pitchFamily="18" charset="0"/>
              </a:rPr>
              <a:t>ADVANTAGES</a:t>
            </a:r>
            <a:endParaRPr lang="en-US" sz="7200" b="1" dirty="0">
              <a:solidFill>
                <a:srgbClr val="FF0000"/>
              </a:solidFill>
              <a:latin typeface="Rockwell Condensed"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The demonstration method follows a systematic procedure.</a:t>
            </a:r>
          </a:p>
          <a:p>
            <a:pPr marL="514350" indent="-514350">
              <a:buFont typeface="+mj-lt"/>
              <a:buAutoNum type="arabicPeriod"/>
            </a:pPr>
            <a:r>
              <a:rPr lang="en-US" b="1" dirty="0" smtClean="0"/>
              <a:t>The use of expensive equipment and machines will be maximized.</a:t>
            </a:r>
          </a:p>
          <a:p>
            <a:pPr marL="514350" indent="-514350">
              <a:buFont typeface="+mj-lt"/>
              <a:buAutoNum type="arabicPeriod"/>
            </a:pPr>
            <a:r>
              <a:rPr lang="en-US" b="1" dirty="0" smtClean="0"/>
              <a:t>Possible wastage of time, effort and resources will be avoided since the demonstration is supposed to be well-planned in advance.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7"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9"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5"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 calcmode="lin" valueType="num">
                                      <p:cBhvr>
                                        <p:cTn id="38"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lnSpcReduction="10000"/>
          </a:bodyPr>
          <a:lstStyle/>
          <a:p>
            <a:pPr marL="514350" indent="-514350">
              <a:buFont typeface="+mj-lt"/>
              <a:buAutoNum type="arabicPeriod" startAt="4"/>
            </a:pPr>
            <a:r>
              <a:rPr lang="en-US" b="1" dirty="0" smtClean="0"/>
              <a:t>It will not result to trial and error learning as what happens with unplanned learning activities.</a:t>
            </a:r>
          </a:p>
          <a:p>
            <a:pPr marL="514350" indent="-514350">
              <a:buFont typeface="+mj-lt"/>
              <a:buAutoNum type="arabicPeriod" startAt="4"/>
            </a:pPr>
            <a:r>
              <a:rPr lang="en-US" b="1" dirty="0" smtClean="0"/>
              <a:t>The findings are reliable and accurate since the procedure has bee tried before.</a:t>
            </a:r>
          </a:p>
          <a:p>
            <a:pPr marL="514350" indent="-514350">
              <a:buFont typeface="+mj-lt"/>
              <a:buAutoNum type="arabicPeriod" startAt="4"/>
            </a:pPr>
            <a:r>
              <a:rPr lang="en-US" b="1" dirty="0" smtClean="0"/>
              <a:t>The value of confidence is developed among the demonstrators for such hands-on demonstration.</a:t>
            </a:r>
          </a:p>
          <a:p>
            <a:pPr marL="514350" indent="-514350">
              <a:buFont typeface="+mj-lt"/>
              <a:buAutoNum type="arabicPeriod" startAt="4"/>
            </a:pPr>
            <a:r>
              <a:rPr lang="en-US" b="1" dirty="0" smtClean="0"/>
              <a:t>Curiosity and keen observing ability are instilled among the observers.</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371600"/>
          </a:xfrm>
        </p:spPr>
        <p:txBody>
          <a:bodyPr>
            <a:noAutofit/>
          </a:bodyPr>
          <a:lstStyle/>
          <a:p>
            <a:r>
              <a:rPr lang="en-US" sz="6400" b="1" dirty="0" smtClean="0">
                <a:solidFill>
                  <a:srgbClr val="FF0000"/>
                </a:solidFill>
                <a:latin typeface="Rockwell Condensed" pitchFamily="18" charset="0"/>
              </a:rPr>
              <a:t>INDIRECT/GUIDED / </a:t>
            </a:r>
            <a:br>
              <a:rPr lang="en-US" sz="6400" b="1" dirty="0" smtClean="0">
                <a:solidFill>
                  <a:srgbClr val="FF0000"/>
                </a:solidFill>
                <a:latin typeface="Rockwell Condensed" pitchFamily="18" charset="0"/>
              </a:rPr>
            </a:br>
            <a:r>
              <a:rPr lang="en-US" sz="6400" b="1" dirty="0" smtClean="0">
                <a:solidFill>
                  <a:srgbClr val="FF0000"/>
                </a:solidFill>
                <a:latin typeface="Rockwell Condensed" pitchFamily="18" charset="0"/>
              </a:rPr>
              <a:t>EXPLORATORY APPROACH</a:t>
            </a:r>
            <a:endParaRPr lang="en-US" sz="6400" b="1" dirty="0">
              <a:solidFill>
                <a:srgbClr val="FF0000"/>
              </a:solidFill>
              <a:latin typeface="Rockwell Condensed" pitchFamily="18" charset="0"/>
            </a:endParaRPr>
          </a:p>
        </p:txBody>
      </p:sp>
      <p:sp>
        <p:nvSpPr>
          <p:cNvPr id="3" name="Content Placeholder 2"/>
          <p:cNvSpPr>
            <a:spLocks noGrp="1"/>
          </p:cNvSpPr>
          <p:nvPr>
            <p:ph idx="1"/>
          </p:nvPr>
        </p:nvSpPr>
        <p:spPr>
          <a:xfrm>
            <a:off x="457200" y="2332037"/>
            <a:ext cx="8229600" cy="4525963"/>
          </a:xfrm>
        </p:spPr>
        <p:txBody>
          <a:bodyPr/>
          <a:lstStyle/>
          <a:p>
            <a:pPr>
              <a:buNone/>
            </a:pPr>
            <a:r>
              <a:rPr lang="en-US" dirty="0" smtClean="0"/>
              <a:t>		</a:t>
            </a:r>
            <a:r>
              <a:rPr lang="en-US" b="1" dirty="0" smtClean="0"/>
              <a:t>Indirect instruction method is best used when the learning process is inquiry-based, the result is discovery and the learning context is a problem. This can come as </a:t>
            </a:r>
          </a:p>
          <a:p>
            <a:pPr marL="514350" indent="-514350">
              <a:buFont typeface="+mj-lt"/>
              <a:buAutoNum type="arabicParenR"/>
            </a:pPr>
            <a:r>
              <a:rPr lang="en-US" b="1" dirty="0" smtClean="0">
                <a:solidFill>
                  <a:srgbClr val="002060"/>
                </a:solidFill>
              </a:rPr>
              <a:t>Inquiry method/discovery method</a:t>
            </a:r>
          </a:p>
          <a:p>
            <a:pPr marL="514350" indent="-514350">
              <a:buFont typeface="+mj-lt"/>
              <a:buAutoNum type="arabicParenR"/>
            </a:pPr>
            <a:r>
              <a:rPr lang="en-US" b="1" dirty="0" smtClean="0">
                <a:solidFill>
                  <a:srgbClr val="002060"/>
                </a:solidFill>
              </a:rPr>
              <a:t>Problem solving method</a:t>
            </a:r>
          </a:p>
          <a:p>
            <a:pPr marL="514350" indent="-514350">
              <a:buFont typeface="+mj-lt"/>
              <a:buAutoNum type="arabicParenR"/>
            </a:pPr>
            <a:r>
              <a:rPr lang="en-US" b="1" dirty="0" smtClean="0">
                <a:solidFill>
                  <a:srgbClr val="002060"/>
                </a:solidFill>
              </a:rPr>
              <a:t>Project method</a:t>
            </a:r>
            <a:endParaRPr lang="en-US" b="1" dirty="0">
              <a:solidFill>
                <a:srgbClr val="002060"/>
              </a:solidFill>
            </a:endParaRPr>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1" end="1"/>
                                            </p:txEl>
                                          </p:spTgt>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2" end="2"/>
                                            </p:txEl>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3" end="3"/>
                                            </p:txEl>
                                          </p:spTgt>
                                        </p:tgtEl>
                                      </p:cBhvr>
                                    </p:animEffect>
                                  </p:childTnLst>
                                </p:cTn>
                              </p:par>
                              <p:par>
                                <p:cTn id="25" presetID="3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800" decel="100000"/>
                                        <p:tgtEl>
                                          <p:spTgt spid="2"/>
                                        </p:tgtEl>
                                      </p:cBhvr>
                                    </p:animEffect>
                                    <p:anim calcmode="lin" valueType="num">
                                      <p:cBhvr>
                                        <p:cTn id="28" dur="800" decel="100000" fill="hold"/>
                                        <p:tgtEl>
                                          <p:spTgt spid="2"/>
                                        </p:tgtEl>
                                        <p:attrNameLst>
                                          <p:attrName>style.rotation</p:attrName>
                                        </p:attrNameLst>
                                      </p:cBhvr>
                                      <p:tavLst>
                                        <p:tav tm="0">
                                          <p:val>
                                            <p:fltVal val="-90"/>
                                          </p:val>
                                        </p:tav>
                                        <p:tav tm="100000">
                                          <p:val>
                                            <p:fltVal val="0"/>
                                          </p:val>
                                        </p:tav>
                                      </p:tavLst>
                                    </p:anim>
                                    <p:anim calcmode="lin" valueType="num">
                                      <p:cBhvr>
                                        <p:cTn id="29" dur="800" decel="100000" fill="hold"/>
                                        <p:tgtEl>
                                          <p:spTgt spid="2"/>
                                        </p:tgtEl>
                                        <p:attrNameLst>
                                          <p:attrName>ppt_x</p:attrName>
                                        </p:attrNameLst>
                                      </p:cBhvr>
                                      <p:tavLst>
                                        <p:tav tm="0">
                                          <p:val>
                                            <p:strVal val="#ppt_x+0.4"/>
                                          </p:val>
                                        </p:tav>
                                        <p:tav tm="100000">
                                          <p:val>
                                            <p:strVal val="#ppt_x-0.05"/>
                                          </p:val>
                                        </p:tav>
                                      </p:tavLst>
                                    </p:anim>
                                    <p:anim calcmode="lin" valueType="num">
                                      <p:cBhvr>
                                        <p:cTn id="30" dur="800" decel="100000" fill="hold"/>
                                        <p:tgtEl>
                                          <p:spTgt spid="2"/>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fontScale="92500"/>
          </a:bodyPr>
          <a:lstStyle/>
          <a:p>
            <a:pPr marL="742950" indent="-742950">
              <a:buFont typeface="+mj-lt"/>
              <a:buAutoNum type="arabicParenR"/>
            </a:pPr>
            <a:r>
              <a:rPr lang="en-US" sz="4800" b="1" dirty="0" smtClean="0">
                <a:solidFill>
                  <a:srgbClr val="002060"/>
                </a:solidFill>
                <a:cs typeface="Aharoni" pitchFamily="2" charset="-79"/>
              </a:rPr>
              <a:t>INQUIRY METHOD</a:t>
            </a:r>
          </a:p>
          <a:p>
            <a:pPr>
              <a:buNone/>
            </a:pPr>
            <a:endParaRPr lang="en-US" b="1" dirty="0" smtClean="0"/>
          </a:p>
          <a:p>
            <a:pPr>
              <a:buNone/>
            </a:pPr>
            <a:r>
              <a:rPr lang="en-US" b="1" dirty="0" smtClean="0"/>
              <a:t>		We will never be able to help children learn if we tell them everything they need to know. Rather, we must provide them with opportunities to explore, inquire and discover new learning. The core of inquiry is a spontaneous and a self-directed exploration.</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
                                          <p:stCondLst>
                                            <p:cond delay="0"/>
                                          </p:stCondLst>
                                        </p:cTn>
                                        <p:tgtEl>
                                          <p:spTgt spid="3">
                                            <p:txEl>
                                              <p:pRg st="0" end="0"/>
                                            </p:txEl>
                                          </p:spTgt>
                                        </p:tgtEl>
                                      </p:cBhvr>
                                    </p:animEffect>
                                    <p:anim calcmode="lin" valueType="num">
                                      <p:cBhvr>
                                        <p:cTn id="8"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xEl>
                                              <p:pRg st="0" end="0"/>
                                            </p:txEl>
                                          </p:spTgt>
                                        </p:tgtEl>
                                      </p:cBhvr>
                                      <p:to x="100000" y="60000"/>
                                    </p:animScale>
                                    <p:animScale>
                                      <p:cBhvr>
                                        <p:cTn id="14" dur="83" decel="50000">
                                          <p:stCondLst>
                                            <p:cond delay="338"/>
                                          </p:stCondLst>
                                        </p:cTn>
                                        <p:tgtEl>
                                          <p:spTgt spid="3">
                                            <p:txEl>
                                              <p:pRg st="0" end="0"/>
                                            </p:txEl>
                                          </p:spTgt>
                                        </p:tgtEl>
                                      </p:cBhvr>
                                      <p:to x="100000" y="100000"/>
                                    </p:animScale>
                                    <p:animScale>
                                      <p:cBhvr>
                                        <p:cTn id="15" dur="13">
                                          <p:stCondLst>
                                            <p:cond delay="656"/>
                                          </p:stCondLst>
                                        </p:cTn>
                                        <p:tgtEl>
                                          <p:spTgt spid="3">
                                            <p:txEl>
                                              <p:pRg st="0" end="0"/>
                                            </p:txEl>
                                          </p:spTgt>
                                        </p:tgtEl>
                                      </p:cBhvr>
                                      <p:to x="100000" y="80000"/>
                                    </p:animScale>
                                    <p:animScale>
                                      <p:cBhvr>
                                        <p:cTn id="16" dur="83" decel="50000">
                                          <p:stCondLst>
                                            <p:cond delay="669"/>
                                          </p:stCondLst>
                                        </p:cTn>
                                        <p:tgtEl>
                                          <p:spTgt spid="3">
                                            <p:txEl>
                                              <p:pRg st="0" end="0"/>
                                            </p:txEl>
                                          </p:spTgt>
                                        </p:tgtEl>
                                      </p:cBhvr>
                                      <p:to x="100000" y="100000"/>
                                    </p:animScale>
                                    <p:animScale>
                                      <p:cBhvr>
                                        <p:cTn id="17" dur="13">
                                          <p:stCondLst>
                                            <p:cond delay="821"/>
                                          </p:stCondLst>
                                        </p:cTn>
                                        <p:tgtEl>
                                          <p:spTgt spid="3">
                                            <p:txEl>
                                              <p:pRg st="0" end="0"/>
                                            </p:txEl>
                                          </p:spTgt>
                                        </p:tgtEl>
                                      </p:cBhvr>
                                      <p:to x="100000" y="90000"/>
                                    </p:animScale>
                                    <p:animScale>
                                      <p:cBhvr>
                                        <p:cTn id="18" dur="83" decel="50000">
                                          <p:stCondLst>
                                            <p:cond delay="834"/>
                                          </p:stCondLst>
                                        </p:cTn>
                                        <p:tgtEl>
                                          <p:spTgt spid="3">
                                            <p:txEl>
                                              <p:pRg st="0" end="0"/>
                                            </p:txEl>
                                          </p:spTgt>
                                        </p:tgtEl>
                                      </p:cBhvr>
                                      <p:to x="100000" y="100000"/>
                                    </p:animScale>
                                    <p:animScale>
                                      <p:cBhvr>
                                        <p:cTn id="19" dur="13">
                                          <p:stCondLst>
                                            <p:cond delay="904"/>
                                          </p:stCondLst>
                                        </p:cTn>
                                        <p:tgtEl>
                                          <p:spTgt spid="3">
                                            <p:txEl>
                                              <p:pRg st="0" end="0"/>
                                            </p:txEl>
                                          </p:spTgt>
                                        </p:tgtEl>
                                      </p:cBhvr>
                                      <p:to x="100000" y="95000"/>
                                    </p:animScale>
                                    <p:animScale>
                                      <p:cBhvr>
                                        <p:cTn id="20" dur="83" decel="50000">
                                          <p:stCondLst>
                                            <p:cond delay="917"/>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290">
                                          <p:stCondLst>
                                            <p:cond delay="0"/>
                                          </p:stCondLst>
                                        </p:cTn>
                                        <p:tgtEl>
                                          <p:spTgt spid="3">
                                            <p:txEl>
                                              <p:pRg st="2" end="2"/>
                                            </p:txEl>
                                          </p:spTgt>
                                        </p:tgtEl>
                                      </p:cBhvr>
                                    </p:animEffect>
                                    <p:anim calcmode="lin" valueType="num">
                                      <p:cBhvr>
                                        <p:cTn id="24"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13">
                                          <p:stCondLst>
                                            <p:cond delay="325"/>
                                          </p:stCondLst>
                                        </p:cTn>
                                        <p:tgtEl>
                                          <p:spTgt spid="3">
                                            <p:txEl>
                                              <p:pRg st="2" end="2"/>
                                            </p:txEl>
                                          </p:spTgt>
                                        </p:tgtEl>
                                      </p:cBhvr>
                                      <p:to x="100000" y="60000"/>
                                    </p:animScale>
                                    <p:animScale>
                                      <p:cBhvr>
                                        <p:cTn id="30" dur="83" decel="50000">
                                          <p:stCondLst>
                                            <p:cond delay="338"/>
                                          </p:stCondLst>
                                        </p:cTn>
                                        <p:tgtEl>
                                          <p:spTgt spid="3">
                                            <p:txEl>
                                              <p:pRg st="2" end="2"/>
                                            </p:txEl>
                                          </p:spTgt>
                                        </p:tgtEl>
                                      </p:cBhvr>
                                      <p:to x="100000" y="100000"/>
                                    </p:animScale>
                                    <p:animScale>
                                      <p:cBhvr>
                                        <p:cTn id="31" dur="13">
                                          <p:stCondLst>
                                            <p:cond delay="656"/>
                                          </p:stCondLst>
                                        </p:cTn>
                                        <p:tgtEl>
                                          <p:spTgt spid="3">
                                            <p:txEl>
                                              <p:pRg st="2" end="2"/>
                                            </p:txEl>
                                          </p:spTgt>
                                        </p:tgtEl>
                                      </p:cBhvr>
                                      <p:to x="100000" y="80000"/>
                                    </p:animScale>
                                    <p:animScale>
                                      <p:cBhvr>
                                        <p:cTn id="32" dur="83" decel="50000">
                                          <p:stCondLst>
                                            <p:cond delay="669"/>
                                          </p:stCondLst>
                                        </p:cTn>
                                        <p:tgtEl>
                                          <p:spTgt spid="3">
                                            <p:txEl>
                                              <p:pRg st="2" end="2"/>
                                            </p:txEl>
                                          </p:spTgt>
                                        </p:tgtEl>
                                      </p:cBhvr>
                                      <p:to x="100000" y="100000"/>
                                    </p:animScale>
                                    <p:animScale>
                                      <p:cBhvr>
                                        <p:cTn id="33" dur="13">
                                          <p:stCondLst>
                                            <p:cond delay="821"/>
                                          </p:stCondLst>
                                        </p:cTn>
                                        <p:tgtEl>
                                          <p:spTgt spid="3">
                                            <p:txEl>
                                              <p:pRg st="2" end="2"/>
                                            </p:txEl>
                                          </p:spTgt>
                                        </p:tgtEl>
                                      </p:cBhvr>
                                      <p:to x="100000" y="90000"/>
                                    </p:animScale>
                                    <p:animScale>
                                      <p:cBhvr>
                                        <p:cTn id="34" dur="83" decel="50000">
                                          <p:stCondLst>
                                            <p:cond delay="834"/>
                                          </p:stCondLst>
                                        </p:cTn>
                                        <p:tgtEl>
                                          <p:spTgt spid="3">
                                            <p:txEl>
                                              <p:pRg st="2" end="2"/>
                                            </p:txEl>
                                          </p:spTgt>
                                        </p:tgtEl>
                                      </p:cBhvr>
                                      <p:to x="100000" y="100000"/>
                                    </p:animScale>
                                    <p:animScale>
                                      <p:cBhvr>
                                        <p:cTn id="35" dur="13">
                                          <p:stCondLst>
                                            <p:cond delay="904"/>
                                          </p:stCondLst>
                                        </p:cTn>
                                        <p:tgtEl>
                                          <p:spTgt spid="3">
                                            <p:txEl>
                                              <p:pRg st="2" end="2"/>
                                            </p:txEl>
                                          </p:spTgt>
                                        </p:tgtEl>
                                      </p:cBhvr>
                                      <p:to x="100000" y="95000"/>
                                    </p:animScale>
                                    <p:animScale>
                                      <p:cBhvr>
                                        <p:cTn id="36" dur="83" decel="50000">
                                          <p:stCondLst>
                                            <p:cond delay="917"/>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143000"/>
          </a:xfrm>
        </p:spPr>
        <p:txBody>
          <a:bodyPr>
            <a:noAutofit/>
          </a:bodyPr>
          <a:lstStyle/>
          <a:p>
            <a:r>
              <a:rPr lang="en-US" sz="5300" b="1" dirty="0" smtClean="0">
                <a:solidFill>
                  <a:srgbClr val="FF0000"/>
                </a:solidFill>
                <a:latin typeface="Rockwell Condensed" pitchFamily="18" charset="0"/>
              </a:rPr>
              <a:t>STEPS IN THE INQUIRY METHOD</a:t>
            </a:r>
            <a:endParaRPr lang="en-US" sz="5300" b="1" dirty="0">
              <a:solidFill>
                <a:srgbClr val="FF0000"/>
              </a:solidFill>
              <a:latin typeface="Rockwell Condensed" pitchFamily="18" charset="0"/>
            </a:endParaRPr>
          </a:p>
        </p:txBody>
      </p:sp>
      <p:sp>
        <p:nvSpPr>
          <p:cNvPr id="3" name="Content Placeholder 2"/>
          <p:cNvSpPr>
            <a:spLocks noGrp="1"/>
          </p:cNvSpPr>
          <p:nvPr>
            <p:ph idx="1"/>
          </p:nvPr>
        </p:nvSpPr>
        <p:spPr>
          <a:xfrm>
            <a:off x="457200" y="1905000"/>
            <a:ext cx="8229600" cy="4525963"/>
          </a:xfrm>
        </p:spPr>
        <p:txBody>
          <a:bodyPr/>
          <a:lstStyle/>
          <a:p>
            <a:pPr marL="514350" indent="-514350">
              <a:buFont typeface="+mj-lt"/>
              <a:buAutoNum type="arabicPeriod"/>
            </a:pPr>
            <a:r>
              <a:rPr lang="en-US" b="1" dirty="0" smtClean="0"/>
              <a:t>Define the topic or introduce the question.</a:t>
            </a:r>
          </a:p>
          <a:p>
            <a:pPr marL="514350" indent="-514350">
              <a:buFont typeface="+mj-lt"/>
              <a:buAutoNum type="arabicPeriod"/>
            </a:pPr>
            <a:r>
              <a:rPr lang="en-US" b="1" dirty="0" smtClean="0"/>
              <a:t>Guide students plan where and how to gather data and information.</a:t>
            </a:r>
          </a:p>
          <a:p>
            <a:pPr marL="514350" indent="-514350">
              <a:buFont typeface="+mj-lt"/>
              <a:buAutoNum type="arabicPeriod"/>
            </a:pPr>
            <a:r>
              <a:rPr lang="en-US" b="1" dirty="0" smtClean="0"/>
              <a:t>Students present findings through graph, charts, PowerPoint presentation, models, and writing.</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3" presetClass="entr" presetSubtype="528"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8" dur="500" fill="hold"/>
                                        <p:tgtEl>
                                          <p:spTgt spid="3">
                                            <p:txEl>
                                              <p:pRg st="0" end="0"/>
                                            </p:txEl>
                                          </p:spTgt>
                                        </p:tgtEl>
                                        <p:attrNameLst>
                                          <p:attrName>ppt_x</p:attrName>
                                        </p:attrNameLst>
                                      </p:cBhvr>
                                      <p:tavLst>
                                        <p:tav tm="0">
                                          <p:val>
                                            <p:fltVal val="0.5"/>
                                          </p:val>
                                        </p:tav>
                                        <p:tav tm="100000">
                                          <p:val>
                                            <p:strVal val="#ppt_x"/>
                                          </p:val>
                                        </p:tav>
                                      </p:tavLst>
                                    </p:anim>
                                    <p:anim calcmode="lin" valueType="num">
                                      <p:cBhvr>
                                        <p:cTn id="19" dur="500" fill="hold"/>
                                        <p:tgtEl>
                                          <p:spTgt spid="3">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52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6" dur="500" fill="hold"/>
                                        <p:tgtEl>
                                          <p:spTgt spid="3">
                                            <p:txEl>
                                              <p:pRg st="1" end="1"/>
                                            </p:txEl>
                                          </p:spTgt>
                                        </p:tgtEl>
                                        <p:attrNameLst>
                                          <p:attrName>ppt_x</p:attrName>
                                        </p:attrNameLst>
                                      </p:cBhvr>
                                      <p:tavLst>
                                        <p:tav tm="0">
                                          <p:val>
                                            <p:fltVal val="0.5"/>
                                          </p:val>
                                        </p:tav>
                                        <p:tav tm="100000">
                                          <p:val>
                                            <p:strVal val="#ppt_x"/>
                                          </p:val>
                                        </p:tav>
                                      </p:tavLst>
                                    </p:anim>
                                    <p:anim calcmode="lin" valueType="num">
                                      <p:cBhvr>
                                        <p:cTn id="27" dur="500" fill="hold"/>
                                        <p:tgtEl>
                                          <p:spTgt spid="3">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528"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p:cTn id="3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4" dur="500" fill="hold"/>
                                        <p:tgtEl>
                                          <p:spTgt spid="3">
                                            <p:txEl>
                                              <p:pRg st="2" end="2"/>
                                            </p:txEl>
                                          </p:spTgt>
                                        </p:tgtEl>
                                        <p:attrNameLst>
                                          <p:attrName>ppt_x</p:attrName>
                                        </p:attrNameLst>
                                      </p:cBhvr>
                                      <p:tavLst>
                                        <p:tav tm="0">
                                          <p:val>
                                            <p:fltVal val="0.5"/>
                                          </p:val>
                                        </p:tav>
                                        <p:tav tm="100000">
                                          <p:val>
                                            <p:strVal val="#ppt_x"/>
                                          </p:val>
                                        </p:tav>
                                      </p:tavLst>
                                    </p:anim>
                                    <p:anim calcmode="lin" valueType="num">
                                      <p:cBhvr>
                                        <p:cTn id="35" dur="500" fill="hold"/>
                                        <p:tgtEl>
                                          <p:spTgt spid="3">
                                            <p:txEl>
                                              <p:pRg st="2" end="2"/>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4800" b="1" dirty="0" smtClean="0">
                <a:solidFill>
                  <a:srgbClr val="FF0000"/>
                </a:solidFill>
                <a:latin typeface="Rockwell Condensed" pitchFamily="18" charset="0"/>
              </a:rPr>
              <a:t>INSTRUCTIONAL CHARACTERISTICS</a:t>
            </a:r>
            <a:endParaRPr lang="en-US" sz="4800" b="1" dirty="0">
              <a:solidFill>
                <a:srgbClr val="FF0000"/>
              </a:solidFill>
              <a:latin typeface="Rockwell Condensed" pitchFamily="18" charset="0"/>
            </a:endParaRPr>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pPr>
              <a:buNone/>
            </a:pPr>
            <a:r>
              <a:rPr lang="en-US" dirty="0" smtClean="0"/>
              <a:t>		</a:t>
            </a:r>
            <a:r>
              <a:rPr lang="en-US" b="1" dirty="0" smtClean="0"/>
              <a:t>The following are commonly observed characteristics of the discovery/inquiry method:</a:t>
            </a:r>
          </a:p>
          <a:p>
            <a:pPr marL="514350" indent="-514350">
              <a:buFont typeface="+mj-lt"/>
              <a:buAutoNum type="arabicPeriod"/>
            </a:pPr>
            <a:r>
              <a:rPr lang="en-US" b="1" dirty="0" smtClean="0"/>
              <a:t>Investigative processes such as inferring, hypothesizing, measuring, predicting, classifying, analyzing, and experimenting, formulating conclusions and generalizations are employed.</a:t>
            </a:r>
          </a:p>
          <a:p>
            <a:pPr marL="514350" indent="-514350">
              <a:buFont typeface="+mj-lt"/>
              <a:buAutoNum type="arabicPeriod"/>
            </a:pPr>
            <a:r>
              <a:rPr lang="en-US" b="1" dirty="0" smtClean="0"/>
              <a:t>The procedure in gathering information is not prescribed by the teachers.</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85" decel="100000"/>
                                        <p:tgtEl>
                                          <p:spTgt spid="2"/>
                                        </p:tgtEl>
                                      </p:cBhvr>
                                    </p:animEffect>
                                    <p:animScale>
                                      <p:cBhvr>
                                        <p:cTn id="8" dur="385" decel="100000"/>
                                        <p:tgtEl>
                                          <p:spTgt spid="2"/>
                                        </p:tgtEl>
                                      </p:cBhvr>
                                      <p:from x="10000" y="10000"/>
                                      <p:to x="200000" y="450000"/>
                                    </p:animScale>
                                    <p:animScale>
                                      <p:cBhvr>
                                        <p:cTn id="9" dur="615" accel="100000" fill="hold">
                                          <p:stCondLst>
                                            <p:cond delay="385"/>
                                          </p:stCondLst>
                                        </p:cTn>
                                        <p:tgtEl>
                                          <p:spTgt spid="2"/>
                                        </p:tgtEl>
                                      </p:cBhvr>
                                      <p:from x="200000" y="450000"/>
                                      <p:to x="100000" y="100000"/>
                                    </p:animScale>
                                    <p:set>
                                      <p:cBhvr>
                                        <p:cTn id="10" dur="385" fill="hold"/>
                                        <p:tgtEl>
                                          <p:spTgt spid="2"/>
                                        </p:tgtEl>
                                        <p:attrNameLst>
                                          <p:attrName>ppt_x</p:attrName>
                                        </p:attrNameLst>
                                      </p:cBhvr>
                                      <p:to>
                                        <p:strVal val="(0.5)"/>
                                      </p:to>
                                    </p:set>
                                    <p:anim from="(0.5)" to="(#ppt_x)" calcmode="lin" valueType="num">
                                      <p:cBhvr>
                                        <p:cTn id="11" dur="615" accel="100000" fill="hold">
                                          <p:stCondLst>
                                            <p:cond delay="385"/>
                                          </p:stCondLst>
                                        </p:cTn>
                                        <p:tgtEl>
                                          <p:spTgt spid="2"/>
                                        </p:tgtEl>
                                        <p:attrNameLst>
                                          <p:attrName>ppt_x</p:attrName>
                                        </p:attrNameLst>
                                      </p:cBhvr>
                                    </p:anim>
                                    <p:set>
                                      <p:cBhvr>
                                        <p:cTn id="12" dur="385" fill="hold"/>
                                        <p:tgtEl>
                                          <p:spTgt spid="2"/>
                                        </p:tgtEl>
                                        <p:attrNameLst>
                                          <p:attrName>ppt_y</p:attrName>
                                        </p:attrNameLst>
                                      </p:cBhvr>
                                      <p:to>
                                        <p:strVal val="(#ppt_y+0.4)"/>
                                      </p:to>
                                    </p:set>
                                    <p:anim from="(#ppt_y+0.4)" to="(#ppt_y)" calcmode="lin" valueType="num">
                                      <p:cBhvr>
                                        <p:cTn id="13" dur="615" accel="100000" fill="hold">
                                          <p:stCondLst>
                                            <p:cond delay="385"/>
                                          </p:stCondLst>
                                        </p:cTn>
                                        <p:tgtEl>
                                          <p:spTgt spid="2"/>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21"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anim calcmode="lin" valueType="num">
                                      <p:cBhvr>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7" presetClass="entr" presetSubtype="0"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500"/>
                                        <p:tgtEl>
                                          <p:spTgt spid="3">
                                            <p:txEl>
                                              <p:pRg st="2" end="2"/>
                                            </p:txEl>
                                          </p:spTgt>
                                        </p:tgtEl>
                                      </p:cBhvr>
                                    </p:animEffect>
                                    <p:anim calcmode="lin" valueType="num">
                                      <p:cBhvr>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7"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648200"/>
          </a:xfrm>
        </p:spPr>
        <p:txBody>
          <a:bodyPr>
            <a:normAutofit lnSpcReduction="10000"/>
          </a:bodyPr>
          <a:lstStyle/>
          <a:p>
            <a:pPr>
              <a:buNone/>
            </a:pPr>
            <a:r>
              <a:rPr lang="en-US" sz="3600" b="1" dirty="0" smtClean="0">
                <a:solidFill>
                  <a:srgbClr val="002060"/>
                </a:solidFill>
                <a:latin typeface="Aachen BT" pitchFamily="18" charset="0"/>
                <a:cs typeface="Aharoni" pitchFamily="2" charset="-79"/>
              </a:rPr>
              <a:t>TEACHING METHOD</a:t>
            </a:r>
          </a:p>
          <a:p>
            <a:pPr>
              <a:buNone/>
            </a:pPr>
            <a:r>
              <a:rPr lang="en-US" b="1" dirty="0"/>
              <a:t>	</a:t>
            </a:r>
            <a:r>
              <a:rPr lang="en-US" b="1" dirty="0" smtClean="0"/>
              <a:t>	It is a systematic way of doing something. It implies an orderly logical arrangement of steps. It is more procedural.</a:t>
            </a:r>
          </a:p>
          <a:p>
            <a:pPr>
              <a:buNone/>
            </a:pPr>
            <a:endParaRPr lang="en-US" b="1" dirty="0" smtClean="0"/>
          </a:p>
          <a:p>
            <a:pPr>
              <a:buNone/>
            </a:pPr>
            <a:r>
              <a:rPr lang="en-US" sz="3600" b="1" dirty="0" smtClean="0">
                <a:solidFill>
                  <a:srgbClr val="002060"/>
                </a:solidFill>
                <a:latin typeface="Aachen BT" pitchFamily="18" charset="0"/>
                <a:cs typeface="Aharoni" pitchFamily="2" charset="-79"/>
              </a:rPr>
              <a:t>TEACHING TECHNIQUE</a:t>
            </a:r>
          </a:p>
          <a:p>
            <a:pPr>
              <a:buNone/>
            </a:pPr>
            <a:r>
              <a:rPr lang="en-US" b="1" dirty="0"/>
              <a:t>	</a:t>
            </a:r>
            <a:r>
              <a:rPr lang="en-US" b="1" dirty="0" smtClean="0"/>
              <a:t>	It is a well-defined procedure used to accomplish a specific activity or task.</a:t>
            </a:r>
            <a:endParaRPr lang="en-US" b="1" dirty="0"/>
          </a:p>
        </p:txBody>
      </p:sp>
      <p:sp>
        <p:nvSpPr>
          <p:cNvPr id="5" name="Footer Placeholder 4"/>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par>
                                <p:cTn id="8" presetID="3" presetClass="entr" presetSubtype="10" fill="hold" nodeType="withEffect">
                                  <p:stCondLst>
                                    <p:cond delay="0"/>
                                  </p:stCondLst>
                                  <p:iterate type="lt">
                                    <p:tmPct val="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1000"/>
                                        <p:tgtEl>
                                          <p:spTgt spid="3">
                                            <p:txEl>
                                              <p:pRg st="1" end="1"/>
                                            </p:txEl>
                                          </p:spTgt>
                                        </p:tgtEl>
                                      </p:cBhvr>
                                    </p:animEffect>
                                  </p:childTnLst>
                                </p:cTn>
                              </p:par>
                              <p:par>
                                <p:cTn id="11" presetID="3" presetClass="entr" presetSubtype="10" fill="hold" nodeType="withEffect">
                                  <p:stCondLst>
                                    <p:cond delay="0"/>
                                  </p:stCondLst>
                                  <p:iterate type="lt">
                                    <p:tmPct val="0"/>
                                  </p:iterate>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1000"/>
                                        <p:tgtEl>
                                          <p:spTgt spid="3">
                                            <p:txEl>
                                              <p:pRg st="3" end="3"/>
                                            </p:txEl>
                                          </p:spTgt>
                                        </p:tgtEl>
                                      </p:cBhvr>
                                    </p:animEffect>
                                  </p:childTnLst>
                                </p:cTn>
                              </p:par>
                              <p:par>
                                <p:cTn id="14" presetID="3" presetClass="entr" presetSubtype="10" fill="hold" nodeType="withEffect">
                                  <p:stCondLst>
                                    <p:cond delay="0"/>
                                  </p:stCondLst>
                                  <p:iterate type="lt">
                                    <p:tmPct val="0"/>
                                  </p:iterate>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lstStyle/>
          <a:p>
            <a:pPr marL="514350" indent="-514350">
              <a:buFont typeface="+mj-lt"/>
              <a:buAutoNum type="arabicPeriod" startAt="3"/>
            </a:pPr>
            <a:r>
              <a:rPr lang="en-US" b="1" dirty="0" smtClean="0"/>
              <a:t>The children are highly motivated to search, hence active participation is the best indicator of inquisitiveness.</a:t>
            </a:r>
          </a:p>
          <a:p>
            <a:pPr marL="514350" indent="-514350">
              <a:buFont typeface="+mj-lt"/>
              <a:buAutoNum type="arabicPeriod" startAt="3"/>
            </a:pPr>
            <a:r>
              <a:rPr lang="en-US" b="1" dirty="0" smtClean="0"/>
              <a:t>The answers arrived at are genuine products of their own efforts.</a:t>
            </a:r>
          </a:p>
          <a:p>
            <a:pPr marL="514350" indent="-514350">
              <a:buFont typeface="+mj-lt"/>
              <a:buAutoNum type="arabicPeriod" startAt="3"/>
            </a:pPr>
            <a:r>
              <a:rPr lang="en-US" b="1" dirty="0" smtClean="0"/>
              <a:t>Focused questions before, during and after are critical ingredients that provide direction and sustain action.</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ou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ou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Autofit/>
          </a:bodyPr>
          <a:lstStyle/>
          <a:p>
            <a:r>
              <a:rPr lang="en-US" sz="5000" b="1" dirty="0" smtClean="0">
                <a:solidFill>
                  <a:srgbClr val="FF0000"/>
                </a:solidFill>
                <a:latin typeface="Rockwell Condensed" pitchFamily="18" charset="0"/>
              </a:rPr>
              <a:t>OUTCOMES OF INQUIRY TEACHING</a:t>
            </a:r>
            <a:endParaRPr lang="en-US" sz="5000" b="1" dirty="0">
              <a:solidFill>
                <a:srgbClr val="FF0000"/>
              </a:solidFill>
              <a:latin typeface="Rockwell Condensed" pitchFamily="18" charset="0"/>
            </a:endParaRPr>
          </a:p>
        </p:txBody>
      </p:sp>
      <p:sp>
        <p:nvSpPr>
          <p:cNvPr id="3" name="Content Placeholder 2"/>
          <p:cNvSpPr>
            <a:spLocks noGrp="1"/>
          </p:cNvSpPr>
          <p:nvPr>
            <p:ph idx="1"/>
          </p:nvPr>
        </p:nvSpPr>
        <p:spPr>
          <a:xfrm>
            <a:off x="457200" y="1371600"/>
            <a:ext cx="8229600" cy="5181600"/>
          </a:xfrm>
        </p:spPr>
        <p:txBody>
          <a:bodyPr>
            <a:normAutofit fontScale="92500" lnSpcReduction="20000"/>
          </a:bodyPr>
          <a:lstStyle/>
          <a:p>
            <a:pPr marL="514350" indent="-514350">
              <a:buFont typeface="+mj-lt"/>
              <a:buAutoNum type="arabicPeriod"/>
            </a:pPr>
            <a:r>
              <a:rPr lang="en-US" b="1" dirty="0" smtClean="0"/>
              <a:t>Its emphasis is on the processes of gathering and processing of information</a:t>
            </a:r>
          </a:p>
          <a:p>
            <a:pPr marL="514350" indent="-514350">
              <a:buFont typeface="+mj-lt"/>
              <a:buAutoNum type="arabicPeriod"/>
            </a:pPr>
            <a:r>
              <a:rPr lang="en-US" b="1" dirty="0" smtClean="0"/>
              <a:t>Its dependence on firsthand experience with objects and phenomena occurring in the environment is certainly in agreement with the most often cited theory of Piaget on intellectual development.</a:t>
            </a:r>
          </a:p>
          <a:p>
            <a:pPr marL="514350" indent="-514350">
              <a:buFont typeface="+mj-lt"/>
              <a:buAutoNum type="arabicPeriod"/>
            </a:pPr>
            <a:r>
              <a:rPr lang="en-US" b="1" dirty="0" smtClean="0"/>
              <a:t>The inquiry approach which predominantly allows some degree of freedom develops initiative and divergent thinking.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145">
                                          <p:stCondLst>
                                            <p:cond delay="0"/>
                                          </p:stCondLst>
                                        </p:cTn>
                                        <p:tgtEl>
                                          <p:spTgt spid="3">
                                            <p:txEl>
                                              <p:pRg st="0" end="0"/>
                                            </p:txEl>
                                          </p:spTgt>
                                        </p:tgtEl>
                                      </p:cBhvr>
                                    </p:animEffect>
                                    <p:anim calcmode="lin" valueType="num">
                                      <p:cBhvr>
                                        <p:cTn id="16" dur="456"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166"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166" tmFilter="0, 0; 0.125,0.2665; 0.25,0.4; 0.375,0.465; 0.5,0.5;  0.625,0.535; 0.75,0.6; 0.875,0.7335; 1,1">
                                          <p:stCondLst>
                                            <p:cond delay="166"/>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83" tmFilter="0, 0; 0.125,0.2665; 0.25,0.4; 0.375,0.465; 0.5,0.5;  0.625,0.535; 0.75,0.6; 0.875,0.7335; 1,1">
                                          <p:stCondLst>
                                            <p:cond delay="331"/>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41" tmFilter="0, 0; 0.125,0.2665; 0.25,0.4; 0.375,0.465; 0.5,0.5;  0.625,0.535; 0.75,0.6; 0.875,0.7335; 1,1">
                                          <p:stCondLst>
                                            <p:cond delay="414"/>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7">
                                          <p:stCondLst>
                                            <p:cond delay="163"/>
                                          </p:stCondLst>
                                        </p:cTn>
                                        <p:tgtEl>
                                          <p:spTgt spid="3">
                                            <p:txEl>
                                              <p:pRg st="0" end="0"/>
                                            </p:txEl>
                                          </p:spTgt>
                                        </p:tgtEl>
                                      </p:cBhvr>
                                      <p:to x="100000" y="60000"/>
                                    </p:animScale>
                                    <p:animScale>
                                      <p:cBhvr>
                                        <p:cTn id="22" dur="42" decel="50000">
                                          <p:stCondLst>
                                            <p:cond delay="169"/>
                                          </p:stCondLst>
                                        </p:cTn>
                                        <p:tgtEl>
                                          <p:spTgt spid="3">
                                            <p:txEl>
                                              <p:pRg st="0" end="0"/>
                                            </p:txEl>
                                          </p:spTgt>
                                        </p:tgtEl>
                                      </p:cBhvr>
                                      <p:to x="100000" y="100000"/>
                                    </p:animScale>
                                    <p:animScale>
                                      <p:cBhvr>
                                        <p:cTn id="23" dur="7">
                                          <p:stCondLst>
                                            <p:cond delay="328"/>
                                          </p:stCondLst>
                                        </p:cTn>
                                        <p:tgtEl>
                                          <p:spTgt spid="3">
                                            <p:txEl>
                                              <p:pRg st="0" end="0"/>
                                            </p:txEl>
                                          </p:spTgt>
                                        </p:tgtEl>
                                      </p:cBhvr>
                                      <p:to x="100000" y="80000"/>
                                    </p:animScale>
                                    <p:animScale>
                                      <p:cBhvr>
                                        <p:cTn id="24" dur="42" decel="50000">
                                          <p:stCondLst>
                                            <p:cond delay="335"/>
                                          </p:stCondLst>
                                        </p:cTn>
                                        <p:tgtEl>
                                          <p:spTgt spid="3">
                                            <p:txEl>
                                              <p:pRg st="0" end="0"/>
                                            </p:txEl>
                                          </p:spTgt>
                                        </p:tgtEl>
                                      </p:cBhvr>
                                      <p:to x="100000" y="100000"/>
                                    </p:animScale>
                                    <p:animScale>
                                      <p:cBhvr>
                                        <p:cTn id="25" dur="7">
                                          <p:stCondLst>
                                            <p:cond delay="411"/>
                                          </p:stCondLst>
                                        </p:cTn>
                                        <p:tgtEl>
                                          <p:spTgt spid="3">
                                            <p:txEl>
                                              <p:pRg st="0" end="0"/>
                                            </p:txEl>
                                          </p:spTgt>
                                        </p:tgtEl>
                                      </p:cBhvr>
                                      <p:to x="100000" y="90000"/>
                                    </p:animScale>
                                    <p:animScale>
                                      <p:cBhvr>
                                        <p:cTn id="26" dur="42" decel="50000">
                                          <p:stCondLst>
                                            <p:cond delay="417"/>
                                          </p:stCondLst>
                                        </p:cTn>
                                        <p:tgtEl>
                                          <p:spTgt spid="3">
                                            <p:txEl>
                                              <p:pRg st="0" end="0"/>
                                            </p:txEl>
                                          </p:spTgt>
                                        </p:tgtEl>
                                      </p:cBhvr>
                                      <p:to x="100000" y="100000"/>
                                    </p:animScale>
                                    <p:animScale>
                                      <p:cBhvr>
                                        <p:cTn id="27" dur="7">
                                          <p:stCondLst>
                                            <p:cond delay="452"/>
                                          </p:stCondLst>
                                        </p:cTn>
                                        <p:tgtEl>
                                          <p:spTgt spid="3">
                                            <p:txEl>
                                              <p:pRg st="0" end="0"/>
                                            </p:txEl>
                                          </p:spTgt>
                                        </p:tgtEl>
                                      </p:cBhvr>
                                      <p:to x="100000" y="95000"/>
                                    </p:animScale>
                                    <p:animScale>
                                      <p:cBhvr>
                                        <p:cTn id="28" dur="42" decel="50000">
                                          <p:stCondLst>
                                            <p:cond delay="459"/>
                                          </p:stCondLst>
                                        </p:cTn>
                                        <p:tgtEl>
                                          <p:spTgt spid="3">
                                            <p:txEl>
                                              <p:pRg st="0" end="0"/>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down)">
                                      <p:cBhvr>
                                        <p:cTn id="33" dur="145">
                                          <p:stCondLst>
                                            <p:cond delay="0"/>
                                          </p:stCondLst>
                                        </p:cTn>
                                        <p:tgtEl>
                                          <p:spTgt spid="3">
                                            <p:txEl>
                                              <p:pRg st="1" end="1"/>
                                            </p:txEl>
                                          </p:spTgt>
                                        </p:tgtEl>
                                      </p:cBhvr>
                                    </p:animEffect>
                                    <p:anim calcmode="lin" valueType="num">
                                      <p:cBhvr>
                                        <p:cTn id="34" dur="456"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5" dur="166"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6" dur="166" tmFilter="0, 0; 0.125,0.2665; 0.25,0.4; 0.375,0.465; 0.5,0.5;  0.625,0.535; 0.75,0.6; 0.875,0.7335; 1,1">
                                          <p:stCondLst>
                                            <p:cond delay="166"/>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7" dur="83" tmFilter="0, 0; 0.125,0.2665; 0.25,0.4; 0.375,0.465; 0.5,0.5;  0.625,0.535; 0.75,0.6; 0.875,0.7335; 1,1">
                                          <p:stCondLst>
                                            <p:cond delay="331"/>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8" dur="41" tmFilter="0, 0; 0.125,0.2665; 0.25,0.4; 0.375,0.465; 0.5,0.5;  0.625,0.535; 0.75,0.6; 0.875,0.7335; 1,1">
                                          <p:stCondLst>
                                            <p:cond delay="414"/>
                                          </p:stCondLst>
                                        </p:cTn>
                                        <p:tgtEl>
                                          <p:spTgt spid="3">
                                            <p:txEl>
                                              <p:pRg st="1" end="1"/>
                                            </p:txEl>
                                          </p:spTgt>
                                        </p:tgtEl>
                                        <p:attrNameLst>
                                          <p:attrName>ppt_y</p:attrName>
                                        </p:attrNameLst>
                                      </p:cBhvr>
                                      <p:tavLst>
                                        <p:tav tm="0" fmla="#ppt_y-sin(pi*$)/81">
                                          <p:val>
                                            <p:fltVal val="0"/>
                                          </p:val>
                                        </p:tav>
                                        <p:tav tm="100000">
                                          <p:val>
                                            <p:fltVal val="1"/>
                                          </p:val>
                                        </p:tav>
                                      </p:tavLst>
                                    </p:anim>
                                    <p:animScale>
                                      <p:cBhvr>
                                        <p:cTn id="39" dur="7">
                                          <p:stCondLst>
                                            <p:cond delay="163"/>
                                          </p:stCondLst>
                                        </p:cTn>
                                        <p:tgtEl>
                                          <p:spTgt spid="3">
                                            <p:txEl>
                                              <p:pRg st="1" end="1"/>
                                            </p:txEl>
                                          </p:spTgt>
                                        </p:tgtEl>
                                      </p:cBhvr>
                                      <p:to x="100000" y="60000"/>
                                    </p:animScale>
                                    <p:animScale>
                                      <p:cBhvr>
                                        <p:cTn id="40" dur="42" decel="50000">
                                          <p:stCondLst>
                                            <p:cond delay="169"/>
                                          </p:stCondLst>
                                        </p:cTn>
                                        <p:tgtEl>
                                          <p:spTgt spid="3">
                                            <p:txEl>
                                              <p:pRg st="1" end="1"/>
                                            </p:txEl>
                                          </p:spTgt>
                                        </p:tgtEl>
                                      </p:cBhvr>
                                      <p:to x="100000" y="100000"/>
                                    </p:animScale>
                                    <p:animScale>
                                      <p:cBhvr>
                                        <p:cTn id="41" dur="7">
                                          <p:stCondLst>
                                            <p:cond delay="328"/>
                                          </p:stCondLst>
                                        </p:cTn>
                                        <p:tgtEl>
                                          <p:spTgt spid="3">
                                            <p:txEl>
                                              <p:pRg st="1" end="1"/>
                                            </p:txEl>
                                          </p:spTgt>
                                        </p:tgtEl>
                                      </p:cBhvr>
                                      <p:to x="100000" y="80000"/>
                                    </p:animScale>
                                    <p:animScale>
                                      <p:cBhvr>
                                        <p:cTn id="42" dur="42" decel="50000">
                                          <p:stCondLst>
                                            <p:cond delay="335"/>
                                          </p:stCondLst>
                                        </p:cTn>
                                        <p:tgtEl>
                                          <p:spTgt spid="3">
                                            <p:txEl>
                                              <p:pRg st="1" end="1"/>
                                            </p:txEl>
                                          </p:spTgt>
                                        </p:tgtEl>
                                      </p:cBhvr>
                                      <p:to x="100000" y="100000"/>
                                    </p:animScale>
                                    <p:animScale>
                                      <p:cBhvr>
                                        <p:cTn id="43" dur="7">
                                          <p:stCondLst>
                                            <p:cond delay="411"/>
                                          </p:stCondLst>
                                        </p:cTn>
                                        <p:tgtEl>
                                          <p:spTgt spid="3">
                                            <p:txEl>
                                              <p:pRg st="1" end="1"/>
                                            </p:txEl>
                                          </p:spTgt>
                                        </p:tgtEl>
                                      </p:cBhvr>
                                      <p:to x="100000" y="90000"/>
                                    </p:animScale>
                                    <p:animScale>
                                      <p:cBhvr>
                                        <p:cTn id="44" dur="42" decel="50000">
                                          <p:stCondLst>
                                            <p:cond delay="417"/>
                                          </p:stCondLst>
                                        </p:cTn>
                                        <p:tgtEl>
                                          <p:spTgt spid="3">
                                            <p:txEl>
                                              <p:pRg st="1" end="1"/>
                                            </p:txEl>
                                          </p:spTgt>
                                        </p:tgtEl>
                                      </p:cBhvr>
                                      <p:to x="100000" y="100000"/>
                                    </p:animScale>
                                    <p:animScale>
                                      <p:cBhvr>
                                        <p:cTn id="45" dur="7">
                                          <p:stCondLst>
                                            <p:cond delay="452"/>
                                          </p:stCondLst>
                                        </p:cTn>
                                        <p:tgtEl>
                                          <p:spTgt spid="3">
                                            <p:txEl>
                                              <p:pRg st="1" end="1"/>
                                            </p:txEl>
                                          </p:spTgt>
                                        </p:tgtEl>
                                      </p:cBhvr>
                                      <p:to x="100000" y="95000"/>
                                    </p:animScale>
                                    <p:animScale>
                                      <p:cBhvr>
                                        <p:cTn id="46" dur="42" decel="50000">
                                          <p:stCondLst>
                                            <p:cond delay="459"/>
                                          </p:stCondLst>
                                        </p:cTn>
                                        <p:tgtEl>
                                          <p:spTgt spid="3">
                                            <p:txEl>
                                              <p:pRg st="1" end="1"/>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wipe(down)">
                                      <p:cBhvr>
                                        <p:cTn id="51" dur="145">
                                          <p:stCondLst>
                                            <p:cond delay="0"/>
                                          </p:stCondLst>
                                        </p:cTn>
                                        <p:tgtEl>
                                          <p:spTgt spid="3">
                                            <p:txEl>
                                              <p:pRg st="2" end="2"/>
                                            </p:txEl>
                                          </p:spTgt>
                                        </p:tgtEl>
                                      </p:cBhvr>
                                    </p:animEffect>
                                    <p:anim calcmode="lin" valueType="num">
                                      <p:cBhvr>
                                        <p:cTn id="52" dur="456"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3" dur="166"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4" dur="166" tmFilter="0, 0; 0.125,0.2665; 0.25,0.4; 0.375,0.465; 0.5,0.5;  0.625,0.535; 0.75,0.6; 0.875,0.7335; 1,1">
                                          <p:stCondLst>
                                            <p:cond delay="166"/>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5" dur="83" tmFilter="0, 0; 0.125,0.2665; 0.25,0.4; 0.375,0.465; 0.5,0.5;  0.625,0.535; 0.75,0.6; 0.875,0.7335; 1,1">
                                          <p:stCondLst>
                                            <p:cond delay="331"/>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6" dur="41" tmFilter="0, 0; 0.125,0.2665; 0.25,0.4; 0.375,0.465; 0.5,0.5;  0.625,0.535; 0.75,0.6; 0.875,0.7335; 1,1">
                                          <p:stCondLst>
                                            <p:cond delay="414"/>
                                          </p:stCondLst>
                                        </p:cTn>
                                        <p:tgtEl>
                                          <p:spTgt spid="3">
                                            <p:txEl>
                                              <p:pRg st="2" end="2"/>
                                            </p:txEl>
                                          </p:spTgt>
                                        </p:tgtEl>
                                        <p:attrNameLst>
                                          <p:attrName>ppt_y</p:attrName>
                                        </p:attrNameLst>
                                      </p:cBhvr>
                                      <p:tavLst>
                                        <p:tav tm="0" fmla="#ppt_y-sin(pi*$)/81">
                                          <p:val>
                                            <p:fltVal val="0"/>
                                          </p:val>
                                        </p:tav>
                                        <p:tav tm="100000">
                                          <p:val>
                                            <p:fltVal val="1"/>
                                          </p:val>
                                        </p:tav>
                                      </p:tavLst>
                                    </p:anim>
                                    <p:animScale>
                                      <p:cBhvr>
                                        <p:cTn id="57" dur="7">
                                          <p:stCondLst>
                                            <p:cond delay="163"/>
                                          </p:stCondLst>
                                        </p:cTn>
                                        <p:tgtEl>
                                          <p:spTgt spid="3">
                                            <p:txEl>
                                              <p:pRg st="2" end="2"/>
                                            </p:txEl>
                                          </p:spTgt>
                                        </p:tgtEl>
                                      </p:cBhvr>
                                      <p:to x="100000" y="60000"/>
                                    </p:animScale>
                                    <p:animScale>
                                      <p:cBhvr>
                                        <p:cTn id="58" dur="42" decel="50000">
                                          <p:stCondLst>
                                            <p:cond delay="169"/>
                                          </p:stCondLst>
                                        </p:cTn>
                                        <p:tgtEl>
                                          <p:spTgt spid="3">
                                            <p:txEl>
                                              <p:pRg st="2" end="2"/>
                                            </p:txEl>
                                          </p:spTgt>
                                        </p:tgtEl>
                                      </p:cBhvr>
                                      <p:to x="100000" y="100000"/>
                                    </p:animScale>
                                    <p:animScale>
                                      <p:cBhvr>
                                        <p:cTn id="59" dur="7">
                                          <p:stCondLst>
                                            <p:cond delay="328"/>
                                          </p:stCondLst>
                                        </p:cTn>
                                        <p:tgtEl>
                                          <p:spTgt spid="3">
                                            <p:txEl>
                                              <p:pRg st="2" end="2"/>
                                            </p:txEl>
                                          </p:spTgt>
                                        </p:tgtEl>
                                      </p:cBhvr>
                                      <p:to x="100000" y="80000"/>
                                    </p:animScale>
                                    <p:animScale>
                                      <p:cBhvr>
                                        <p:cTn id="60" dur="42" decel="50000">
                                          <p:stCondLst>
                                            <p:cond delay="335"/>
                                          </p:stCondLst>
                                        </p:cTn>
                                        <p:tgtEl>
                                          <p:spTgt spid="3">
                                            <p:txEl>
                                              <p:pRg st="2" end="2"/>
                                            </p:txEl>
                                          </p:spTgt>
                                        </p:tgtEl>
                                      </p:cBhvr>
                                      <p:to x="100000" y="100000"/>
                                    </p:animScale>
                                    <p:animScale>
                                      <p:cBhvr>
                                        <p:cTn id="61" dur="7">
                                          <p:stCondLst>
                                            <p:cond delay="411"/>
                                          </p:stCondLst>
                                        </p:cTn>
                                        <p:tgtEl>
                                          <p:spTgt spid="3">
                                            <p:txEl>
                                              <p:pRg st="2" end="2"/>
                                            </p:txEl>
                                          </p:spTgt>
                                        </p:tgtEl>
                                      </p:cBhvr>
                                      <p:to x="100000" y="90000"/>
                                    </p:animScale>
                                    <p:animScale>
                                      <p:cBhvr>
                                        <p:cTn id="62" dur="42" decel="50000">
                                          <p:stCondLst>
                                            <p:cond delay="417"/>
                                          </p:stCondLst>
                                        </p:cTn>
                                        <p:tgtEl>
                                          <p:spTgt spid="3">
                                            <p:txEl>
                                              <p:pRg st="2" end="2"/>
                                            </p:txEl>
                                          </p:spTgt>
                                        </p:tgtEl>
                                      </p:cBhvr>
                                      <p:to x="100000" y="100000"/>
                                    </p:animScale>
                                    <p:animScale>
                                      <p:cBhvr>
                                        <p:cTn id="63" dur="7">
                                          <p:stCondLst>
                                            <p:cond delay="452"/>
                                          </p:stCondLst>
                                        </p:cTn>
                                        <p:tgtEl>
                                          <p:spTgt spid="3">
                                            <p:txEl>
                                              <p:pRg st="2" end="2"/>
                                            </p:txEl>
                                          </p:spTgt>
                                        </p:tgtEl>
                                      </p:cBhvr>
                                      <p:to x="100000" y="95000"/>
                                    </p:animScale>
                                    <p:animScale>
                                      <p:cBhvr>
                                        <p:cTn id="64" dur="42" decel="50000">
                                          <p:stCondLst>
                                            <p:cond delay="459"/>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705600"/>
          </a:xfrm>
        </p:spPr>
        <p:txBody>
          <a:bodyPr>
            <a:normAutofit fontScale="92500" lnSpcReduction="10000"/>
          </a:bodyPr>
          <a:lstStyle/>
          <a:p>
            <a:pPr marL="514350" indent="-514350">
              <a:buFont typeface="+mj-lt"/>
              <a:buAutoNum type="arabicPeriod" startAt="4"/>
            </a:pPr>
            <a:r>
              <a:rPr lang="en-US" b="1" dirty="0" smtClean="0"/>
              <a:t>A deep sense of responsibility is developed when learners are left to manage their own learning, be it in pursuit of answers, mastery of content or simply solving a problem that confronts them instantly.</a:t>
            </a:r>
          </a:p>
          <a:p>
            <a:pPr marL="514350" indent="-514350">
              <a:buFont typeface="+mj-lt"/>
              <a:buAutoNum type="arabicPeriod" startAt="4"/>
            </a:pPr>
            <a:r>
              <a:rPr lang="en-US" b="1" dirty="0" smtClean="0"/>
              <a:t>Educators strongly believes that facts and concepts that learners discover by themselves become stored as part of their permanent learning.</a:t>
            </a:r>
          </a:p>
          <a:p>
            <a:pPr marL="514350" indent="-514350">
              <a:buFont typeface="+mj-lt"/>
              <a:buAutoNum type="arabicPeriod" startAt="4"/>
            </a:pPr>
            <a:r>
              <a:rPr lang="en-US" b="1" dirty="0" smtClean="0"/>
              <a:t>Experiencing success in inquiry-based/discovery lessons builds up the learners’ feeling of confidence.</a:t>
            </a:r>
          </a:p>
          <a:p>
            <a:pPr marL="514350" indent="-514350">
              <a:buFont typeface="+mj-lt"/>
              <a:buAutoNum type="arabicPeriod" startAt="4"/>
            </a:pPr>
            <a:r>
              <a:rPr lang="en-US" b="1" dirty="0" smtClean="0"/>
              <a:t>Participation in inquiry activities strengthens learners’ intellectual capabilities.</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448800" cy="1143000"/>
          </a:xfrm>
        </p:spPr>
        <p:txBody>
          <a:bodyPr>
            <a:noAutofit/>
          </a:bodyPr>
          <a:lstStyle/>
          <a:p>
            <a:r>
              <a:rPr lang="en-US" sz="4300" b="1" dirty="0" smtClean="0">
                <a:solidFill>
                  <a:srgbClr val="FF0000"/>
                </a:solidFill>
                <a:latin typeface="Rockwell Condensed" pitchFamily="18" charset="0"/>
              </a:rPr>
              <a:t>HOW TO FACILITATE INQUIRY TEACHING</a:t>
            </a:r>
            <a:endParaRPr lang="en-US" sz="4300" b="1" dirty="0">
              <a:solidFill>
                <a:srgbClr val="FF0000"/>
              </a:solidFill>
              <a:latin typeface="Rockwell Condensed" pitchFamily="18" charset="0"/>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b="1" dirty="0" smtClean="0"/>
              <a:t>Arrange for an ideal room setting.</a:t>
            </a:r>
          </a:p>
          <a:p>
            <a:pPr marL="514350" indent="-514350">
              <a:buFont typeface="+mj-lt"/>
              <a:buAutoNum type="arabicPeriod"/>
            </a:pPr>
            <a:r>
              <a:rPr lang="en-US" b="1" dirty="0" smtClean="0"/>
              <a:t>Choose tools and equipment that can easily be manipulated.</a:t>
            </a:r>
          </a:p>
          <a:p>
            <a:pPr marL="514350" indent="-514350">
              <a:buFont typeface="+mj-lt"/>
              <a:buAutoNum type="arabicPeriod"/>
            </a:pPr>
            <a:r>
              <a:rPr lang="en-US" b="1" dirty="0" smtClean="0"/>
              <a:t>The materials to be used or examine must lend themselves easily to the processes to be employed and the end product desired.</a:t>
            </a:r>
          </a:p>
          <a:p>
            <a:pPr marL="514350" indent="-514350">
              <a:buFont typeface="+mj-lt"/>
              <a:buAutoNum type="arabicPeriod"/>
            </a:pPr>
            <a:r>
              <a:rPr lang="en-US" b="1" dirty="0" smtClean="0"/>
              <a:t>The questions/problems to be answered should originate from the learners, followed by the formulation of hypothesis.</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plus(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plus(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plus(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plus(i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92763"/>
          </a:xfrm>
        </p:spPr>
        <p:txBody>
          <a:bodyPr>
            <a:normAutofit fontScale="92500" lnSpcReduction="10000"/>
          </a:bodyPr>
          <a:lstStyle/>
          <a:p>
            <a:pPr marL="514350" indent="-514350">
              <a:buFont typeface="+mj-lt"/>
              <a:buAutoNum type="arabicPeriod" startAt="5"/>
            </a:pPr>
            <a:r>
              <a:rPr lang="en-US" b="1" dirty="0" smtClean="0"/>
              <a:t>The procedure should likewise be planned by them.</a:t>
            </a:r>
          </a:p>
          <a:p>
            <a:pPr marL="514350" indent="-514350">
              <a:buFont typeface="+mj-lt"/>
              <a:buAutoNum type="arabicPeriod" startAt="5"/>
            </a:pPr>
            <a:r>
              <a:rPr lang="en-US" b="1" dirty="0" smtClean="0"/>
              <a:t>At the completion of the activity, require an evaluation of the steps undertaken as to its effectiveness and the clarity of the results.</a:t>
            </a:r>
          </a:p>
          <a:p>
            <a:pPr marL="514350" indent="-514350">
              <a:buFont typeface="+mj-lt"/>
              <a:buAutoNum type="arabicPeriod" startAt="5"/>
            </a:pPr>
            <a:r>
              <a:rPr lang="en-US" b="1" dirty="0" smtClean="0"/>
              <a:t>Above all, the teacher himself/herself should internalize his/her changed role to that of a guide, facilitator, and counselor rather than the traditional authority who not only determines the material to be learned but also dictates how it should be learned.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lstStyle/>
          <a:p>
            <a:pPr marL="514350" indent="-514350">
              <a:buFont typeface="+mj-lt"/>
              <a:buAutoNum type="arabicParenR" startAt="2"/>
            </a:pPr>
            <a:r>
              <a:rPr lang="en-US" sz="3600" b="1" dirty="0" smtClean="0">
                <a:solidFill>
                  <a:srgbClr val="002060"/>
                </a:solidFill>
                <a:cs typeface="Aharoni" pitchFamily="2" charset="-79"/>
              </a:rPr>
              <a:t>PROBLEM SOLVING METHOD</a:t>
            </a:r>
          </a:p>
          <a:p>
            <a:pPr marL="514350" indent="-514350">
              <a:buNone/>
            </a:pPr>
            <a:r>
              <a:rPr lang="en-US" b="1" dirty="0" smtClean="0"/>
              <a:t>		Problem solving is a teaching strategy that employs the scientific method in searching for information. The five basic steps of scientific method or investigatory process are:</a:t>
            </a:r>
          </a:p>
          <a:p>
            <a:pPr marL="514350" indent="-514350">
              <a:buFont typeface="+mj-lt"/>
              <a:buAutoNum type="arabicPeriod"/>
            </a:pPr>
            <a:r>
              <a:rPr lang="en-US" b="1" dirty="0" smtClean="0"/>
              <a:t>Sensing and defining the problem</a:t>
            </a:r>
          </a:p>
          <a:p>
            <a:pPr marL="514350" indent="-514350">
              <a:buFont typeface="+mj-lt"/>
              <a:buAutoNum type="arabicPeriod"/>
            </a:pPr>
            <a:r>
              <a:rPr lang="en-US" b="1" dirty="0" smtClean="0"/>
              <a:t>Formulating hypothesis</a:t>
            </a:r>
          </a:p>
          <a:p>
            <a:pPr marL="514350" indent="-514350">
              <a:buFont typeface="+mj-lt"/>
              <a:buAutoNum type="arabicPeriod"/>
            </a:pPr>
            <a:r>
              <a:rPr lang="en-US" b="1" dirty="0" smtClean="0"/>
              <a:t>Testing the likely hypothesis</a:t>
            </a:r>
          </a:p>
          <a:p>
            <a:pPr marL="514350" indent="-514350">
              <a:buFont typeface="+mj-lt"/>
              <a:buAutoNum type="arabicPeriod"/>
            </a:pPr>
            <a:r>
              <a:rPr lang="en-US" b="1" dirty="0" smtClean="0"/>
              <a:t>Analysis, interpretation and evaluation of evidence</a:t>
            </a:r>
          </a:p>
          <a:p>
            <a:pPr marL="514350" indent="-514350">
              <a:buFont typeface="+mj-lt"/>
              <a:buAutoNum type="arabicPeriod"/>
            </a:pPr>
            <a:r>
              <a:rPr lang="en-US" b="1" dirty="0" smtClean="0"/>
              <a:t>Formulating conclusion</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85" decel="100000"/>
                                        <p:tgtEl>
                                          <p:spTgt spid="3">
                                            <p:txEl>
                                              <p:pRg st="0" end="0"/>
                                            </p:txEl>
                                          </p:spTgt>
                                        </p:tgtEl>
                                      </p:cBhvr>
                                    </p:animEffect>
                                    <p:animScale>
                                      <p:cBhvr>
                                        <p:cTn id="8" dur="385" decel="100000"/>
                                        <p:tgtEl>
                                          <p:spTgt spid="3">
                                            <p:txEl>
                                              <p:pRg st="0" end="0"/>
                                            </p:txEl>
                                          </p:spTgt>
                                        </p:tgtEl>
                                      </p:cBhvr>
                                      <p:from x="10000" y="10000"/>
                                      <p:to x="200000" y="450000"/>
                                    </p:animScale>
                                    <p:animScale>
                                      <p:cBhvr>
                                        <p:cTn id="9" dur="615" accel="100000" fill="hold">
                                          <p:stCondLst>
                                            <p:cond delay="385"/>
                                          </p:stCondLst>
                                        </p:cTn>
                                        <p:tgtEl>
                                          <p:spTgt spid="3">
                                            <p:txEl>
                                              <p:pRg st="0" end="0"/>
                                            </p:txEl>
                                          </p:spTgt>
                                        </p:tgtEl>
                                      </p:cBhvr>
                                      <p:from x="200000" y="450000"/>
                                      <p:to x="100000" y="100000"/>
                                    </p:animScale>
                                    <p:set>
                                      <p:cBhvr>
                                        <p:cTn id="10" dur="385" fill="hold"/>
                                        <p:tgtEl>
                                          <p:spTgt spid="3">
                                            <p:txEl>
                                              <p:pRg st="0" end="0"/>
                                            </p:txEl>
                                          </p:spTgt>
                                        </p:tgtEl>
                                        <p:attrNameLst>
                                          <p:attrName>ppt_x</p:attrName>
                                        </p:attrNameLst>
                                      </p:cBhvr>
                                      <p:to>
                                        <p:strVal val="(0.5)"/>
                                      </p:to>
                                    </p:set>
                                    <p:anim from="(0.5)" to="(#ppt_x)" calcmode="lin" valueType="num">
                                      <p:cBhvr>
                                        <p:cTn id="11" dur="615" accel="100000" fill="hold">
                                          <p:stCondLst>
                                            <p:cond delay="385"/>
                                          </p:stCondLst>
                                        </p:cTn>
                                        <p:tgtEl>
                                          <p:spTgt spid="3">
                                            <p:txEl>
                                              <p:pRg st="0" end="0"/>
                                            </p:txEl>
                                          </p:spTgt>
                                        </p:tgtEl>
                                        <p:attrNameLst>
                                          <p:attrName>ppt_x</p:attrName>
                                        </p:attrNameLst>
                                      </p:cBhvr>
                                    </p:anim>
                                    <p:set>
                                      <p:cBhvr>
                                        <p:cTn id="12" dur="385" fill="hold"/>
                                        <p:tgtEl>
                                          <p:spTgt spid="3">
                                            <p:txEl>
                                              <p:pRg st="0" end="0"/>
                                            </p:txEl>
                                          </p:spTgt>
                                        </p:tgtEl>
                                        <p:attrNameLst>
                                          <p:attrName>ppt_y</p:attrName>
                                        </p:attrNameLst>
                                      </p:cBhvr>
                                      <p:to>
                                        <p:strVal val="(#ppt_y+0.4)"/>
                                      </p:to>
                                    </p:set>
                                    <p:anim from="(#ppt_y+0.4)" to="(#ppt_y)" calcmode="lin" valueType="num">
                                      <p:cBhvr>
                                        <p:cTn id="13" dur="615" accel="100000" fill="hold">
                                          <p:stCondLst>
                                            <p:cond delay="385"/>
                                          </p:stCondLst>
                                        </p:cTn>
                                        <p:tgtEl>
                                          <p:spTgt spid="3">
                                            <p:txEl>
                                              <p:pRg st="0" end="0"/>
                                            </p:txEl>
                                          </p:spTgt>
                                        </p:tgtEl>
                                        <p:attrNameLst>
                                          <p:attrName>ppt_y</p:attrName>
                                        </p:attrNameLst>
                                      </p:cBhvr>
                                    </p:anim>
                                  </p:childTnLst>
                                </p:cTn>
                              </p:par>
                              <p:par>
                                <p:cTn id="14" presetID="51"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385" decel="100000"/>
                                        <p:tgtEl>
                                          <p:spTgt spid="3">
                                            <p:txEl>
                                              <p:pRg st="1" end="1"/>
                                            </p:txEl>
                                          </p:spTgt>
                                        </p:tgtEl>
                                      </p:cBhvr>
                                    </p:animEffect>
                                    <p:animScale>
                                      <p:cBhvr>
                                        <p:cTn id="17" dur="385" decel="100000"/>
                                        <p:tgtEl>
                                          <p:spTgt spid="3">
                                            <p:txEl>
                                              <p:pRg st="1" end="1"/>
                                            </p:txEl>
                                          </p:spTgt>
                                        </p:tgtEl>
                                      </p:cBhvr>
                                      <p:from x="10000" y="10000"/>
                                      <p:to x="200000" y="450000"/>
                                    </p:animScale>
                                    <p:animScale>
                                      <p:cBhvr>
                                        <p:cTn id="18" dur="615" accel="100000" fill="hold">
                                          <p:stCondLst>
                                            <p:cond delay="385"/>
                                          </p:stCondLst>
                                        </p:cTn>
                                        <p:tgtEl>
                                          <p:spTgt spid="3">
                                            <p:txEl>
                                              <p:pRg st="1" end="1"/>
                                            </p:txEl>
                                          </p:spTgt>
                                        </p:tgtEl>
                                      </p:cBhvr>
                                      <p:from x="200000" y="450000"/>
                                      <p:to x="100000" y="100000"/>
                                    </p:animScale>
                                    <p:set>
                                      <p:cBhvr>
                                        <p:cTn id="19" dur="385" fill="hold"/>
                                        <p:tgtEl>
                                          <p:spTgt spid="3">
                                            <p:txEl>
                                              <p:pRg st="1" end="1"/>
                                            </p:txEl>
                                          </p:spTgt>
                                        </p:tgtEl>
                                        <p:attrNameLst>
                                          <p:attrName>ppt_x</p:attrName>
                                        </p:attrNameLst>
                                      </p:cBhvr>
                                      <p:to>
                                        <p:strVal val="(0.5)"/>
                                      </p:to>
                                    </p:set>
                                    <p:anim from="(0.5)" to="(#ppt_x)" calcmode="lin" valueType="num">
                                      <p:cBhvr>
                                        <p:cTn id="20" dur="615" accel="100000" fill="hold">
                                          <p:stCondLst>
                                            <p:cond delay="385"/>
                                          </p:stCondLst>
                                        </p:cTn>
                                        <p:tgtEl>
                                          <p:spTgt spid="3">
                                            <p:txEl>
                                              <p:pRg st="1" end="1"/>
                                            </p:txEl>
                                          </p:spTgt>
                                        </p:tgtEl>
                                        <p:attrNameLst>
                                          <p:attrName>ppt_x</p:attrName>
                                        </p:attrNameLst>
                                      </p:cBhvr>
                                    </p:anim>
                                    <p:set>
                                      <p:cBhvr>
                                        <p:cTn id="21" dur="385" fill="hold"/>
                                        <p:tgtEl>
                                          <p:spTgt spid="3">
                                            <p:txEl>
                                              <p:pRg st="1" end="1"/>
                                            </p:txEl>
                                          </p:spTgt>
                                        </p:tgtEl>
                                        <p:attrNameLst>
                                          <p:attrName>ppt_y</p:attrName>
                                        </p:attrNameLst>
                                      </p:cBhvr>
                                      <p:to>
                                        <p:strVal val="(#ppt_y+0.4)"/>
                                      </p:to>
                                    </p:set>
                                    <p:anim from="(#ppt_y+0.4)" to="(#ppt_y)" calcmode="lin" valueType="num">
                                      <p:cBhvr>
                                        <p:cTn id="22" dur="615" accel="100000" fill="hold">
                                          <p:stCondLst>
                                            <p:cond delay="385"/>
                                          </p:stCondLst>
                                        </p:cTn>
                                        <p:tgtEl>
                                          <p:spTgt spid="3">
                                            <p:txEl>
                                              <p:pRg st="1" end="1"/>
                                            </p:txEl>
                                          </p:spTgt>
                                        </p:tgtEl>
                                        <p:attrNameLst>
                                          <p:attrName>ppt_y</p:attrName>
                                        </p:attrNameLst>
                                      </p:cBhvr>
                                    </p:anim>
                                  </p:childTnLst>
                                </p:cTn>
                              </p:par>
                              <p:par>
                                <p:cTn id="23" presetID="5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385" decel="100000"/>
                                        <p:tgtEl>
                                          <p:spTgt spid="3">
                                            <p:txEl>
                                              <p:pRg st="2" end="2"/>
                                            </p:txEl>
                                          </p:spTgt>
                                        </p:tgtEl>
                                      </p:cBhvr>
                                    </p:animEffect>
                                    <p:animScale>
                                      <p:cBhvr>
                                        <p:cTn id="26" dur="385" decel="100000"/>
                                        <p:tgtEl>
                                          <p:spTgt spid="3">
                                            <p:txEl>
                                              <p:pRg st="2" end="2"/>
                                            </p:txEl>
                                          </p:spTgt>
                                        </p:tgtEl>
                                      </p:cBhvr>
                                      <p:from x="10000" y="10000"/>
                                      <p:to x="200000" y="450000"/>
                                    </p:animScale>
                                    <p:animScale>
                                      <p:cBhvr>
                                        <p:cTn id="27" dur="615" accel="100000" fill="hold">
                                          <p:stCondLst>
                                            <p:cond delay="385"/>
                                          </p:stCondLst>
                                        </p:cTn>
                                        <p:tgtEl>
                                          <p:spTgt spid="3">
                                            <p:txEl>
                                              <p:pRg st="2" end="2"/>
                                            </p:txEl>
                                          </p:spTgt>
                                        </p:tgtEl>
                                      </p:cBhvr>
                                      <p:from x="200000" y="450000"/>
                                      <p:to x="100000" y="100000"/>
                                    </p:animScale>
                                    <p:set>
                                      <p:cBhvr>
                                        <p:cTn id="28" dur="385" fill="hold"/>
                                        <p:tgtEl>
                                          <p:spTgt spid="3">
                                            <p:txEl>
                                              <p:pRg st="2" end="2"/>
                                            </p:txEl>
                                          </p:spTgt>
                                        </p:tgtEl>
                                        <p:attrNameLst>
                                          <p:attrName>ppt_x</p:attrName>
                                        </p:attrNameLst>
                                      </p:cBhvr>
                                      <p:to>
                                        <p:strVal val="(0.5)"/>
                                      </p:to>
                                    </p:set>
                                    <p:anim from="(0.5)" to="(#ppt_x)" calcmode="lin" valueType="num">
                                      <p:cBhvr>
                                        <p:cTn id="29" dur="615" accel="100000" fill="hold">
                                          <p:stCondLst>
                                            <p:cond delay="385"/>
                                          </p:stCondLst>
                                        </p:cTn>
                                        <p:tgtEl>
                                          <p:spTgt spid="3">
                                            <p:txEl>
                                              <p:pRg st="2" end="2"/>
                                            </p:txEl>
                                          </p:spTgt>
                                        </p:tgtEl>
                                        <p:attrNameLst>
                                          <p:attrName>ppt_x</p:attrName>
                                        </p:attrNameLst>
                                      </p:cBhvr>
                                    </p:anim>
                                    <p:set>
                                      <p:cBhvr>
                                        <p:cTn id="30" dur="385" fill="hold"/>
                                        <p:tgtEl>
                                          <p:spTgt spid="3">
                                            <p:txEl>
                                              <p:pRg st="2" end="2"/>
                                            </p:txEl>
                                          </p:spTgt>
                                        </p:tgtEl>
                                        <p:attrNameLst>
                                          <p:attrName>ppt_y</p:attrName>
                                        </p:attrNameLst>
                                      </p:cBhvr>
                                      <p:to>
                                        <p:strVal val="(#ppt_y+0.4)"/>
                                      </p:to>
                                    </p:set>
                                    <p:anim from="(#ppt_y+0.4)" to="(#ppt_y)" calcmode="lin" valueType="num">
                                      <p:cBhvr>
                                        <p:cTn id="31" dur="615" accel="100000" fill="hold">
                                          <p:stCondLst>
                                            <p:cond delay="385"/>
                                          </p:stCondLst>
                                        </p:cTn>
                                        <p:tgtEl>
                                          <p:spTgt spid="3">
                                            <p:txEl>
                                              <p:pRg st="2" end="2"/>
                                            </p:txEl>
                                          </p:spTgt>
                                        </p:tgtEl>
                                        <p:attrNameLst>
                                          <p:attrName>ppt_y</p:attrName>
                                        </p:attrNameLst>
                                      </p:cBhvr>
                                    </p:anim>
                                  </p:childTnLst>
                                </p:cTn>
                              </p:par>
                              <p:par>
                                <p:cTn id="32" presetID="51"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385" decel="100000"/>
                                        <p:tgtEl>
                                          <p:spTgt spid="3">
                                            <p:txEl>
                                              <p:pRg st="3" end="3"/>
                                            </p:txEl>
                                          </p:spTgt>
                                        </p:tgtEl>
                                      </p:cBhvr>
                                    </p:animEffect>
                                    <p:animScale>
                                      <p:cBhvr>
                                        <p:cTn id="35" dur="385" decel="100000"/>
                                        <p:tgtEl>
                                          <p:spTgt spid="3">
                                            <p:txEl>
                                              <p:pRg st="3" end="3"/>
                                            </p:txEl>
                                          </p:spTgt>
                                        </p:tgtEl>
                                      </p:cBhvr>
                                      <p:from x="10000" y="10000"/>
                                      <p:to x="200000" y="450000"/>
                                    </p:animScale>
                                    <p:animScale>
                                      <p:cBhvr>
                                        <p:cTn id="36" dur="615" accel="100000" fill="hold">
                                          <p:stCondLst>
                                            <p:cond delay="385"/>
                                          </p:stCondLst>
                                        </p:cTn>
                                        <p:tgtEl>
                                          <p:spTgt spid="3">
                                            <p:txEl>
                                              <p:pRg st="3" end="3"/>
                                            </p:txEl>
                                          </p:spTgt>
                                        </p:tgtEl>
                                      </p:cBhvr>
                                      <p:from x="200000" y="450000"/>
                                      <p:to x="100000" y="100000"/>
                                    </p:animScale>
                                    <p:set>
                                      <p:cBhvr>
                                        <p:cTn id="37" dur="385" fill="hold"/>
                                        <p:tgtEl>
                                          <p:spTgt spid="3">
                                            <p:txEl>
                                              <p:pRg st="3" end="3"/>
                                            </p:txEl>
                                          </p:spTgt>
                                        </p:tgtEl>
                                        <p:attrNameLst>
                                          <p:attrName>ppt_x</p:attrName>
                                        </p:attrNameLst>
                                      </p:cBhvr>
                                      <p:to>
                                        <p:strVal val="(0.5)"/>
                                      </p:to>
                                    </p:set>
                                    <p:anim from="(0.5)" to="(#ppt_x)" calcmode="lin" valueType="num">
                                      <p:cBhvr>
                                        <p:cTn id="38" dur="615" accel="100000" fill="hold">
                                          <p:stCondLst>
                                            <p:cond delay="385"/>
                                          </p:stCondLst>
                                        </p:cTn>
                                        <p:tgtEl>
                                          <p:spTgt spid="3">
                                            <p:txEl>
                                              <p:pRg st="3" end="3"/>
                                            </p:txEl>
                                          </p:spTgt>
                                        </p:tgtEl>
                                        <p:attrNameLst>
                                          <p:attrName>ppt_x</p:attrName>
                                        </p:attrNameLst>
                                      </p:cBhvr>
                                    </p:anim>
                                    <p:set>
                                      <p:cBhvr>
                                        <p:cTn id="39" dur="385" fill="hold"/>
                                        <p:tgtEl>
                                          <p:spTgt spid="3">
                                            <p:txEl>
                                              <p:pRg st="3" end="3"/>
                                            </p:txEl>
                                          </p:spTgt>
                                        </p:tgtEl>
                                        <p:attrNameLst>
                                          <p:attrName>ppt_y</p:attrName>
                                        </p:attrNameLst>
                                      </p:cBhvr>
                                      <p:to>
                                        <p:strVal val="(#ppt_y+0.4)"/>
                                      </p:to>
                                    </p:set>
                                    <p:anim from="(#ppt_y+0.4)" to="(#ppt_y)" calcmode="lin" valueType="num">
                                      <p:cBhvr>
                                        <p:cTn id="40" dur="615" accel="100000" fill="hold">
                                          <p:stCondLst>
                                            <p:cond delay="385"/>
                                          </p:stCondLst>
                                        </p:cTn>
                                        <p:tgtEl>
                                          <p:spTgt spid="3">
                                            <p:txEl>
                                              <p:pRg st="3" end="3"/>
                                            </p:txEl>
                                          </p:spTgt>
                                        </p:tgtEl>
                                        <p:attrNameLst>
                                          <p:attrName>ppt_y</p:attrName>
                                        </p:attrNameLst>
                                      </p:cBhvr>
                                    </p:anim>
                                  </p:childTnLst>
                                </p:cTn>
                              </p:par>
                              <p:par>
                                <p:cTn id="41" presetID="5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385" decel="100000"/>
                                        <p:tgtEl>
                                          <p:spTgt spid="3">
                                            <p:txEl>
                                              <p:pRg st="4" end="4"/>
                                            </p:txEl>
                                          </p:spTgt>
                                        </p:tgtEl>
                                      </p:cBhvr>
                                    </p:animEffect>
                                    <p:animScale>
                                      <p:cBhvr>
                                        <p:cTn id="44" dur="385" decel="100000"/>
                                        <p:tgtEl>
                                          <p:spTgt spid="3">
                                            <p:txEl>
                                              <p:pRg st="4" end="4"/>
                                            </p:txEl>
                                          </p:spTgt>
                                        </p:tgtEl>
                                      </p:cBhvr>
                                      <p:from x="10000" y="10000"/>
                                      <p:to x="200000" y="450000"/>
                                    </p:animScale>
                                    <p:animScale>
                                      <p:cBhvr>
                                        <p:cTn id="45" dur="615" accel="100000" fill="hold">
                                          <p:stCondLst>
                                            <p:cond delay="385"/>
                                          </p:stCondLst>
                                        </p:cTn>
                                        <p:tgtEl>
                                          <p:spTgt spid="3">
                                            <p:txEl>
                                              <p:pRg st="4" end="4"/>
                                            </p:txEl>
                                          </p:spTgt>
                                        </p:tgtEl>
                                      </p:cBhvr>
                                      <p:from x="200000" y="450000"/>
                                      <p:to x="100000" y="100000"/>
                                    </p:animScale>
                                    <p:set>
                                      <p:cBhvr>
                                        <p:cTn id="46" dur="385" fill="hold"/>
                                        <p:tgtEl>
                                          <p:spTgt spid="3">
                                            <p:txEl>
                                              <p:pRg st="4" end="4"/>
                                            </p:txEl>
                                          </p:spTgt>
                                        </p:tgtEl>
                                        <p:attrNameLst>
                                          <p:attrName>ppt_x</p:attrName>
                                        </p:attrNameLst>
                                      </p:cBhvr>
                                      <p:to>
                                        <p:strVal val="(0.5)"/>
                                      </p:to>
                                    </p:set>
                                    <p:anim from="(0.5)" to="(#ppt_x)" calcmode="lin" valueType="num">
                                      <p:cBhvr>
                                        <p:cTn id="47" dur="615" accel="100000" fill="hold">
                                          <p:stCondLst>
                                            <p:cond delay="385"/>
                                          </p:stCondLst>
                                        </p:cTn>
                                        <p:tgtEl>
                                          <p:spTgt spid="3">
                                            <p:txEl>
                                              <p:pRg st="4" end="4"/>
                                            </p:txEl>
                                          </p:spTgt>
                                        </p:tgtEl>
                                        <p:attrNameLst>
                                          <p:attrName>ppt_x</p:attrName>
                                        </p:attrNameLst>
                                      </p:cBhvr>
                                    </p:anim>
                                    <p:set>
                                      <p:cBhvr>
                                        <p:cTn id="48" dur="385" fill="hold"/>
                                        <p:tgtEl>
                                          <p:spTgt spid="3">
                                            <p:txEl>
                                              <p:pRg st="4" end="4"/>
                                            </p:txEl>
                                          </p:spTgt>
                                        </p:tgtEl>
                                        <p:attrNameLst>
                                          <p:attrName>ppt_y</p:attrName>
                                        </p:attrNameLst>
                                      </p:cBhvr>
                                      <p:to>
                                        <p:strVal val="(#ppt_y+0.4)"/>
                                      </p:to>
                                    </p:set>
                                    <p:anim from="(#ppt_y+0.4)" to="(#ppt_y)" calcmode="lin" valueType="num">
                                      <p:cBhvr>
                                        <p:cTn id="49" dur="615" accel="100000" fill="hold">
                                          <p:stCondLst>
                                            <p:cond delay="385"/>
                                          </p:stCondLst>
                                        </p:cTn>
                                        <p:tgtEl>
                                          <p:spTgt spid="3">
                                            <p:txEl>
                                              <p:pRg st="4" end="4"/>
                                            </p:txEl>
                                          </p:spTgt>
                                        </p:tgtEl>
                                        <p:attrNameLst>
                                          <p:attrName>ppt_y</p:attrName>
                                        </p:attrNameLst>
                                      </p:cBhvr>
                                    </p:anim>
                                  </p:childTnLst>
                                </p:cTn>
                              </p:par>
                              <p:par>
                                <p:cTn id="50" presetID="51"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385" decel="100000"/>
                                        <p:tgtEl>
                                          <p:spTgt spid="3">
                                            <p:txEl>
                                              <p:pRg st="5" end="5"/>
                                            </p:txEl>
                                          </p:spTgt>
                                        </p:tgtEl>
                                      </p:cBhvr>
                                    </p:animEffect>
                                    <p:animScale>
                                      <p:cBhvr>
                                        <p:cTn id="53" dur="385" decel="100000"/>
                                        <p:tgtEl>
                                          <p:spTgt spid="3">
                                            <p:txEl>
                                              <p:pRg st="5" end="5"/>
                                            </p:txEl>
                                          </p:spTgt>
                                        </p:tgtEl>
                                      </p:cBhvr>
                                      <p:from x="10000" y="10000"/>
                                      <p:to x="200000" y="450000"/>
                                    </p:animScale>
                                    <p:animScale>
                                      <p:cBhvr>
                                        <p:cTn id="54" dur="615" accel="100000" fill="hold">
                                          <p:stCondLst>
                                            <p:cond delay="385"/>
                                          </p:stCondLst>
                                        </p:cTn>
                                        <p:tgtEl>
                                          <p:spTgt spid="3">
                                            <p:txEl>
                                              <p:pRg st="5" end="5"/>
                                            </p:txEl>
                                          </p:spTgt>
                                        </p:tgtEl>
                                      </p:cBhvr>
                                      <p:from x="200000" y="450000"/>
                                      <p:to x="100000" y="100000"/>
                                    </p:animScale>
                                    <p:set>
                                      <p:cBhvr>
                                        <p:cTn id="55" dur="385" fill="hold"/>
                                        <p:tgtEl>
                                          <p:spTgt spid="3">
                                            <p:txEl>
                                              <p:pRg st="5" end="5"/>
                                            </p:txEl>
                                          </p:spTgt>
                                        </p:tgtEl>
                                        <p:attrNameLst>
                                          <p:attrName>ppt_x</p:attrName>
                                        </p:attrNameLst>
                                      </p:cBhvr>
                                      <p:to>
                                        <p:strVal val="(0.5)"/>
                                      </p:to>
                                    </p:set>
                                    <p:anim from="(0.5)" to="(#ppt_x)" calcmode="lin" valueType="num">
                                      <p:cBhvr>
                                        <p:cTn id="56" dur="615" accel="100000" fill="hold">
                                          <p:stCondLst>
                                            <p:cond delay="385"/>
                                          </p:stCondLst>
                                        </p:cTn>
                                        <p:tgtEl>
                                          <p:spTgt spid="3">
                                            <p:txEl>
                                              <p:pRg st="5" end="5"/>
                                            </p:txEl>
                                          </p:spTgt>
                                        </p:tgtEl>
                                        <p:attrNameLst>
                                          <p:attrName>ppt_x</p:attrName>
                                        </p:attrNameLst>
                                      </p:cBhvr>
                                    </p:anim>
                                    <p:set>
                                      <p:cBhvr>
                                        <p:cTn id="57" dur="385" fill="hold"/>
                                        <p:tgtEl>
                                          <p:spTgt spid="3">
                                            <p:txEl>
                                              <p:pRg st="5" end="5"/>
                                            </p:txEl>
                                          </p:spTgt>
                                        </p:tgtEl>
                                        <p:attrNameLst>
                                          <p:attrName>ppt_y</p:attrName>
                                        </p:attrNameLst>
                                      </p:cBhvr>
                                      <p:to>
                                        <p:strVal val="(#ppt_y+0.4)"/>
                                      </p:to>
                                    </p:set>
                                    <p:anim from="(#ppt_y+0.4)" to="(#ppt_y)" calcmode="lin" valueType="num">
                                      <p:cBhvr>
                                        <p:cTn id="58" dur="615" accel="100000" fill="hold">
                                          <p:stCondLst>
                                            <p:cond delay="385"/>
                                          </p:stCondLst>
                                        </p:cTn>
                                        <p:tgtEl>
                                          <p:spTgt spid="3">
                                            <p:txEl>
                                              <p:pRg st="5" end="5"/>
                                            </p:txEl>
                                          </p:spTgt>
                                        </p:tgtEl>
                                        <p:attrNameLst>
                                          <p:attrName>ppt_y</p:attrName>
                                        </p:attrNameLst>
                                      </p:cBhvr>
                                    </p:anim>
                                  </p:childTnLst>
                                </p:cTn>
                              </p:par>
                              <p:par>
                                <p:cTn id="59" presetID="51" presetClass="entr" presetSubtype="0" fill="hold" grpId="0"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385" decel="100000"/>
                                        <p:tgtEl>
                                          <p:spTgt spid="3">
                                            <p:txEl>
                                              <p:pRg st="6" end="6"/>
                                            </p:txEl>
                                          </p:spTgt>
                                        </p:tgtEl>
                                      </p:cBhvr>
                                    </p:animEffect>
                                    <p:animScale>
                                      <p:cBhvr>
                                        <p:cTn id="62" dur="385" decel="100000"/>
                                        <p:tgtEl>
                                          <p:spTgt spid="3">
                                            <p:txEl>
                                              <p:pRg st="6" end="6"/>
                                            </p:txEl>
                                          </p:spTgt>
                                        </p:tgtEl>
                                      </p:cBhvr>
                                      <p:from x="10000" y="10000"/>
                                      <p:to x="200000" y="450000"/>
                                    </p:animScale>
                                    <p:animScale>
                                      <p:cBhvr>
                                        <p:cTn id="63" dur="615" accel="100000" fill="hold">
                                          <p:stCondLst>
                                            <p:cond delay="385"/>
                                          </p:stCondLst>
                                        </p:cTn>
                                        <p:tgtEl>
                                          <p:spTgt spid="3">
                                            <p:txEl>
                                              <p:pRg st="6" end="6"/>
                                            </p:txEl>
                                          </p:spTgt>
                                        </p:tgtEl>
                                      </p:cBhvr>
                                      <p:from x="200000" y="450000"/>
                                      <p:to x="100000" y="100000"/>
                                    </p:animScale>
                                    <p:set>
                                      <p:cBhvr>
                                        <p:cTn id="64" dur="385" fill="hold"/>
                                        <p:tgtEl>
                                          <p:spTgt spid="3">
                                            <p:txEl>
                                              <p:pRg st="6" end="6"/>
                                            </p:txEl>
                                          </p:spTgt>
                                        </p:tgtEl>
                                        <p:attrNameLst>
                                          <p:attrName>ppt_x</p:attrName>
                                        </p:attrNameLst>
                                      </p:cBhvr>
                                      <p:to>
                                        <p:strVal val="(0.5)"/>
                                      </p:to>
                                    </p:set>
                                    <p:anim from="(0.5)" to="(#ppt_x)" calcmode="lin" valueType="num">
                                      <p:cBhvr>
                                        <p:cTn id="65" dur="615" accel="100000" fill="hold">
                                          <p:stCondLst>
                                            <p:cond delay="385"/>
                                          </p:stCondLst>
                                        </p:cTn>
                                        <p:tgtEl>
                                          <p:spTgt spid="3">
                                            <p:txEl>
                                              <p:pRg st="6" end="6"/>
                                            </p:txEl>
                                          </p:spTgt>
                                        </p:tgtEl>
                                        <p:attrNameLst>
                                          <p:attrName>ppt_x</p:attrName>
                                        </p:attrNameLst>
                                      </p:cBhvr>
                                    </p:anim>
                                    <p:set>
                                      <p:cBhvr>
                                        <p:cTn id="66" dur="385" fill="hold"/>
                                        <p:tgtEl>
                                          <p:spTgt spid="3">
                                            <p:txEl>
                                              <p:pRg st="6" end="6"/>
                                            </p:txEl>
                                          </p:spTgt>
                                        </p:tgtEl>
                                        <p:attrNameLst>
                                          <p:attrName>ppt_y</p:attrName>
                                        </p:attrNameLst>
                                      </p:cBhvr>
                                      <p:to>
                                        <p:strVal val="(#ppt_y+0.4)"/>
                                      </p:to>
                                    </p:set>
                                    <p:anim from="(#ppt_y+0.4)" to="(#ppt_y)" calcmode="lin" valueType="num">
                                      <p:cBhvr>
                                        <p:cTn id="67" dur="615" accel="100000" fill="hold">
                                          <p:stCondLst>
                                            <p:cond delay="385"/>
                                          </p:stCondLst>
                                        </p:cTn>
                                        <p:tgtEl>
                                          <p:spTgt spid="3">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7200" b="1" dirty="0" smtClean="0">
                <a:solidFill>
                  <a:srgbClr val="FF0000"/>
                </a:solidFill>
                <a:latin typeface="Rockwell Condensed" pitchFamily="18" charset="0"/>
              </a:rPr>
              <a:t>ADVANTAGES</a:t>
            </a:r>
            <a:endParaRPr lang="en-US" sz="7200" b="1" dirty="0">
              <a:solidFill>
                <a:srgbClr val="FF0000"/>
              </a:solidFill>
              <a:latin typeface="Rockwell Condensed" pitchFamily="18" charset="0"/>
            </a:endParaRPr>
          </a:p>
        </p:txBody>
      </p:sp>
      <p:sp>
        <p:nvSpPr>
          <p:cNvPr id="3" name="Content Placeholder 2"/>
          <p:cNvSpPr>
            <a:spLocks noGrp="1"/>
          </p:cNvSpPr>
          <p:nvPr>
            <p:ph idx="1"/>
          </p:nvPr>
        </p:nvSpPr>
        <p:spPr>
          <a:xfrm>
            <a:off x="457200" y="1447800"/>
            <a:ext cx="8229600" cy="5105400"/>
          </a:xfrm>
        </p:spPr>
        <p:txBody>
          <a:bodyPr>
            <a:normAutofit fontScale="92500" lnSpcReduction="20000"/>
          </a:bodyPr>
          <a:lstStyle/>
          <a:p>
            <a:pPr marL="514350" indent="-514350">
              <a:buFont typeface="+mj-lt"/>
              <a:buAutoNum type="arabicPeriod"/>
            </a:pPr>
            <a:r>
              <a:rPr lang="en-US" b="1" dirty="0" smtClean="0"/>
              <a:t>This method is most effective in developing skill in employing the science processes.</a:t>
            </a:r>
          </a:p>
          <a:p>
            <a:pPr marL="514350" indent="-514350">
              <a:buFont typeface="+mj-lt"/>
              <a:buAutoNum type="arabicPeriod"/>
            </a:pPr>
            <a:r>
              <a:rPr lang="en-US" b="1" dirty="0" smtClean="0"/>
              <a:t>The scientific method can likewise be used effectively in other non-science objects.</a:t>
            </a:r>
          </a:p>
          <a:p>
            <a:pPr marL="514350" indent="-514350">
              <a:buFont typeface="+mj-lt"/>
              <a:buAutoNum type="arabicPeriod"/>
            </a:pPr>
            <a:r>
              <a:rPr lang="en-US" b="1" dirty="0" smtClean="0"/>
              <a:t>The student’s active involvement resulting in meaningful experiences serves as a strong motivation to follow the scientific procedure in future undertakings.</a:t>
            </a:r>
          </a:p>
          <a:p>
            <a:pPr marL="514350" indent="-514350">
              <a:buFont typeface="+mj-lt"/>
              <a:buAutoNum type="arabicPeriod"/>
            </a:pPr>
            <a:r>
              <a:rPr lang="en-US" b="1" dirty="0" smtClean="0"/>
              <a:t>Problem solving develops higher level thinking skills.</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228" fill="hold">
                                          <p:stCondLst>
                                            <p:cond delay="0"/>
                                          </p:stCondLst>
                                        </p:cTn>
                                        <p:tgtEl>
                                          <p:spTgt spid="2"/>
                                        </p:tgtEl>
                                        <p:attrNameLst>
                                          <p:attrName>style.rotation</p:attrName>
                                        </p:attrNameLst>
                                      </p:cBhvr>
                                      <p:to>
                                        <p:strVal val="-45.0"/>
                                      </p:to>
                                    </p:set>
                                    <p:anim calcmode="lin" valueType="num">
                                      <p:cBhvr>
                                        <p:cTn id="8" dur="228" fill="hold">
                                          <p:stCondLst>
                                            <p:cond delay="228"/>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anim calcmode="lin" valueType="num">
                                      <p:cBhvr>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anim calcmode="lin" valueType="num">
                                      <p:cBhvr>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anim calcmode="lin" valueType="num">
                                      <p:cBhvr>
                                        <p:cTn id="3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92500" lnSpcReduction="10000"/>
          </a:bodyPr>
          <a:lstStyle/>
          <a:p>
            <a:pPr marL="514350" indent="-514350">
              <a:buFont typeface="+mj-lt"/>
              <a:buAutoNum type="arabicPeriod" startAt="5"/>
            </a:pPr>
            <a:r>
              <a:rPr lang="en-US" b="1" dirty="0" smtClean="0"/>
              <a:t>A keen sense of responsibility, originality and resourcefulness are developed, which are much needed ingredients for independent study.</a:t>
            </a:r>
          </a:p>
          <a:p>
            <a:pPr marL="514350" indent="-514350">
              <a:buFont typeface="+mj-lt"/>
              <a:buAutoNum type="arabicPeriod" startAt="5"/>
            </a:pPr>
            <a:r>
              <a:rPr lang="en-US" b="1" dirty="0" smtClean="0"/>
              <a:t>The students become appreciative and grateful for the achievement of scientists.</a:t>
            </a:r>
          </a:p>
          <a:p>
            <a:pPr marL="514350" indent="-514350">
              <a:buFont typeface="+mj-lt"/>
              <a:buAutoNum type="arabicPeriod" startAt="5"/>
            </a:pPr>
            <a:r>
              <a:rPr lang="en-US" b="1" dirty="0" smtClean="0"/>
              <a:t>Critical thinking, open-mindedness and wise judgment are among scientific attitudes and values inculcated through competence in the scientific method.</a:t>
            </a:r>
          </a:p>
          <a:p>
            <a:pPr marL="514350" indent="-514350">
              <a:buFont typeface="+mj-lt"/>
              <a:buAutoNum type="arabicPeriod" startAt="5"/>
            </a:pPr>
            <a:r>
              <a:rPr lang="en-US" b="1" dirty="0" smtClean="0"/>
              <a:t>The student learn to accept the opinions and evidence shared by others. </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4600" b="1" dirty="0" smtClean="0">
                <a:solidFill>
                  <a:srgbClr val="FF0000"/>
                </a:solidFill>
                <a:latin typeface="Rockwell Condensed" pitchFamily="18" charset="0"/>
              </a:rPr>
              <a:t>GUIDELINES FOR ITS EFFECTIVE USE</a:t>
            </a:r>
            <a:endParaRPr lang="en-US" sz="4600" b="1" dirty="0">
              <a:solidFill>
                <a:srgbClr val="FF0000"/>
              </a:solidFill>
              <a:latin typeface="Rockwell Condensed" pitchFamily="18" charset="0"/>
            </a:endParaRPr>
          </a:p>
        </p:txBody>
      </p:sp>
      <p:sp>
        <p:nvSpPr>
          <p:cNvPr id="3" name="Content Placeholder 2"/>
          <p:cNvSpPr>
            <a:spLocks noGrp="1"/>
          </p:cNvSpPr>
          <p:nvPr>
            <p:ph idx="1"/>
          </p:nvPr>
        </p:nvSpPr>
        <p:spPr>
          <a:xfrm>
            <a:off x="457200" y="1447800"/>
            <a:ext cx="8229600" cy="5105400"/>
          </a:xfrm>
        </p:spPr>
        <p:txBody>
          <a:bodyPr>
            <a:normAutofit lnSpcReduction="10000"/>
          </a:bodyPr>
          <a:lstStyle/>
          <a:p>
            <a:pPr marL="514350" indent="-514350">
              <a:buFont typeface="+mj-lt"/>
              <a:buAutoNum type="arabicPeriod"/>
            </a:pPr>
            <a:r>
              <a:rPr lang="en-US" b="1" dirty="0" smtClean="0"/>
              <a:t>Provide sufficient training in defining and stating the problem in a clear and concise manner.</a:t>
            </a:r>
          </a:p>
          <a:p>
            <a:pPr marL="514350" indent="-514350">
              <a:buFont typeface="+mj-lt"/>
              <a:buAutoNum type="arabicPeriod"/>
            </a:pPr>
            <a:r>
              <a:rPr lang="en-US" b="1" dirty="0" smtClean="0"/>
              <a:t>Make sure that the problem to be solved fits the age, interests and the skills of the students.</a:t>
            </a:r>
          </a:p>
          <a:p>
            <a:pPr marL="514350" indent="-514350">
              <a:buFont typeface="+mj-lt"/>
              <a:buAutoNum type="arabicPeriod"/>
            </a:pPr>
            <a:r>
              <a:rPr lang="en-US" b="1" dirty="0" smtClean="0"/>
              <a:t>Group the students and allow each one to share in the tasks to be performed. </a:t>
            </a:r>
          </a:p>
          <a:p>
            <a:pPr marL="514350" indent="-514350">
              <a:buFont typeface="+mj-lt"/>
              <a:buAutoNum type="arabicPeriod"/>
            </a:pPr>
            <a:r>
              <a:rPr lang="en-US" b="1" dirty="0" smtClean="0"/>
              <a:t>Guide them at every step by asking leading questions in case of snags.</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grpId="0" nodeType="with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8" presetClass="entr" presetSubtype="32"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diamond(out)">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32"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amond(out)">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diamond(out)">
                                      <p:cBhvr>
                                        <p:cTn id="24" dur="1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diamond(out)">
                                      <p:cBhvr>
                                        <p:cTn id="2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fontScale="92500" lnSpcReduction="10000"/>
          </a:bodyPr>
          <a:lstStyle/>
          <a:p>
            <a:pPr marL="514350" indent="-514350">
              <a:buFont typeface="+mj-lt"/>
              <a:buAutoNum type="arabicPeriod" startAt="5"/>
            </a:pPr>
            <a:r>
              <a:rPr lang="en-US" b="1" dirty="0" smtClean="0"/>
              <a:t>Get ready with substitutions for materials which may not be available.</a:t>
            </a:r>
          </a:p>
          <a:p>
            <a:pPr marL="514350" indent="-514350">
              <a:buFont typeface="+mj-lt"/>
              <a:buAutoNum type="arabicPeriod" startAt="5"/>
            </a:pPr>
            <a:r>
              <a:rPr lang="en-US" b="1" dirty="0" smtClean="0"/>
              <a:t>The emphasis is on the procedure and the processes employed rather than on the products.</a:t>
            </a:r>
          </a:p>
          <a:p>
            <a:pPr marL="514350" indent="-514350">
              <a:buFont typeface="+mj-lt"/>
              <a:buAutoNum type="arabicPeriod" startAt="5"/>
            </a:pPr>
            <a:r>
              <a:rPr lang="en-US" b="1" dirty="0" smtClean="0"/>
              <a:t>The development of skills and attitudes takes priority over knowledge.</a:t>
            </a:r>
          </a:p>
          <a:p>
            <a:pPr marL="514350" indent="-514350">
              <a:buFont typeface="+mj-lt"/>
              <a:buAutoNum type="arabicPeriod" startAt="5"/>
            </a:pPr>
            <a:r>
              <a:rPr lang="en-US" b="1" dirty="0" smtClean="0"/>
              <a:t>Involve the students in determining the criteria with which they will be evaluated.</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6629400" cy="960438"/>
          </a:xfrm>
        </p:spPr>
        <p:txBody>
          <a:bodyPr>
            <a:normAutofit/>
          </a:bodyPr>
          <a:lstStyle/>
          <a:p>
            <a:pPr algn="ctr"/>
            <a:r>
              <a:rPr lang="en-US" sz="4000" b="1" dirty="0" smtClean="0">
                <a:solidFill>
                  <a:srgbClr val="FF0000"/>
                </a:solidFill>
                <a:latin typeface="Rockwell Condensed" pitchFamily="18" charset="0"/>
              </a:rPr>
              <a:t>TEACHING </a:t>
            </a:r>
            <a:r>
              <a:rPr lang="en-US" sz="4000" b="1" dirty="0" smtClean="0">
                <a:solidFill>
                  <a:srgbClr val="FF0000"/>
                </a:solidFill>
                <a:latin typeface="Rockwell Condensed" pitchFamily="18" charset="0"/>
              </a:rPr>
              <a:t>APPROACHES</a:t>
            </a:r>
            <a:endParaRPr lang="en-US" sz="4000" b="1" dirty="0">
              <a:solidFill>
                <a:srgbClr val="FF0000"/>
              </a:solidFill>
              <a:latin typeface="Rockwell Condensed" pitchFamily="18" charset="0"/>
            </a:endParaRPr>
          </a:p>
        </p:txBody>
      </p:sp>
      <p:graphicFrame>
        <p:nvGraphicFramePr>
          <p:cNvPr id="6" name="Content Placeholder 5"/>
          <p:cNvGraphicFramePr>
            <a:graphicFrameLocks noGrp="1"/>
          </p:cNvGraphicFramePr>
          <p:nvPr>
            <p:ph idx="1"/>
          </p:nvPr>
        </p:nvGraphicFramePr>
        <p:xfrm>
          <a:off x="533400" y="1524000"/>
          <a:ext cx="8229600" cy="4480560"/>
        </p:xfrm>
        <a:graphic>
          <a:graphicData uri="http://schemas.openxmlformats.org/drawingml/2006/table">
            <a:tbl>
              <a:tblPr firstRow="1" bandRow="1">
                <a:tableStyleId>{5940675A-B579-460E-94D1-54222C63F5DA}</a:tableStyleId>
              </a:tblPr>
              <a:tblGrid>
                <a:gridCol w="4114800"/>
                <a:gridCol w="4114800"/>
              </a:tblGrid>
              <a:tr h="620486">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TEACHER-CENTERED</a:t>
                      </a:r>
                    </a:p>
                  </a:txBody>
                  <a:tcPr>
                    <a:cell3D prstMaterial="dkEdge">
                      <a:bevel prst="relaxedInset"/>
                      <a:lightRig rig="flood" dir="t"/>
                    </a:cell3D>
                  </a:tcPr>
                </a:tc>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LEARNER-CENTERED</a:t>
                      </a:r>
                      <a:endParaRPr lang="en-US" sz="1800" dirty="0">
                        <a:latin typeface="+mn-lt"/>
                        <a:cs typeface="Aharoni" pitchFamily="2" charset="-79"/>
                      </a:endParaRPr>
                    </a:p>
                  </a:txBody>
                  <a:tcPr>
                    <a:cell3D prstMaterial="dkEdge">
                      <a:bevel prst="relaxedInset"/>
                      <a:lightRig rig="flood" dir="t"/>
                    </a:cell3D>
                  </a:tcPr>
                </a:tc>
              </a:tr>
              <a:tr h="620486">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SUBJECT-MATTERED</a:t>
                      </a:r>
                      <a:r>
                        <a:rPr lang="en-US" sz="1800" baseline="0" dirty="0" smtClean="0">
                          <a:latin typeface="+mn-lt"/>
                          <a:cs typeface="Aharoni" pitchFamily="2" charset="-79"/>
                        </a:rPr>
                        <a:t> CENTER</a:t>
                      </a:r>
                      <a:endParaRPr lang="en-US" sz="1800" dirty="0">
                        <a:latin typeface="+mn-lt"/>
                        <a:cs typeface="Aharoni" pitchFamily="2" charset="-79"/>
                      </a:endParaRPr>
                    </a:p>
                  </a:txBody>
                  <a:tcPr>
                    <a:cell3D prstMaterial="dkEdge">
                      <a:bevel prst="relaxedInset"/>
                      <a:lightRig rig="flood" dir="t"/>
                    </a:cell3D>
                  </a:tcPr>
                </a:tc>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LEARNER-CENTERED</a:t>
                      </a:r>
                      <a:endParaRPr lang="en-US" sz="1800" dirty="0">
                        <a:latin typeface="+mn-lt"/>
                        <a:cs typeface="Aharoni" pitchFamily="2" charset="-79"/>
                      </a:endParaRPr>
                    </a:p>
                  </a:txBody>
                  <a:tcPr>
                    <a:cell3D prstMaterial="dkEdge">
                      <a:bevel prst="relaxedInset"/>
                      <a:lightRig rig="flood" dir="t"/>
                    </a:cell3D>
                  </a:tcPr>
                </a:tc>
              </a:tr>
              <a:tr h="620486">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TEAHER DOMINATED</a:t>
                      </a:r>
                      <a:endParaRPr lang="en-US" sz="1800" dirty="0">
                        <a:latin typeface="+mn-lt"/>
                        <a:cs typeface="Aharoni" pitchFamily="2" charset="-79"/>
                      </a:endParaRPr>
                    </a:p>
                  </a:txBody>
                  <a:tcPr>
                    <a:cell3D prstMaterial="dkEdge">
                      <a:bevel prst="relaxedInset"/>
                      <a:lightRig rig="flood" dir="t"/>
                    </a:cell3D>
                  </a:tcPr>
                </a:tc>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INTERACTIVE</a:t>
                      </a:r>
                      <a:endParaRPr lang="en-US" sz="1800" dirty="0">
                        <a:latin typeface="+mn-lt"/>
                        <a:cs typeface="Aharoni" pitchFamily="2" charset="-79"/>
                      </a:endParaRPr>
                    </a:p>
                  </a:txBody>
                  <a:tcPr>
                    <a:cell3D prstMaterial="dkEdge">
                      <a:bevel prst="relaxedInset"/>
                      <a:lightRig rig="flood" dir="t"/>
                    </a:cell3D>
                  </a:tcPr>
                </a:tc>
              </a:tr>
              <a:tr h="620486">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“BANKING” APPROACH</a:t>
                      </a:r>
                      <a:endParaRPr lang="en-US" sz="1800" dirty="0">
                        <a:latin typeface="+mn-lt"/>
                        <a:cs typeface="Aharoni" pitchFamily="2" charset="-79"/>
                      </a:endParaRPr>
                    </a:p>
                  </a:txBody>
                  <a:tcPr>
                    <a:cell3D prstMaterial="dkEdge">
                      <a:bevel prst="relaxedInset"/>
                      <a:lightRig rig="flood" dir="t"/>
                    </a:cell3D>
                  </a:tcPr>
                </a:tc>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CONSTRUCTIVIST</a:t>
                      </a:r>
                      <a:endParaRPr lang="en-US" sz="1800" dirty="0">
                        <a:latin typeface="+mn-lt"/>
                        <a:cs typeface="Aharoni" pitchFamily="2" charset="-79"/>
                      </a:endParaRPr>
                    </a:p>
                  </a:txBody>
                  <a:tcPr>
                    <a:cell3D prstMaterial="dkEdge">
                      <a:bevel prst="relaxedInset"/>
                      <a:lightRig rig="flood" dir="t"/>
                    </a:cell3D>
                  </a:tcPr>
                </a:tc>
              </a:tr>
              <a:tr h="620486">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DISCIPLINAL</a:t>
                      </a:r>
                      <a:endParaRPr lang="en-US" sz="1800" dirty="0">
                        <a:latin typeface="+mn-lt"/>
                        <a:cs typeface="Aharoni" pitchFamily="2" charset="-79"/>
                      </a:endParaRPr>
                    </a:p>
                  </a:txBody>
                  <a:tcPr>
                    <a:cell3D prstMaterial="dkEdge">
                      <a:bevel prst="relaxedInset"/>
                      <a:lightRig rig="flood" dir="t"/>
                    </a:cell3D>
                  </a:tcPr>
                </a:tc>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INTEGRATED</a:t>
                      </a:r>
                      <a:endParaRPr lang="en-US" sz="1800" dirty="0">
                        <a:latin typeface="+mn-lt"/>
                        <a:cs typeface="Aharoni" pitchFamily="2" charset="-79"/>
                      </a:endParaRPr>
                    </a:p>
                  </a:txBody>
                  <a:tcPr>
                    <a:cell3D prstMaterial="dkEdge">
                      <a:bevel prst="relaxedInset"/>
                      <a:lightRig rig="flood" dir="t"/>
                    </a:cell3D>
                  </a:tcPr>
                </a:tc>
              </a:tr>
              <a:tr h="620486">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INDIVIDUALISTIC</a:t>
                      </a:r>
                      <a:endParaRPr lang="en-US" sz="1800" dirty="0">
                        <a:latin typeface="+mn-lt"/>
                        <a:cs typeface="Aharoni" pitchFamily="2" charset="-79"/>
                      </a:endParaRPr>
                    </a:p>
                  </a:txBody>
                  <a:tcPr>
                    <a:cell3D prstMaterial="dkEdge">
                      <a:bevel prst="relaxedInset"/>
                      <a:lightRig rig="flood" dir="t"/>
                    </a:cell3D>
                  </a:tcPr>
                </a:tc>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COLLABORATIVE</a:t>
                      </a:r>
                      <a:endParaRPr lang="en-US" sz="1800" dirty="0">
                        <a:latin typeface="+mn-lt"/>
                        <a:cs typeface="Aharoni" pitchFamily="2" charset="-79"/>
                      </a:endParaRPr>
                    </a:p>
                  </a:txBody>
                  <a:tcPr>
                    <a:cell3D prstMaterial="dkEdge">
                      <a:bevel prst="relaxedInset"/>
                      <a:lightRig rig="flood" dir="t"/>
                    </a:cell3D>
                  </a:tcPr>
                </a:tc>
              </a:tr>
              <a:tr h="620486">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INDIRECT, GUIDED</a:t>
                      </a:r>
                      <a:endParaRPr lang="en-US" sz="1800" dirty="0">
                        <a:latin typeface="+mn-lt"/>
                        <a:cs typeface="Aharoni" pitchFamily="2" charset="-79"/>
                      </a:endParaRPr>
                    </a:p>
                  </a:txBody>
                  <a:tcPr>
                    <a:cell3D prstMaterial="dkEdge">
                      <a:bevel prst="relaxedInset"/>
                      <a:lightRig rig="flood" dir="t"/>
                    </a:cell3D>
                  </a:tcPr>
                </a:tc>
                <a:tc>
                  <a:txBody>
                    <a:bodyPr/>
                    <a:lstStyle/>
                    <a:p>
                      <a:pPr algn="ctr"/>
                      <a:endParaRPr lang="en-US" sz="1800" dirty="0" smtClean="0">
                        <a:latin typeface="+mn-lt"/>
                        <a:cs typeface="Aharoni" pitchFamily="2" charset="-79"/>
                      </a:endParaRPr>
                    </a:p>
                    <a:p>
                      <a:pPr algn="ctr"/>
                      <a:r>
                        <a:rPr lang="en-US" sz="1800" dirty="0" smtClean="0">
                          <a:latin typeface="+mn-lt"/>
                          <a:cs typeface="Aharoni" pitchFamily="2" charset="-79"/>
                        </a:rPr>
                        <a:t>DIRECT</a:t>
                      </a:r>
                      <a:endParaRPr lang="en-US" sz="1800" dirty="0">
                        <a:latin typeface="+mn-lt"/>
                        <a:cs typeface="Aharoni" pitchFamily="2" charset="-79"/>
                      </a:endParaRPr>
                    </a:p>
                  </a:txBody>
                  <a:tcPr>
                    <a:cell3D prstMaterial="dkEdge">
                      <a:bevel prst="relaxedInset"/>
                      <a:lightRig rig="flood" dir="t"/>
                    </a:cell3D>
                  </a:tcPr>
                </a:tc>
              </a:tr>
            </a:tbl>
          </a:graphicData>
        </a:graphic>
      </p:graphicFrame>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066800"/>
            <a:ext cx="9144000" cy="1295400"/>
          </a:xfrm>
          <a:scene3d>
            <a:camera prst="obliqueBottomLeft"/>
            <a:lightRig rig="flat" dir="tl">
              <a:rot lat="0" lon="0" rev="6600000"/>
            </a:lightRig>
          </a:scene3d>
          <a:sp3d>
            <a:bevelT w="139700" h="139700" prst="divot"/>
          </a:sp3d>
        </p:spPr>
        <p:txBody>
          <a:bodyPr>
            <a:noAutofit/>
            <a:sp3d extrusionH="25400" contourW="8890">
              <a:bevelT w="38100" h="31750"/>
              <a:contourClr>
                <a:schemeClr val="accent2">
                  <a:shade val="75000"/>
                </a:schemeClr>
              </a:contourClr>
            </a:sp3d>
          </a:bodyPr>
          <a:lstStyle/>
          <a:p>
            <a:pPr algn="ctr"/>
            <a:r>
              <a:rPr lang="en-US" sz="8000" b="1" dirty="0" smtClean="0">
                <a:ln w="11430">
                  <a:solidFill>
                    <a:schemeClr val="tx1"/>
                  </a:solidFill>
                </a:ln>
                <a:blipFill>
                  <a:blip r:embed="rId2"/>
                  <a:tile tx="0" ty="0" sx="100000" sy="100000" flip="none" algn="tl"/>
                </a:blipFill>
                <a:effectLst>
                  <a:glow rad="101600">
                    <a:schemeClr val="accent2">
                      <a:satMod val="175000"/>
                      <a:alpha val="40000"/>
                    </a:schemeClr>
                  </a:glow>
                  <a:outerShdw blurRad="50800" dist="39000" dir="5460000" algn="tl">
                    <a:srgbClr val="000000">
                      <a:alpha val="38000"/>
                    </a:srgbClr>
                  </a:outerShdw>
                </a:effectLst>
                <a:latin typeface="Tw Cen MT Condensed Extra Bold" pitchFamily="34" charset="0"/>
              </a:rPr>
              <a:t/>
            </a:r>
            <a:br>
              <a:rPr lang="en-US" sz="8000" b="1" dirty="0" smtClean="0">
                <a:ln w="11430">
                  <a:solidFill>
                    <a:schemeClr val="tx1"/>
                  </a:solidFill>
                </a:ln>
                <a:blipFill>
                  <a:blip r:embed="rId2"/>
                  <a:tile tx="0" ty="0" sx="100000" sy="100000" flip="none" algn="tl"/>
                </a:blipFill>
                <a:effectLst>
                  <a:glow rad="101600">
                    <a:schemeClr val="accent2">
                      <a:satMod val="175000"/>
                      <a:alpha val="40000"/>
                    </a:schemeClr>
                  </a:glow>
                  <a:outerShdw blurRad="50800" dist="39000" dir="5460000" algn="tl">
                    <a:srgbClr val="000000">
                      <a:alpha val="38000"/>
                    </a:srgbClr>
                  </a:outerShdw>
                </a:effectLst>
                <a:latin typeface="Tw Cen MT Condensed Extra Bold" pitchFamily="34" charset="0"/>
              </a:rPr>
            </a:br>
            <a:r>
              <a:rPr lang="en-US" sz="8000" b="1" dirty="0" smtClean="0">
                <a:ln w="11430">
                  <a:solidFill>
                    <a:schemeClr val="tx1"/>
                  </a:solidFill>
                </a:ln>
                <a:blipFill>
                  <a:blip r:embed="rId2"/>
                  <a:tile tx="0" ty="0" sx="100000" sy="100000" flip="none" algn="tl"/>
                </a:blipFill>
                <a:effectLst>
                  <a:glow rad="101600">
                    <a:schemeClr val="accent2">
                      <a:satMod val="175000"/>
                      <a:alpha val="40000"/>
                    </a:schemeClr>
                  </a:glow>
                  <a:outerShdw blurRad="50800" dist="39000" dir="5460000" algn="tl">
                    <a:srgbClr val="000000">
                      <a:alpha val="38000"/>
                    </a:srgbClr>
                  </a:outerShdw>
                </a:effectLst>
                <a:latin typeface="Tw Cen MT Condensed Extra Bold" pitchFamily="34" charset="0"/>
              </a:rPr>
              <a:t/>
            </a:r>
            <a:br>
              <a:rPr lang="en-US" sz="8000" b="1" dirty="0" smtClean="0">
                <a:ln w="11430">
                  <a:solidFill>
                    <a:schemeClr val="tx1"/>
                  </a:solidFill>
                </a:ln>
                <a:blipFill>
                  <a:blip r:embed="rId2"/>
                  <a:tile tx="0" ty="0" sx="100000" sy="100000" flip="none" algn="tl"/>
                </a:blipFill>
                <a:effectLst>
                  <a:glow rad="101600">
                    <a:schemeClr val="accent2">
                      <a:satMod val="175000"/>
                      <a:alpha val="40000"/>
                    </a:schemeClr>
                  </a:glow>
                  <a:outerShdw blurRad="50800" dist="39000" dir="5460000" algn="tl">
                    <a:srgbClr val="000000">
                      <a:alpha val="38000"/>
                    </a:srgbClr>
                  </a:outerShdw>
                </a:effectLst>
                <a:latin typeface="Tw Cen MT Condensed Extra Bold" pitchFamily="34" charset="0"/>
              </a:rPr>
            </a:br>
            <a:r>
              <a:rPr lang="en-US" sz="4000" b="1" dirty="0" smtClean="0">
                <a:ln w="11430">
                  <a:solidFill>
                    <a:schemeClr val="tx1"/>
                  </a:solidFill>
                </a:ln>
                <a:blipFill>
                  <a:blip r:embed="rId2"/>
                  <a:tile tx="0" ty="0" sx="100000" sy="100000" flip="none" algn="tl"/>
                </a:blipFill>
                <a:effectLst>
                  <a:glow rad="101600">
                    <a:schemeClr val="accent2">
                      <a:satMod val="175000"/>
                      <a:alpha val="40000"/>
                    </a:schemeClr>
                  </a:glow>
                  <a:outerShdw blurRad="50800" dist="39000" dir="5460000" algn="tl">
                    <a:srgbClr val="000000">
                      <a:alpha val="38000"/>
                    </a:srgbClr>
                  </a:outerShdw>
                </a:effectLst>
                <a:latin typeface="Tw Cen MT Condensed Extra Bold" pitchFamily="34" charset="0"/>
              </a:rPr>
              <a:t>THANK </a:t>
            </a:r>
            <a:r>
              <a:rPr lang="en-US" sz="4000" b="1" dirty="0" smtClean="0">
                <a:ln w="11430">
                  <a:solidFill>
                    <a:schemeClr val="tx1"/>
                  </a:solidFill>
                </a:ln>
                <a:blipFill>
                  <a:blip r:embed="rId2"/>
                  <a:tile tx="0" ty="0" sx="100000" sy="100000" flip="none" algn="tl"/>
                </a:blipFill>
                <a:effectLst>
                  <a:glow rad="101600">
                    <a:schemeClr val="accent2">
                      <a:satMod val="175000"/>
                      <a:alpha val="40000"/>
                    </a:schemeClr>
                  </a:glow>
                  <a:outerShdw blurRad="50800" dist="39000" dir="5460000" algn="tl">
                    <a:srgbClr val="000000">
                      <a:alpha val="38000"/>
                    </a:srgbClr>
                  </a:outerShdw>
                </a:effectLst>
                <a:latin typeface="Tw Cen MT Condensed Extra Bold" pitchFamily="34" charset="0"/>
              </a:rPr>
              <a:t>YOU </a:t>
            </a:r>
            <a:r>
              <a:rPr lang="en-US" sz="4000" b="1" dirty="0" smtClean="0">
                <a:ln w="11430">
                  <a:solidFill>
                    <a:schemeClr val="tx1"/>
                  </a:solidFill>
                </a:ln>
                <a:blipFill>
                  <a:blip r:embed="rId2"/>
                  <a:tile tx="0" ty="0" sx="100000" sy="100000" flip="none" algn="tl"/>
                </a:blipFill>
                <a:effectLst>
                  <a:glow rad="101600">
                    <a:schemeClr val="accent2">
                      <a:satMod val="175000"/>
                      <a:alpha val="40000"/>
                    </a:schemeClr>
                  </a:glow>
                  <a:outerShdw blurRad="50800" dist="39000" dir="5460000" algn="tl">
                    <a:srgbClr val="000000">
                      <a:alpha val="38000"/>
                    </a:srgbClr>
                  </a:outerShdw>
                </a:effectLst>
                <a:latin typeface="Tw Cen MT Condensed Extra Bold" pitchFamily="34" charset="0"/>
              </a:rPr>
              <a:t>AND GOOD </a:t>
            </a:r>
            <a:r>
              <a:rPr lang="en-US" sz="4000" b="1" dirty="0" smtClean="0">
                <a:ln w="11430">
                  <a:solidFill>
                    <a:schemeClr val="tx1"/>
                  </a:solidFill>
                </a:ln>
                <a:blipFill>
                  <a:blip r:embed="rId2"/>
                  <a:tile tx="0" ty="0" sx="100000" sy="100000" flip="none" algn="tl"/>
                </a:blipFill>
                <a:effectLst>
                  <a:glow rad="101600">
                    <a:schemeClr val="accent2">
                      <a:satMod val="175000"/>
                      <a:alpha val="40000"/>
                    </a:schemeClr>
                  </a:glow>
                  <a:outerShdw blurRad="50800" dist="39000" dir="5460000" algn="tl">
                    <a:srgbClr val="000000">
                      <a:alpha val="38000"/>
                    </a:srgbClr>
                  </a:outerShdw>
                </a:effectLst>
                <a:latin typeface="Tw Cen MT Condensed Extra Bold" pitchFamily="34" charset="0"/>
              </a:rPr>
              <a:t>AFTERNOON</a:t>
            </a:r>
            <a:endParaRPr lang="en-US" sz="8000" b="1" dirty="0">
              <a:ln w="11430">
                <a:solidFill>
                  <a:schemeClr val="tx1"/>
                </a:solidFill>
              </a:ln>
              <a:blipFill>
                <a:blip r:embed="rId2"/>
                <a:tile tx="0" ty="0" sx="100000" sy="100000" flip="none" algn="tl"/>
              </a:blipFill>
              <a:effectLst>
                <a:glow rad="101600">
                  <a:schemeClr val="accent2">
                    <a:satMod val="175000"/>
                    <a:alpha val="40000"/>
                  </a:schemeClr>
                </a:glow>
                <a:outerShdw blurRad="50800" dist="39000" dir="5460000" algn="tl">
                  <a:srgbClr val="000000">
                    <a:alpha val="38000"/>
                  </a:srgbClr>
                </a:outerShdw>
              </a:effectLst>
              <a:latin typeface="Tw Cen MT Condensed Extra Bold" pitchFamily="34" charset="0"/>
            </a:endParaRPr>
          </a:p>
        </p:txBody>
      </p:sp>
      <p:sp>
        <p:nvSpPr>
          <p:cNvPr id="5" name="Subtitle 4"/>
          <p:cNvSpPr>
            <a:spLocks noGrp="1"/>
          </p:cNvSpPr>
          <p:nvPr>
            <p:ph type="subTitle" idx="1"/>
          </p:nvPr>
        </p:nvSpPr>
        <p:spPr>
          <a:xfrm>
            <a:off x="0" y="4038600"/>
            <a:ext cx="9144000" cy="2971800"/>
          </a:xfrm>
        </p:spPr>
        <p:txBody>
          <a:bodyPr>
            <a:normAutofit/>
          </a:bodyPr>
          <a:lstStyle/>
          <a:p>
            <a:r>
              <a:rPr lang="en-US" sz="4300" b="1" dirty="0" smtClean="0">
                <a:solidFill>
                  <a:schemeClr val="tx1"/>
                </a:solidFill>
              </a:rPr>
              <a:t>  </a:t>
            </a:r>
            <a:r>
              <a:rPr lang="en-US" sz="4300" b="1" dirty="0" smtClean="0">
                <a:solidFill>
                  <a:srgbClr val="FF0000"/>
                </a:solidFill>
                <a:latin typeface="Rockwell Condensed" pitchFamily="18" charset="0"/>
              </a:rPr>
              <a:t>“</a:t>
            </a:r>
            <a:r>
              <a:rPr lang="en-US" sz="4300" b="1" dirty="0" smtClean="0">
                <a:solidFill>
                  <a:srgbClr val="FF0000"/>
                </a:solidFill>
                <a:latin typeface="Rockwell Condensed" pitchFamily="18" charset="0"/>
              </a:rPr>
              <a:t>I may know many things</a:t>
            </a:r>
          </a:p>
          <a:p>
            <a:pPr algn="l"/>
            <a:r>
              <a:rPr lang="en-US" sz="4300" b="1" dirty="0" smtClean="0">
                <a:solidFill>
                  <a:srgbClr val="FF0000"/>
                </a:solidFill>
                <a:latin typeface="Rockwell Condensed" pitchFamily="18" charset="0"/>
              </a:rPr>
              <a:t>          </a:t>
            </a:r>
            <a:r>
              <a:rPr lang="en-US" sz="4300" b="1" dirty="0" smtClean="0">
                <a:solidFill>
                  <a:srgbClr val="FF0000"/>
                </a:solidFill>
                <a:latin typeface="Rockwell Condensed" pitchFamily="18" charset="0"/>
              </a:rPr>
              <a:t>but </a:t>
            </a:r>
            <a:r>
              <a:rPr lang="en-US" sz="4300" b="1" dirty="0" smtClean="0">
                <a:solidFill>
                  <a:srgbClr val="FF0000"/>
                </a:solidFill>
                <a:latin typeface="Rockwell Condensed" pitchFamily="18" charset="0"/>
              </a:rPr>
              <a:t>I do not know everything.”</a:t>
            </a:r>
          </a:p>
          <a:p>
            <a:pPr algn="r"/>
            <a:endParaRPr lang="en-US" dirty="0" smtClean="0">
              <a:solidFill>
                <a:schemeClr val="tx1"/>
              </a:solidFill>
            </a:endParaRPr>
          </a:p>
        </p:txBody>
      </p:sp>
      <p:sp>
        <p:nvSpPr>
          <p:cNvPr id="7" name="Footer Placeholder 6"/>
          <p:cNvSpPr>
            <a:spLocks noGrp="1"/>
          </p:cNvSpPr>
          <p:nvPr>
            <p:ph type="ftr" sz="quarter" idx="12"/>
          </p:nvPr>
        </p:nvSpPr>
        <p:spPr>
          <a:xfrm>
            <a:off x="685800" y="6356350"/>
            <a:ext cx="8458200" cy="365125"/>
          </a:xfrm>
        </p:spPr>
        <p:txBody>
          <a:bodyPr/>
          <a:lstStyle/>
          <a:p>
            <a:r>
              <a:rPr lang="en-US" dirty="0" smtClean="0"/>
              <a:t>Dr. Md. Enamul Hoque,  Director at Education and Development Research Council (EDRC</a:t>
            </a:r>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85" decel="100000"/>
                                        <p:tgtEl>
                                          <p:spTgt spid="4"/>
                                        </p:tgtEl>
                                      </p:cBhvr>
                                    </p:animEffect>
                                    <p:animScale>
                                      <p:cBhvr>
                                        <p:cTn id="8" dur="385" decel="100000"/>
                                        <p:tgtEl>
                                          <p:spTgt spid="4"/>
                                        </p:tgtEl>
                                      </p:cBhvr>
                                      <p:from x="10000" y="10000"/>
                                      <p:to x="200000" y="450000"/>
                                    </p:animScale>
                                    <p:animScale>
                                      <p:cBhvr>
                                        <p:cTn id="9" dur="615" accel="100000" fill="hold">
                                          <p:stCondLst>
                                            <p:cond delay="385"/>
                                          </p:stCondLst>
                                        </p:cTn>
                                        <p:tgtEl>
                                          <p:spTgt spid="4"/>
                                        </p:tgtEl>
                                      </p:cBhvr>
                                      <p:from x="200000" y="450000"/>
                                      <p:to x="100000" y="100000"/>
                                    </p:animScale>
                                    <p:set>
                                      <p:cBhvr>
                                        <p:cTn id="10" dur="385" fill="hold"/>
                                        <p:tgtEl>
                                          <p:spTgt spid="4"/>
                                        </p:tgtEl>
                                        <p:attrNameLst>
                                          <p:attrName>ppt_x</p:attrName>
                                        </p:attrNameLst>
                                      </p:cBhvr>
                                      <p:to>
                                        <p:strVal val="(0.5)"/>
                                      </p:to>
                                    </p:set>
                                    <p:anim from="(0.5)" to="(#ppt_x)" calcmode="lin" valueType="num">
                                      <p:cBhvr>
                                        <p:cTn id="11" dur="615" accel="100000" fill="hold">
                                          <p:stCondLst>
                                            <p:cond delay="385"/>
                                          </p:stCondLst>
                                        </p:cTn>
                                        <p:tgtEl>
                                          <p:spTgt spid="4"/>
                                        </p:tgtEl>
                                        <p:attrNameLst>
                                          <p:attrName>ppt_x</p:attrName>
                                        </p:attrNameLst>
                                      </p:cBhvr>
                                    </p:anim>
                                    <p:set>
                                      <p:cBhvr>
                                        <p:cTn id="12" dur="385" fill="hold"/>
                                        <p:tgtEl>
                                          <p:spTgt spid="4"/>
                                        </p:tgtEl>
                                        <p:attrNameLst>
                                          <p:attrName>ppt_y</p:attrName>
                                        </p:attrNameLst>
                                      </p:cBhvr>
                                      <p:to>
                                        <p:strVal val="(#ppt_y+0.4)"/>
                                      </p:to>
                                    </p:set>
                                    <p:anim from="(#ppt_y+0.4)" to="(#ppt_y)" calcmode="lin" valueType="num">
                                      <p:cBhvr>
                                        <p:cTn id="13" dur="615" accel="100000" fill="hold">
                                          <p:stCondLst>
                                            <p:cond delay="385"/>
                                          </p:stCondLst>
                                        </p:cTn>
                                        <p:tgtEl>
                                          <p:spTgt spid="4"/>
                                        </p:tgtEl>
                                        <p:attrNameLst>
                                          <p:attrName>ppt_y</p:attrName>
                                        </p:attrNameLst>
                                      </p:cBhvr>
                                    </p:anim>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xEl>
                                              <p:pRg st="0" end="0"/>
                                            </p:txEl>
                                          </p:spTgt>
                                        </p:tgtEl>
                                        <p:attrNameLst>
                                          <p:attrName>style.visibility</p:attrName>
                                        </p:attrNameLst>
                                      </p:cBhvr>
                                      <p:to>
                                        <p:strVal val="visible"/>
                                      </p:to>
                                    </p:set>
                                    <p:anim by="(-#ppt_w*2)" calcmode="lin" valueType="num">
                                      <p:cBhvr rctx="PPT">
                                        <p:cTn id="17" dur="250" autoRev="1" fill="hold">
                                          <p:stCondLst>
                                            <p:cond delay="0"/>
                                          </p:stCondLst>
                                        </p:cTn>
                                        <p:tgtEl>
                                          <p:spTgt spid="5">
                                            <p:txEl>
                                              <p:pRg st="0" end="0"/>
                                            </p:txEl>
                                          </p:spTgt>
                                        </p:tgtEl>
                                        <p:attrNameLst>
                                          <p:attrName>ppt_w</p:attrName>
                                        </p:attrNameLst>
                                      </p:cBhvr>
                                    </p:anim>
                                    <p:anim by="(#ppt_w*0.50)" calcmode="lin" valueType="num">
                                      <p:cBhvr>
                                        <p:cTn id="18" dur="250" decel="50000" autoRev="1" fill="hold">
                                          <p:stCondLst>
                                            <p:cond delay="0"/>
                                          </p:stCondLst>
                                        </p:cTn>
                                        <p:tgtEl>
                                          <p:spTgt spid="5">
                                            <p:txEl>
                                              <p:pRg st="0" end="0"/>
                                            </p:txEl>
                                          </p:spTgt>
                                        </p:tgtEl>
                                        <p:attrNameLst>
                                          <p:attrName>ppt_x</p:attrName>
                                        </p:attrNameLst>
                                      </p:cBhvr>
                                    </p:anim>
                                    <p:anim from="(-#ppt_h/2)" to="(#ppt_y)" calcmode="lin" valueType="num">
                                      <p:cBhvr>
                                        <p:cTn id="19" dur="500" fill="hold">
                                          <p:stCondLst>
                                            <p:cond delay="0"/>
                                          </p:stCondLst>
                                        </p:cTn>
                                        <p:tgtEl>
                                          <p:spTgt spid="5">
                                            <p:txEl>
                                              <p:pRg st="0" end="0"/>
                                            </p:txEl>
                                          </p:spTgt>
                                        </p:tgtEl>
                                        <p:attrNameLst>
                                          <p:attrName>ppt_y</p:attrName>
                                        </p:attrNameLst>
                                      </p:cBhvr>
                                    </p:anim>
                                    <p:animRot by="21600000">
                                      <p:cBhvr>
                                        <p:cTn id="20" dur="500" fill="hold">
                                          <p:stCondLst>
                                            <p:cond delay="0"/>
                                          </p:stCondLst>
                                        </p:cTn>
                                        <p:tgtEl>
                                          <p:spTgt spid="5">
                                            <p:txEl>
                                              <p:pRg st="0" end="0"/>
                                            </p:txEl>
                                          </p:spTgt>
                                        </p:tgtEl>
                                        <p:attrNameLst>
                                          <p:attrName>r</p:attrName>
                                        </p:attrNameLst>
                                      </p:cBhvr>
                                    </p:animRot>
                                  </p:childTnLst>
                                </p:cTn>
                              </p:par>
                            </p:childTnLst>
                          </p:cTn>
                        </p:par>
                        <p:par>
                          <p:cTn id="21" fill="hold">
                            <p:stCondLst>
                              <p:cond delay="24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5">
                                            <p:txEl>
                                              <p:pRg st="1" end="1"/>
                                            </p:txEl>
                                          </p:spTgt>
                                        </p:tgtEl>
                                        <p:attrNameLst>
                                          <p:attrName>style.visibility</p:attrName>
                                        </p:attrNameLst>
                                      </p:cBhvr>
                                      <p:to>
                                        <p:strVal val="visible"/>
                                      </p:to>
                                    </p:set>
                                    <p:anim by="(-#ppt_w*2)" calcmode="lin" valueType="num">
                                      <p:cBhvr rctx="PPT">
                                        <p:cTn id="24" dur="250" autoRev="1" fill="hold">
                                          <p:stCondLst>
                                            <p:cond delay="0"/>
                                          </p:stCondLst>
                                        </p:cTn>
                                        <p:tgtEl>
                                          <p:spTgt spid="5">
                                            <p:txEl>
                                              <p:pRg st="1" end="1"/>
                                            </p:txEl>
                                          </p:spTgt>
                                        </p:tgtEl>
                                        <p:attrNameLst>
                                          <p:attrName>ppt_w</p:attrName>
                                        </p:attrNameLst>
                                      </p:cBhvr>
                                    </p:anim>
                                    <p:anim by="(#ppt_w*0.50)" calcmode="lin" valueType="num">
                                      <p:cBhvr>
                                        <p:cTn id="25" dur="250" decel="50000" autoRev="1" fill="hold">
                                          <p:stCondLst>
                                            <p:cond delay="0"/>
                                          </p:stCondLst>
                                        </p:cTn>
                                        <p:tgtEl>
                                          <p:spTgt spid="5">
                                            <p:txEl>
                                              <p:pRg st="1" end="1"/>
                                            </p:txEl>
                                          </p:spTgt>
                                        </p:tgtEl>
                                        <p:attrNameLst>
                                          <p:attrName>ppt_x</p:attrName>
                                        </p:attrNameLst>
                                      </p:cBhvr>
                                    </p:anim>
                                    <p:anim from="(-#ppt_h/2)" to="(#ppt_y)" calcmode="lin" valueType="num">
                                      <p:cBhvr>
                                        <p:cTn id="26" dur="500" fill="hold">
                                          <p:stCondLst>
                                            <p:cond delay="0"/>
                                          </p:stCondLst>
                                        </p:cTn>
                                        <p:tgtEl>
                                          <p:spTgt spid="5">
                                            <p:txEl>
                                              <p:pRg st="1" end="1"/>
                                            </p:txEl>
                                          </p:spTgt>
                                        </p:tgtEl>
                                        <p:attrNameLst>
                                          <p:attrName>ppt_y</p:attrName>
                                        </p:attrNameLst>
                                      </p:cBhvr>
                                    </p:anim>
                                    <p:animRot by="21600000">
                                      <p:cBhvr>
                                        <p:cTn id="27" dur="500" fill="hold">
                                          <p:stCondLst>
                                            <p:cond delay="0"/>
                                          </p:stCondLst>
                                        </p:cTn>
                                        <p:tgtEl>
                                          <p:spTgt spid="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fontScale="92500"/>
          </a:bodyPr>
          <a:lstStyle/>
          <a:p>
            <a:r>
              <a:rPr lang="en-US" sz="3600" b="1" dirty="0" smtClean="0">
                <a:solidFill>
                  <a:srgbClr val="002060"/>
                </a:solidFill>
                <a:cs typeface="Aharoni" pitchFamily="2" charset="-79"/>
              </a:rPr>
              <a:t>TEACHER-CENTERED APPROACH</a:t>
            </a:r>
          </a:p>
          <a:p>
            <a:pPr>
              <a:buNone/>
            </a:pPr>
            <a:r>
              <a:rPr lang="en-US" dirty="0" smtClean="0"/>
              <a:t>		</a:t>
            </a:r>
            <a:r>
              <a:rPr lang="en-US" b="1" dirty="0" smtClean="0"/>
              <a:t>The teacher is perceived to be the only reliable source of information in contrast to the learner-centered approach.</a:t>
            </a:r>
          </a:p>
          <a:p>
            <a:pPr>
              <a:buNone/>
            </a:pPr>
            <a:endParaRPr lang="en-US" dirty="0" smtClean="0"/>
          </a:p>
          <a:p>
            <a:r>
              <a:rPr lang="en-US" sz="3600" b="1" dirty="0" smtClean="0">
                <a:solidFill>
                  <a:srgbClr val="002060"/>
                </a:solidFill>
                <a:cs typeface="Aharoni" pitchFamily="2" charset="-79"/>
              </a:rPr>
              <a:t>LEARNER-CENTERED APPROACH</a:t>
            </a:r>
          </a:p>
          <a:p>
            <a:pPr>
              <a:buNone/>
            </a:pPr>
            <a:r>
              <a:rPr lang="en-US" dirty="0" smtClean="0"/>
              <a:t>		</a:t>
            </a:r>
            <a:r>
              <a:rPr lang="en-US" b="1" dirty="0" smtClean="0"/>
              <a:t>In which it is premised on the belief that the learner is also an important resource because he/she too knows something and is therefore capable of sharing something.</a:t>
            </a:r>
          </a:p>
          <a:p>
            <a:pPr>
              <a:buNone/>
            </a:pPr>
            <a:endParaRPr lang="en-US"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18"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3" end="3"/>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3"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4724400"/>
          </a:xfrm>
        </p:spPr>
        <p:txBody>
          <a:bodyPr>
            <a:normAutofit/>
          </a:bodyPr>
          <a:lstStyle/>
          <a:p>
            <a:r>
              <a:rPr lang="en-US" sz="3600" b="1" dirty="0" smtClean="0">
                <a:solidFill>
                  <a:srgbClr val="002060"/>
                </a:solidFill>
                <a:cs typeface="Aharoni" pitchFamily="2" charset="-79"/>
              </a:rPr>
              <a:t>SUBJECT MATTER-CENTERED APPROACH</a:t>
            </a:r>
          </a:p>
          <a:p>
            <a:pPr>
              <a:buNone/>
            </a:pPr>
            <a:r>
              <a:rPr lang="en-US" b="1" dirty="0" smtClean="0"/>
              <a:t>		Subject matter gains primacy over that of the learner.</a:t>
            </a:r>
          </a:p>
          <a:p>
            <a:pPr>
              <a:buNone/>
            </a:pPr>
            <a:endParaRPr lang="en-US" b="1" dirty="0" smtClean="0"/>
          </a:p>
          <a:p>
            <a:r>
              <a:rPr lang="en-US" sz="3600" b="1" dirty="0" smtClean="0">
                <a:solidFill>
                  <a:srgbClr val="002060"/>
                </a:solidFill>
                <a:cs typeface="Aharoni" pitchFamily="2" charset="-79"/>
              </a:rPr>
              <a:t>TEACHER DOMINATED APPROACH</a:t>
            </a:r>
          </a:p>
          <a:p>
            <a:pPr>
              <a:buNone/>
            </a:pPr>
            <a:r>
              <a:rPr lang="en-US" b="1" dirty="0" smtClean="0"/>
              <a:t>		In this approach, only the teacher’s voice is heard. He/she is the sole dispenser of information.</a:t>
            </a:r>
          </a:p>
          <a:p>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from="(-#ppt_w/2)" to="(#ppt_x)" calcmode="lin" valueType="num">
                                      <p:cBhvr>
                                        <p:cTn id="13" dur="600" fill="hold">
                                          <p:stCondLst>
                                            <p:cond delay="0"/>
                                          </p:stCondLst>
                                        </p:cTn>
                                        <p:tgtEl>
                                          <p:spTgt spid="3">
                                            <p:txEl>
                                              <p:pRg st="1" end="1"/>
                                            </p:txEl>
                                          </p:spTgt>
                                        </p:tgtEl>
                                        <p:attrNameLst>
                                          <p:attrName>ppt_x</p:attrName>
                                        </p:attrNameLst>
                                      </p:cBhvr>
                                    </p:anim>
                                    <p:anim from="0" to="-1.0" calcmode="lin" valueType="num">
                                      <p:cBhvr>
                                        <p:cTn id="14" dur="200" decel="50000" autoRev="1" fill="hold">
                                          <p:stCondLst>
                                            <p:cond delay="600"/>
                                          </p:stCondLst>
                                        </p:cTn>
                                        <p:tgtEl>
                                          <p:spTgt spid="3">
                                            <p:txEl>
                                              <p:pRg st="1" end="1"/>
                                            </p:txEl>
                                          </p:spTgt>
                                        </p:tgtEl>
                                        <p:attrNameLst>
                                          <p:attrName>xshear</p:attrName>
                                        </p:attrNameLst>
                                      </p:cBhvr>
                                    </p:anim>
                                    <p:animScale>
                                      <p:cBhvr>
                                        <p:cTn id="15" dur="200" decel="100000" autoRev="1" fill="hold">
                                          <p:stCondLst>
                                            <p:cond delay="600"/>
                                          </p:stCondLst>
                                        </p:cTn>
                                        <p:tgtEl>
                                          <p:spTgt spid="3">
                                            <p:txEl>
                                              <p:pRg st="1" end="1"/>
                                            </p:txEl>
                                          </p:spTgt>
                                        </p:tgtEl>
                                      </p:cBhvr>
                                      <p:from x="100000" y="100000"/>
                                      <p:to x="80000" y="100000"/>
                                    </p:animScale>
                                    <p:anim by="(#ppt_h/3+#ppt_w*0.1)" calcmode="lin" valueType="num">
                                      <p:cBhvr additive="sum">
                                        <p:cTn id="16" dur="200" decel="100000" autoRev="1" fill="hold">
                                          <p:stCondLst>
                                            <p:cond delay="600"/>
                                          </p:stCondLst>
                                        </p:cTn>
                                        <p:tgtEl>
                                          <p:spTgt spid="3">
                                            <p:txEl>
                                              <p:pRg st="1" end="1"/>
                                            </p:txEl>
                                          </p:spTgt>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from="(-#ppt_w/2)" to="(#ppt_x)" calcmode="lin" valueType="num">
                                      <p:cBhvr>
                                        <p:cTn id="19" dur="600" fill="hold">
                                          <p:stCondLst>
                                            <p:cond delay="0"/>
                                          </p:stCondLst>
                                        </p:cTn>
                                        <p:tgtEl>
                                          <p:spTgt spid="3">
                                            <p:txEl>
                                              <p:pRg st="3" end="3"/>
                                            </p:txEl>
                                          </p:spTgt>
                                        </p:tgtEl>
                                        <p:attrNameLst>
                                          <p:attrName>ppt_x</p:attrName>
                                        </p:attrNameLst>
                                      </p:cBhvr>
                                    </p:anim>
                                    <p:anim from="0" to="-1.0" calcmode="lin" valueType="num">
                                      <p:cBhvr>
                                        <p:cTn id="20" dur="200" decel="50000" autoRev="1" fill="hold">
                                          <p:stCondLst>
                                            <p:cond delay="600"/>
                                          </p:stCondLst>
                                        </p:cTn>
                                        <p:tgtEl>
                                          <p:spTgt spid="3">
                                            <p:txEl>
                                              <p:pRg st="3" end="3"/>
                                            </p:txEl>
                                          </p:spTgt>
                                        </p:tgtEl>
                                        <p:attrNameLst>
                                          <p:attrName>xshear</p:attrName>
                                        </p:attrNameLst>
                                      </p:cBhvr>
                                    </p:anim>
                                    <p:animScale>
                                      <p:cBhvr>
                                        <p:cTn id="21" dur="200" decel="100000" autoRev="1" fill="hold">
                                          <p:stCondLst>
                                            <p:cond delay="600"/>
                                          </p:stCondLst>
                                        </p:cTn>
                                        <p:tgtEl>
                                          <p:spTgt spid="3">
                                            <p:txEl>
                                              <p:pRg st="3" end="3"/>
                                            </p:txEl>
                                          </p:spTgt>
                                        </p:tgtEl>
                                      </p:cBhvr>
                                      <p:from x="100000" y="100000"/>
                                      <p:to x="80000" y="100000"/>
                                    </p:animScale>
                                    <p:anim by="(#ppt_h/3+#ppt_w*0.1)" calcmode="lin" valueType="num">
                                      <p:cBhvr additive="sum">
                                        <p:cTn id="22" dur="200" decel="100000" autoRev="1" fill="hold">
                                          <p:stCondLst>
                                            <p:cond delay="600"/>
                                          </p:stCondLst>
                                        </p:cTn>
                                        <p:tgtEl>
                                          <p:spTgt spid="3">
                                            <p:txEl>
                                              <p:pRg st="3" end="3"/>
                                            </p:txEl>
                                          </p:spTgt>
                                        </p:tgtEl>
                                        <p:attrNameLst>
                                          <p:attrName>ppt_x</p:attrName>
                                        </p:attrNameLst>
                                      </p:cBhvr>
                                    </p:anim>
                                  </p:childTnLst>
                                </p:cTn>
                              </p:par>
                              <p:par>
                                <p:cTn id="23" presetID="34"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from="(-#ppt_w/2)" to="(#ppt_x)" calcmode="lin" valueType="num">
                                      <p:cBhvr>
                                        <p:cTn id="25" dur="600" fill="hold">
                                          <p:stCondLst>
                                            <p:cond delay="0"/>
                                          </p:stCondLst>
                                        </p:cTn>
                                        <p:tgtEl>
                                          <p:spTgt spid="3">
                                            <p:txEl>
                                              <p:pRg st="4" end="4"/>
                                            </p:txEl>
                                          </p:spTgt>
                                        </p:tgtEl>
                                        <p:attrNameLst>
                                          <p:attrName>ppt_x</p:attrName>
                                        </p:attrNameLst>
                                      </p:cBhvr>
                                    </p:anim>
                                    <p:anim from="0" to="-1.0" calcmode="lin" valueType="num">
                                      <p:cBhvr>
                                        <p:cTn id="26" dur="200" decel="50000" autoRev="1" fill="hold">
                                          <p:stCondLst>
                                            <p:cond delay="600"/>
                                          </p:stCondLst>
                                        </p:cTn>
                                        <p:tgtEl>
                                          <p:spTgt spid="3">
                                            <p:txEl>
                                              <p:pRg st="4" end="4"/>
                                            </p:txEl>
                                          </p:spTgt>
                                        </p:tgtEl>
                                        <p:attrNameLst>
                                          <p:attrName>xshear</p:attrName>
                                        </p:attrNameLst>
                                      </p:cBhvr>
                                    </p:anim>
                                    <p:animScale>
                                      <p:cBhvr>
                                        <p:cTn id="27" dur="200" decel="100000" autoRev="1" fill="hold">
                                          <p:stCondLst>
                                            <p:cond delay="600"/>
                                          </p:stCondLst>
                                        </p:cTn>
                                        <p:tgtEl>
                                          <p:spTgt spid="3">
                                            <p:txEl>
                                              <p:pRg st="4" end="4"/>
                                            </p:txEl>
                                          </p:spTgt>
                                        </p:tgtEl>
                                      </p:cBhvr>
                                      <p:from x="100000" y="100000"/>
                                      <p:to x="80000" y="100000"/>
                                    </p:animScale>
                                    <p:anim by="(#ppt_h/3+#ppt_w*0.1)" calcmode="lin" valueType="num">
                                      <p:cBhvr additive="sum">
                                        <p:cTn id="28" dur="200" decel="100000" autoRev="1" fill="hold">
                                          <p:stCondLst>
                                            <p:cond delay="600"/>
                                          </p:stCondLst>
                                        </p:cTn>
                                        <p:tgtEl>
                                          <p:spTgt spid="3">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a:bodyPr>
          <a:lstStyle/>
          <a:p>
            <a:r>
              <a:rPr lang="en-US" sz="3600" b="1" dirty="0" smtClean="0">
                <a:solidFill>
                  <a:srgbClr val="002060"/>
                </a:solidFill>
                <a:cs typeface="Aharoni" pitchFamily="2" charset="-79"/>
              </a:rPr>
              <a:t>INTERACTIVE APPROACH</a:t>
            </a:r>
          </a:p>
          <a:p>
            <a:pPr>
              <a:buNone/>
            </a:pPr>
            <a:r>
              <a:rPr lang="en-US" dirty="0" smtClean="0"/>
              <a:t>		</a:t>
            </a:r>
            <a:r>
              <a:rPr lang="en-US" b="1" dirty="0" smtClean="0"/>
              <a:t>In this approach, an interactive classroom will have more student talk and less teacher talk. Students are given the opportunity to interact with teacher and with other students.</a:t>
            </a:r>
          </a:p>
          <a:p>
            <a:r>
              <a:rPr lang="en-US" sz="3600" b="1" dirty="0" smtClean="0">
                <a:solidFill>
                  <a:srgbClr val="002060"/>
                </a:solidFill>
                <a:cs typeface="Aharoni" pitchFamily="2" charset="-79"/>
              </a:rPr>
              <a:t>CONSTRUCTIVIST APPROACH</a:t>
            </a:r>
          </a:p>
          <a:p>
            <a:pPr>
              <a:buNone/>
            </a:pPr>
            <a:r>
              <a:rPr lang="en-US" dirty="0" smtClean="0"/>
              <a:t>		</a:t>
            </a:r>
            <a:r>
              <a:rPr lang="en-US" b="1" dirty="0" smtClean="0"/>
              <a:t>The students are expected to construct knowledge and meaning out for what they are taught by connecting them to prior experience.</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3">
                                            <p:txEl>
                                              <p:pRg st="0" end="0"/>
                                            </p:txEl>
                                          </p:spTgt>
                                        </p:tgtEl>
                                      </p:cBhvr>
                                    </p:animEffect>
                                  </p:childTnLst>
                                </p:cTn>
                              </p:par>
                              <p:par>
                                <p:cTn id="11" presetID="48" presetClass="entr" presetSubtype="0" accel="500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3">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16" dur="1000"/>
                                        <p:tgtEl>
                                          <p:spTgt spid="3">
                                            <p:txEl>
                                              <p:pRg st="1" end="1"/>
                                            </p:txEl>
                                          </p:spTgt>
                                        </p:tgtEl>
                                      </p:cBhvr>
                                    </p:animEffect>
                                  </p:childTnLst>
                                </p:cTn>
                              </p:par>
                              <p:par>
                                <p:cTn id="17" presetID="48" presetClass="entr" presetSubtype="0" accel="5000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3">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2" dur="1000"/>
                                        <p:tgtEl>
                                          <p:spTgt spid="3">
                                            <p:txEl>
                                              <p:pRg st="2" end="2"/>
                                            </p:txEl>
                                          </p:spTgt>
                                        </p:tgtEl>
                                      </p:cBhvr>
                                    </p:animEffect>
                                  </p:childTnLst>
                                </p:cTn>
                              </p:par>
                              <p:par>
                                <p:cTn id="23" presetID="48" presetClass="entr" presetSubtype="0" accel="5000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6" dur="1000" fill="hold"/>
                                        <p:tgtEl>
                                          <p:spTgt spid="3">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lstStyle/>
          <a:p>
            <a:r>
              <a:rPr lang="en-US" sz="3600" b="1" dirty="0" smtClean="0">
                <a:solidFill>
                  <a:srgbClr val="002060"/>
                </a:solidFill>
                <a:cs typeface="Aharoni" pitchFamily="2" charset="-79"/>
              </a:rPr>
              <a:t>BANKING APPROACH</a:t>
            </a:r>
          </a:p>
          <a:p>
            <a:pPr>
              <a:buNone/>
            </a:pPr>
            <a:r>
              <a:rPr lang="en-US" b="1" dirty="0" smtClean="0"/>
              <a:t>		The teacher deposits knowledge into the “empty” minds of students for students to commit to memory.</a:t>
            </a:r>
          </a:p>
          <a:p>
            <a:r>
              <a:rPr lang="en-US" sz="3600" b="1" dirty="0" smtClean="0">
                <a:solidFill>
                  <a:srgbClr val="002060"/>
                </a:solidFill>
                <a:cs typeface="Aharoni" pitchFamily="2" charset="-79"/>
              </a:rPr>
              <a:t>INTEGRATED APPROACH</a:t>
            </a:r>
          </a:p>
          <a:p>
            <a:pPr>
              <a:buNone/>
            </a:pPr>
            <a:r>
              <a:rPr lang="en-US" b="1" dirty="0" smtClean="0"/>
              <a:t>		It makes the teacher connects what he/she teaches to other lessons of the same subject (intradisciplinary) or connects his/her lessons with other subjects thus making his/her approach interdisciplinary and multidisciplinary.</a:t>
            </a:r>
            <a:endParaRPr lang="en-US" b="1" dirty="0"/>
          </a:p>
        </p:txBody>
      </p:sp>
      <p:sp>
        <p:nvSpPr>
          <p:cNvPr id="4" name="Footer Placeholder 3"/>
          <p:cNvSpPr>
            <a:spLocks noGrp="1"/>
          </p:cNvSpPr>
          <p:nvPr>
            <p:ph type="ftr" sz="quarter" idx="11"/>
          </p:nvPr>
        </p:nvSpPr>
        <p:spPr/>
        <p:txBody>
          <a:bodyPr/>
          <a:lstStyle/>
          <a:p>
            <a:r>
              <a:rPr lang="en-US" smtClean="0"/>
              <a:t>Dr. Md. Enamul Hoque,  Director at Education and Development Research Council (EDRC</a:t>
            </a:r>
            <a:endParaRPr lang="en-US" dirty="0"/>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703</TotalTime>
  <Words>2301</Words>
  <Application>Microsoft Office PowerPoint</Application>
  <PresentationFormat>On-screen Show (4:3)</PresentationFormat>
  <Paragraphs>306</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Foundry</vt:lpstr>
      <vt:lpstr>Teaching Approaches, Methods, and Techniques</vt:lpstr>
      <vt:lpstr>DIFFERENT APPROACHES  AND METHODS</vt:lpstr>
      <vt:lpstr>INTRODUCTION</vt:lpstr>
      <vt:lpstr>Slide 4</vt:lpstr>
      <vt:lpstr>TEACHING APPROACHES</vt:lpstr>
      <vt:lpstr>Slide 6</vt:lpstr>
      <vt:lpstr>Slide 7</vt:lpstr>
      <vt:lpstr>Slide 8</vt:lpstr>
      <vt:lpstr>Slide 9</vt:lpstr>
      <vt:lpstr>Slide 10</vt:lpstr>
      <vt:lpstr>Slide 11</vt:lpstr>
      <vt:lpstr>Slide 12</vt:lpstr>
      <vt:lpstr>Other teaching approaches cited in education literature are:</vt:lpstr>
      <vt:lpstr>Slide 14</vt:lpstr>
      <vt:lpstr> In summary, approaches vary in the degree of teacher and learner engagement, focus, number of learners involved in the teaching-learning process as shown in the diagram below:</vt:lpstr>
      <vt:lpstr>DIRECT/EXPOSITORY APPROACH</vt:lpstr>
      <vt:lpstr>Steps of the Direct or Lecture Method</vt:lpstr>
      <vt:lpstr>Slide 18</vt:lpstr>
      <vt:lpstr>Slide 19</vt:lpstr>
      <vt:lpstr>Slide 20</vt:lpstr>
      <vt:lpstr>Slide 21</vt:lpstr>
      <vt:lpstr>INSTRUCTIONAL CHARACTERISTICS</vt:lpstr>
      <vt:lpstr>Slide 23</vt:lpstr>
      <vt:lpstr>GUIDELINES FOR ITS EFFECTIVE USE</vt:lpstr>
      <vt:lpstr>Slide 25</vt:lpstr>
      <vt:lpstr>Slide 26</vt:lpstr>
      <vt:lpstr>Teaching Declarative Knowledge – Facts, Principles and Laws</vt:lpstr>
      <vt:lpstr>Slide 28</vt:lpstr>
      <vt:lpstr>GUIDELINES FOR ITS EFFECTIVE USE</vt:lpstr>
      <vt:lpstr>Slide 30</vt:lpstr>
      <vt:lpstr>Slide 31</vt:lpstr>
      <vt:lpstr>Slide 32</vt:lpstr>
      <vt:lpstr>Slide 33</vt:lpstr>
      <vt:lpstr>ADVANTAGES</vt:lpstr>
      <vt:lpstr>Slide 35</vt:lpstr>
      <vt:lpstr>INDIRECT/GUIDED /  EXPLORATORY APPROACH</vt:lpstr>
      <vt:lpstr>Slide 37</vt:lpstr>
      <vt:lpstr>STEPS IN THE INQUIRY METHOD</vt:lpstr>
      <vt:lpstr>INSTRUCTIONAL CHARACTERISTICS</vt:lpstr>
      <vt:lpstr>Slide 40</vt:lpstr>
      <vt:lpstr>OUTCOMES OF INQUIRY TEACHING</vt:lpstr>
      <vt:lpstr>Slide 42</vt:lpstr>
      <vt:lpstr>HOW TO FACILITATE INQUIRY TEACHING</vt:lpstr>
      <vt:lpstr>Slide 44</vt:lpstr>
      <vt:lpstr>Slide 45</vt:lpstr>
      <vt:lpstr>ADVANTAGES</vt:lpstr>
      <vt:lpstr>Slide 47</vt:lpstr>
      <vt:lpstr>GUIDELINES FOR ITS EFFECTIVE USE</vt:lpstr>
      <vt:lpstr>Slide 49</vt:lpstr>
      <vt:lpstr>  THANK YOU AND GOOD AFTERNOON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APPROACHES  AND METHODS</dc:title>
  <dc:creator>doliente</dc:creator>
  <cp:lastModifiedBy>USER</cp:lastModifiedBy>
  <cp:revision>169</cp:revision>
  <dcterms:created xsi:type="dcterms:W3CDTF">2014-02-01T23:08:07Z</dcterms:created>
  <dcterms:modified xsi:type="dcterms:W3CDTF">2017-04-10T07:01:47Z</dcterms:modified>
</cp:coreProperties>
</file>