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6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FE379-83FF-436F-B201-8239DD1C50F1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B831-E099-4248-92DD-0D5B412872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3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B831-E099-4248-92DD-0D5B4128727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67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4544-527D-4A1B-A9AC-B2F6D931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22663-FCDC-463A-9707-F47E6CB3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B90D-63CD-4ABC-8B6E-66F1915F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F4EA-518F-44E7-885D-4F0033B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F714-9966-484E-810F-03673D8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EDC8-0045-4682-8434-75E9DA54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9856D-3655-431E-AB7D-70036FC8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1819-84B5-43FA-AF1F-44CAAD11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ABB8-FA3F-4C04-BC37-26BC2552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679C-07F6-4454-BAEF-843E5F4A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4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74763-C1CC-4298-AA49-20FCC0B8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C7850-191A-4F2D-9200-5B5E2A90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6C24-0FC3-451F-A0EE-D143C24A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B4B5-00C1-4185-934D-31FE8B30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46DE-81EC-49D6-BFC8-43BCE559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9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BBA8-FF63-49F0-BCC2-5B8F63A5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C1C7-45E8-45E7-A694-4FA8AECA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9E47-6A1E-4815-B209-B120DA80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B23C-2688-451B-837F-C79FB403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BC13-5C7E-4AE1-B681-454F7C83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4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0221-1A59-4E22-89E4-89233C1E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7477C-2CA1-4363-B511-6306A4AF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23AC-6229-4639-9BE1-1C6A1C96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93FA-6FB2-4F5C-A78C-C57FD133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7C2F-729F-4E21-B050-A1D35C2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8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F13B-576C-4BF2-BB15-48D1295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C5C7-7914-410D-ACC9-D502D150C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3FFE-8059-4187-B51E-BAD48F7A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8263-2313-43AE-876B-96B8D91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6FE8-C6D3-40EE-A19C-9D8BB8E8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794A0-903E-482B-892C-964D3E27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52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F364-4D8B-48B2-AA27-0695B289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2CF3F-7E29-42CA-B020-1E0151AF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8C098-8922-4CB8-8B55-98771C38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86FBF-4766-41C3-A48D-DAFD06C3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A21E4-DFA2-4CF3-8EF3-9FD4859DD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0E92F-187F-4E4E-A934-F7A1302E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0F631-9903-4E00-BBC1-CAED3049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8FABD-44B7-4120-BD61-6CD9E12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C930-CD9E-442C-82AE-51C5CD02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48381-AC7B-4921-AB9B-CFBC6EC3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AAE70-C780-4FBF-89B9-6A93AEBF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F32D-7E87-4783-AFD9-F8F03DC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1EBBD-2C79-4B39-909D-B584625D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908E3-7573-4484-A10A-05949993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8B1DE-50C0-4C7A-B175-45FEBEA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12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5F55-D482-44BC-B3D7-17FECCBD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7CA8-7496-4A85-AB16-944BA8E8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86CE-B672-46E3-A387-EC2488C6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A8CD-E990-44FC-A7A2-5AD3B742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79F5-5C0A-4BA3-B538-D44EE1D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D9448-0D46-4F20-B0A4-C8B2586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3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933-4FA4-4421-8B97-74CC2DF5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9C2D9-03CE-433D-BE8B-E781ADC13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1795-AA6B-4C62-8156-B4B39B042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9E9EF-DA1B-4A2B-BDA7-96E7E3E3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4544A-76EB-4D56-893C-701CF84C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4EABC-42BB-408C-9719-9B193504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7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4C3CA-C6CB-426B-A4DF-8895FC1B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3C19C-674D-4731-9296-176B4A18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DF7F-4BC7-409A-8E6F-B8EAC790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2B43-7ECB-40C4-BE21-FB86CF45CBCF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1562-5627-45F8-96E5-CD481DD0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7A3C-5C0C-410D-86CF-A3F6F0CC9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6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CE05-DFA5-44ED-A034-71EEF911C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5B159-A95A-4385-BBCD-6E63775A4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62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101E-F936-4B5B-A482-9BC55186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 array wrapper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08F6-2F8D-473D-A956-3958C363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Data in </a:t>
            </a:r>
            <a:r>
              <a:rPr lang="en-AU" dirty="0" err="1"/>
              <a:t>xarray</a:t>
            </a:r>
            <a:r>
              <a:rPr lang="en-AU" dirty="0"/>
              <a:t> with a wrapper that handles:</a:t>
            </a:r>
          </a:p>
          <a:p>
            <a:r>
              <a:rPr lang="en-AU" dirty="0"/>
              <a:t>Variable naming conventions and unit conventions (CF?)</a:t>
            </a:r>
          </a:p>
          <a:p>
            <a:r>
              <a:rPr lang="en-AU" dirty="0"/>
              <a:t>QAQC conventions</a:t>
            </a:r>
          </a:p>
          <a:p>
            <a:r>
              <a:rPr lang="en-AU" dirty="0"/>
              <a:t>Manages NC global and variable attributes</a:t>
            </a:r>
          </a:p>
          <a:p>
            <a:r>
              <a:rPr lang="en-AU" dirty="0"/>
              <a:t>QAQC recording and comments</a:t>
            </a:r>
          </a:p>
          <a:p>
            <a:r>
              <a:rPr lang="en-AU" dirty="0"/>
              <a:t>Derived parameters</a:t>
            </a:r>
          </a:p>
          <a:p>
            <a:r>
              <a:rPr lang="en-AU" dirty="0"/>
              <a:t>Other </a:t>
            </a:r>
            <a:r>
              <a:rPr lang="en-AU" dirty="0" err="1"/>
              <a:t>misc</a:t>
            </a:r>
            <a:r>
              <a:rPr lang="en-AU" dirty="0"/>
              <a:t> utilities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425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DA48-BD55-41BA-89E0-DA75330E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EXAMPLE– TRDI ADCP measured in 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4494D-890B-4408-9666-1E886DCA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43" y="1361102"/>
            <a:ext cx="5977229" cy="543974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692775-F605-4FC4-BE3A-9FB2F92F788C}"/>
              </a:ext>
            </a:extLst>
          </p:cNvPr>
          <p:cNvGrpSpPr/>
          <p:nvPr/>
        </p:nvGrpSpPr>
        <p:grpSpPr>
          <a:xfrm>
            <a:off x="2976465" y="1690688"/>
            <a:ext cx="4362063" cy="2128837"/>
            <a:chOff x="2976465" y="1690688"/>
            <a:chExt cx="4362063" cy="21288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2AC605-DBA3-429C-B606-3DE661DE37D6}"/>
                </a:ext>
              </a:extLst>
            </p:cNvPr>
            <p:cNvSpPr/>
            <p:nvPr/>
          </p:nvSpPr>
          <p:spPr>
            <a:xfrm>
              <a:off x="6958014" y="3605213"/>
              <a:ext cx="380514" cy="214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D6AF3-1CA1-452E-B4BC-581A1961E354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2976465" y="1690688"/>
              <a:ext cx="3981549" cy="202168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D9617C-E7E4-4F8E-B04A-467BC067815A}"/>
              </a:ext>
            </a:extLst>
          </p:cNvPr>
          <p:cNvSpPr txBox="1"/>
          <p:nvPr/>
        </p:nvSpPr>
        <p:spPr>
          <a:xfrm>
            <a:off x="980785" y="1361545"/>
            <a:ext cx="301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How committed are we to CF?</a:t>
            </a:r>
          </a:p>
        </p:txBody>
      </p:sp>
    </p:spTree>
    <p:extLst>
      <p:ext uri="{BB962C8B-B14F-4D97-AF65-F5344CB8AC3E}">
        <p14:creationId xmlns:p14="http://schemas.microsoft.com/office/powerpoint/2010/main" val="188580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41C58-105E-4E40-AAA3-B68540F5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6" y="2121483"/>
            <a:ext cx="5306978" cy="437139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FB9D492-3020-46DA-AA05-07796646C745}"/>
              </a:ext>
            </a:extLst>
          </p:cNvPr>
          <p:cNvGrpSpPr/>
          <p:nvPr/>
        </p:nvGrpSpPr>
        <p:grpSpPr>
          <a:xfrm>
            <a:off x="457686" y="2582002"/>
            <a:ext cx="11356424" cy="2391355"/>
            <a:chOff x="457686" y="2582002"/>
            <a:chExt cx="11356424" cy="239135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B9693DF-C2B6-4B71-A470-1DD8C3574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560" y="2610959"/>
              <a:ext cx="5455295" cy="2042731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FD4105-DFE8-4F96-8C1D-D5A00DB9FFFE}"/>
                </a:ext>
              </a:extLst>
            </p:cNvPr>
            <p:cNvGrpSpPr/>
            <p:nvPr/>
          </p:nvGrpSpPr>
          <p:grpSpPr>
            <a:xfrm>
              <a:off x="457686" y="2582002"/>
              <a:ext cx="11356424" cy="2391355"/>
              <a:chOff x="457686" y="2582002"/>
              <a:chExt cx="11356424" cy="239135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99354A-3870-4D22-8CC4-A7DFA5B34B60}"/>
                  </a:ext>
                </a:extLst>
              </p:cNvPr>
              <p:cNvGrpSpPr/>
              <p:nvPr/>
            </p:nvGrpSpPr>
            <p:grpSpPr>
              <a:xfrm>
                <a:off x="457686" y="2582002"/>
                <a:ext cx="11356424" cy="2391355"/>
                <a:chOff x="457685" y="704165"/>
                <a:chExt cx="11356424" cy="239135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6C3B5FC-2574-44A6-9F9C-846F8221C969}"/>
                    </a:ext>
                  </a:extLst>
                </p:cNvPr>
                <p:cNvGrpSpPr/>
                <p:nvPr/>
              </p:nvGrpSpPr>
              <p:grpSpPr>
                <a:xfrm>
                  <a:off x="457685" y="1816358"/>
                  <a:ext cx="5802671" cy="1279162"/>
                  <a:chOff x="457685" y="1816358"/>
                  <a:chExt cx="5802671" cy="1279162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48244D4-927E-47F7-B37D-00AFA4453F23}"/>
                      </a:ext>
                    </a:extLst>
                  </p:cNvPr>
                  <p:cNvSpPr/>
                  <p:nvPr/>
                </p:nvSpPr>
                <p:spPr>
                  <a:xfrm>
                    <a:off x="457685" y="2881208"/>
                    <a:ext cx="758403" cy="214312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5DB9EDDD-C049-4D0A-B732-121B25A6420B}"/>
                      </a:ext>
                    </a:extLst>
                  </p:cNvPr>
                  <p:cNvCxnSpPr>
                    <a:cxnSpLocks/>
                    <a:stCxn id="30" idx="1"/>
                  </p:cNvCxnSpPr>
                  <p:nvPr/>
                </p:nvCxnSpPr>
                <p:spPr>
                  <a:xfrm flipH="1">
                    <a:off x="1216088" y="1816358"/>
                    <a:ext cx="5044268" cy="1155262"/>
                  </a:xfrm>
                  <a:prstGeom prst="line">
                    <a:avLst/>
                  </a:prstGeom>
                  <a:ln w="12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3CD0CCA-724E-4FFB-B6F3-78CE4D5C64E7}"/>
                    </a:ext>
                  </a:extLst>
                </p:cNvPr>
                <p:cNvSpPr/>
                <p:nvPr/>
              </p:nvSpPr>
              <p:spPr>
                <a:xfrm>
                  <a:off x="6260356" y="704165"/>
                  <a:ext cx="5553753" cy="2224386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38754C8-5205-4D8C-86CE-9B987E4ACCC3}"/>
                  </a:ext>
                </a:extLst>
              </p:cNvPr>
              <p:cNvSpPr/>
              <p:nvPr/>
            </p:nvSpPr>
            <p:spPr>
              <a:xfrm>
                <a:off x="6471849" y="3869636"/>
                <a:ext cx="1715762" cy="1264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8DA48-BD55-41BA-89E0-DA75330E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EXAMPLE– TRDI ADCP measured in ENU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08337D-EBF6-4902-9B42-095F700DF0AB}"/>
              </a:ext>
            </a:extLst>
          </p:cNvPr>
          <p:cNvGrpSpPr/>
          <p:nvPr/>
        </p:nvGrpSpPr>
        <p:grpSpPr>
          <a:xfrm>
            <a:off x="457686" y="1453010"/>
            <a:ext cx="11658113" cy="1642510"/>
            <a:chOff x="457686" y="1453010"/>
            <a:chExt cx="11658113" cy="16425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32E3CA-3BC2-498C-9270-8C860A5F8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2047" y="1517582"/>
              <a:ext cx="5455689" cy="853934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11AF2A-8B01-48E9-A6F4-347C88540B2A}"/>
                </a:ext>
              </a:extLst>
            </p:cNvPr>
            <p:cNvGrpSpPr/>
            <p:nvPr/>
          </p:nvGrpSpPr>
          <p:grpSpPr>
            <a:xfrm>
              <a:off x="457686" y="1453010"/>
              <a:ext cx="11658113" cy="1642510"/>
              <a:chOff x="457686" y="1453010"/>
              <a:chExt cx="11658113" cy="16425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6692775-F605-4FC4-BE3A-9FB2F92F788C}"/>
                  </a:ext>
                </a:extLst>
              </p:cNvPr>
              <p:cNvGrpSpPr/>
              <p:nvPr/>
            </p:nvGrpSpPr>
            <p:grpSpPr>
              <a:xfrm>
                <a:off x="457686" y="1944549"/>
                <a:ext cx="6104361" cy="1150971"/>
                <a:chOff x="457686" y="1944549"/>
                <a:chExt cx="6104361" cy="115097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2AC605-DBA3-429C-B606-3DE661DE37D6}"/>
                    </a:ext>
                  </a:extLst>
                </p:cNvPr>
                <p:cNvSpPr/>
                <p:nvPr/>
              </p:nvSpPr>
              <p:spPr>
                <a:xfrm>
                  <a:off x="457686" y="2881208"/>
                  <a:ext cx="380514" cy="2143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493D6AF3-1CA1-452E-B4BC-581A1961E354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>
                  <a:off x="838201" y="1944549"/>
                  <a:ext cx="5723846" cy="104381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DB2D24-BF2A-4A22-9472-05D5E251B502}"/>
                  </a:ext>
                </a:extLst>
              </p:cNvPr>
              <p:cNvSpPr/>
              <p:nvPr/>
            </p:nvSpPr>
            <p:spPr>
              <a:xfrm>
                <a:off x="6562046" y="1453010"/>
                <a:ext cx="5553753" cy="9962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7D9B89-C220-467F-B5D1-36024208B4E5}"/>
              </a:ext>
            </a:extLst>
          </p:cNvPr>
          <p:cNvGrpSpPr/>
          <p:nvPr/>
        </p:nvGrpSpPr>
        <p:grpSpPr>
          <a:xfrm>
            <a:off x="533888" y="4956877"/>
            <a:ext cx="11298884" cy="1393854"/>
            <a:chOff x="533888" y="4956877"/>
            <a:chExt cx="11298884" cy="139385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DC9C3B7-66BE-4961-947D-A1B3D68F2356}"/>
                </a:ext>
              </a:extLst>
            </p:cNvPr>
            <p:cNvGrpSpPr/>
            <p:nvPr/>
          </p:nvGrpSpPr>
          <p:grpSpPr>
            <a:xfrm>
              <a:off x="533888" y="4956877"/>
              <a:ext cx="11298884" cy="1393854"/>
              <a:chOff x="533888" y="4956877"/>
              <a:chExt cx="11298884" cy="139385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449876-B615-4875-977F-1061E5AE5021}"/>
                  </a:ext>
                </a:extLst>
              </p:cNvPr>
              <p:cNvGrpSpPr/>
              <p:nvPr/>
            </p:nvGrpSpPr>
            <p:grpSpPr>
              <a:xfrm>
                <a:off x="533888" y="5538303"/>
                <a:ext cx="5745131" cy="214312"/>
                <a:chOff x="457687" y="2068780"/>
                <a:chExt cx="5745131" cy="21431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9AB17BF-E0A2-4CE6-A6C3-D9B2B0A7C47B}"/>
                    </a:ext>
                  </a:extLst>
                </p:cNvPr>
                <p:cNvSpPr/>
                <p:nvPr/>
              </p:nvSpPr>
              <p:spPr>
                <a:xfrm>
                  <a:off x="457687" y="2068780"/>
                  <a:ext cx="758403" cy="2143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48C985B-DCD1-4094-97A8-513FFF1E607C}"/>
                    </a:ext>
                  </a:extLst>
                </p:cNvPr>
                <p:cNvCxnSpPr>
                  <a:cxnSpLocks/>
                  <a:stCxn id="17" idx="1"/>
                </p:cNvCxnSpPr>
                <p:nvPr/>
              </p:nvCxnSpPr>
              <p:spPr>
                <a:xfrm flipH="1" flipV="1">
                  <a:off x="1216090" y="2175936"/>
                  <a:ext cx="4986728" cy="834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B02FCCC-1790-448E-8E48-22FE35822A34}"/>
                  </a:ext>
                </a:extLst>
              </p:cNvPr>
              <p:cNvSpPr/>
              <p:nvPr/>
            </p:nvSpPr>
            <p:spPr>
              <a:xfrm>
                <a:off x="6279019" y="4956877"/>
                <a:ext cx="5553753" cy="13938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83C829-F5F4-49AE-899C-221BA4321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5486" y="5118532"/>
              <a:ext cx="5421085" cy="1086987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558D7-54D3-4766-ABA9-B84139715459}"/>
              </a:ext>
            </a:extLst>
          </p:cNvPr>
          <p:cNvSpPr/>
          <p:nvPr/>
        </p:nvSpPr>
        <p:spPr>
          <a:xfrm>
            <a:off x="6694714" y="2164702"/>
            <a:ext cx="1693506" cy="20681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F4C2E-820D-446E-8B81-D31E46785EA6}"/>
              </a:ext>
            </a:extLst>
          </p:cNvPr>
          <p:cNvSpPr/>
          <p:nvPr/>
        </p:nvSpPr>
        <p:spPr>
          <a:xfrm>
            <a:off x="6470780" y="2778951"/>
            <a:ext cx="1693506" cy="307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AA13D-2E73-4D9B-A692-5D177892FB27}"/>
              </a:ext>
            </a:extLst>
          </p:cNvPr>
          <p:cNvSpPr/>
          <p:nvPr/>
        </p:nvSpPr>
        <p:spPr>
          <a:xfrm>
            <a:off x="6470780" y="3229571"/>
            <a:ext cx="4883020" cy="199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BB2163-151A-4450-A4AE-1BAA4F2CDF25}"/>
              </a:ext>
            </a:extLst>
          </p:cNvPr>
          <p:cNvSpPr/>
          <p:nvPr/>
        </p:nvSpPr>
        <p:spPr>
          <a:xfrm>
            <a:off x="6470779" y="3996068"/>
            <a:ext cx="5285791" cy="727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76479-81C2-4179-BE2C-15BCEF7201B8}"/>
              </a:ext>
            </a:extLst>
          </p:cNvPr>
          <p:cNvSpPr/>
          <p:nvPr/>
        </p:nvSpPr>
        <p:spPr>
          <a:xfrm>
            <a:off x="6372321" y="5715880"/>
            <a:ext cx="5285791" cy="322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5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1" grpId="0" animBg="1"/>
      <p:bldP spid="42" grpId="0" animBg="1"/>
      <p:bldP spid="43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96B-DCBA-43E0-B781-1932DF75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AB17-4B0D-4C0B-8A33-0881A9DA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committed are we to CF conventions?</a:t>
            </a:r>
          </a:p>
          <a:p>
            <a:pPr lvl="1"/>
            <a:r>
              <a:rPr lang="en-AU" dirty="0"/>
              <a:t>Is there a better alternative? </a:t>
            </a:r>
          </a:p>
          <a:p>
            <a:pPr lvl="1"/>
            <a:r>
              <a:rPr lang="en-AU" dirty="0"/>
              <a:t>Do we want to make our own up? </a:t>
            </a:r>
          </a:p>
          <a:p>
            <a:pPr lvl="1"/>
            <a:endParaRPr lang="en-AU" dirty="0"/>
          </a:p>
          <a:p>
            <a:r>
              <a:rPr lang="en-AU" dirty="0"/>
              <a:t>How complex do we wish for the QAQC to be? </a:t>
            </a:r>
          </a:p>
          <a:p>
            <a:pPr lvl="1"/>
            <a:r>
              <a:rPr lang="en-AU" dirty="0"/>
              <a:t>Is good, bad, under investigation enough?</a:t>
            </a:r>
          </a:p>
        </p:txBody>
      </p:sp>
    </p:spTree>
    <p:extLst>
      <p:ext uri="{BB962C8B-B14F-4D97-AF65-F5344CB8AC3E}">
        <p14:creationId xmlns:p14="http://schemas.microsoft.com/office/powerpoint/2010/main" val="22636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C4-C1EC-4D59-A3B5-7B73FE74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are we at?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FB1219-9A8D-480F-8652-4567DF426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68467"/>
              </p:ext>
            </p:extLst>
          </p:nvPr>
        </p:nvGraphicFramePr>
        <p:xfrm>
          <a:off x="676591" y="2880324"/>
          <a:ext cx="10672185" cy="387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437">
                  <a:extLst>
                    <a:ext uri="{9D8B030D-6E8A-4147-A177-3AD203B41FA5}">
                      <a16:colId xmlns:a16="http://schemas.microsoft.com/office/drawing/2014/main" val="1557356510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934019907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140241751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2534280776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2970373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4) Python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5) </a:t>
                      </a:r>
                      <a:r>
                        <a:rPr lang="en-AU" sz="1200" dirty="0" err="1"/>
                        <a:t>Xarray</a:t>
                      </a:r>
                      <a:r>
                        <a:rPr lang="en-AU" sz="1200" dirty="0"/>
                        <a:t> 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6) Raw Archived?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7) QAQC + Derived Archived?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9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RDI ADCP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Yes [binary]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Half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2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SBE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Yes [</a:t>
                      </a:r>
                      <a:r>
                        <a:rPr lang="en-AU" sz="1200" dirty="0" err="1"/>
                        <a:t>cnv</a:t>
                      </a:r>
                      <a:r>
                        <a:rPr lang="en-AU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SBE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Yes [</a:t>
                      </a:r>
                      <a:r>
                        <a:rPr lang="en-AU" sz="1200" dirty="0" err="1"/>
                        <a:t>cnv</a:t>
                      </a:r>
                      <a:r>
                        <a:rPr lang="en-AU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dirty="0"/>
                        <a:t>SBE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Yes [</a:t>
                      </a:r>
                      <a:r>
                        <a:rPr lang="en-AU" sz="1200" dirty="0" err="1"/>
                        <a:t>asc</a:t>
                      </a:r>
                      <a:r>
                        <a:rPr lang="en-AU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148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AU" sz="1200" dirty="0"/>
                        <a:t>Nortek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Yes [binary]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42525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AU" sz="1200" dirty="0"/>
                        <a:t>Nortek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This is a Tough one!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52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AU" sz="1200" dirty="0" err="1"/>
                        <a:t>Wetlabs</a:t>
                      </a:r>
                      <a:r>
                        <a:rPr lang="en-AU" sz="1200" dirty="0"/>
                        <a:t> 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Billy???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78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AU" sz="1200" dirty="0"/>
                        <a:t>LISST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Billy???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719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AU" sz="1200" dirty="0"/>
                        <a:t>Microstructure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Significant inroads made on boat – will take some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997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AU" sz="1200" dirty="0"/>
                        <a:t>Profiling 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Matt???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115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42D32C-599C-46A9-9A43-E1982334E488}"/>
              </a:ext>
            </a:extLst>
          </p:cNvPr>
          <p:cNvSpPr txBox="1"/>
          <p:nvPr/>
        </p:nvSpPr>
        <p:spPr>
          <a:xfrm>
            <a:off x="6254261" y="410534"/>
            <a:ext cx="4362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Hours spent: ~20</a:t>
            </a:r>
          </a:p>
          <a:p>
            <a:endParaRPr lang="en-AU" dirty="0"/>
          </a:p>
          <a:p>
            <a:r>
              <a:rPr lang="en-AU" dirty="0"/>
              <a:t>Step 1) Base class: ready</a:t>
            </a:r>
          </a:p>
          <a:p>
            <a:endParaRPr lang="en-AU" dirty="0"/>
          </a:p>
          <a:p>
            <a:r>
              <a:rPr lang="en-AU" dirty="0"/>
              <a:t>Step 2) Ms Access Database: ready</a:t>
            </a:r>
          </a:p>
          <a:p>
            <a:endParaRPr lang="en-AU" dirty="0"/>
          </a:p>
          <a:p>
            <a:r>
              <a:rPr lang="en-AU" dirty="0"/>
              <a:t>Instrument specific items: in the table below</a:t>
            </a:r>
          </a:p>
        </p:txBody>
      </p:sp>
    </p:spTree>
    <p:extLst>
      <p:ext uri="{BB962C8B-B14F-4D97-AF65-F5344CB8AC3E}">
        <p14:creationId xmlns:p14="http://schemas.microsoft.com/office/powerpoint/2010/main" val="42275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96B-DCBA-43E0-B781-1932DF75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Particular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AB17-4B0D-4C0B-8A33-0881A9DA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Nortek Signature:</a:t>
            </a:r>
          </a:p>
          <a:p>
            <a:pPr lvl="1"/>
            <a:r>
              <a:rPr lang="en-AU" dirty="0"/>
              <a:t>59 GB file. </a:t>
            </a:r>
          </a:p>
          <a:p>
            <a:pPr lvl="1"/>
            <a:r>
              <a:rPr lang="en-AU" dirty="0"/>
              <a:t>Can borrow from </a:t>
            </a:r>
            <a:r>
              <a:rPr lang="en-AU" dirty="0" err="1"/>
              <a:t>Dolfyn</a:t>
            </a:r>
            <a:endParaRPr lang="en-AU" dirty="0"/>
          </a:p>
          <a:p>
            <a:pPr lvl="1"/>
            <a:r>
              <a:rPr lang="en-AU" dirty="0"/>
              <a:t>Must do a </a:t>
            </a:r>
            <a:r>
              <a:rPr lang="en-AU" dirty="0" err="1"/>
              <a:t>netcdf</a:t>
            </a:r>
            <a:r>
              <a:rPr lang="en-AU" dirty="0"/>
              <a:t> stream due to RAM constraints</a:t>
            </a:r>
          </a:p>
          <a:p>
            <a:pPr lvl="1"/>
            <a:r>
              <a:rPr lang="en-AU" dirty="0"/>
              <a:t>Took me a day and a half to do this for the vector</a:t>
            </a:r>
          </a:p>
          <a:p>
            <a:pPr lvl="2"/>
            <a:r>
              <a:rPr lang="en-AU" dirty="0"/>
              <a:t>A day and a half is not really a day and a half anymore</a:t>
            </a:r>
          </a:p>
          <a:p>
            <a:r>
              <a:rPr lang="en-AU" dirty="0"/>
              <a:t>Rockland VMP</a:t>
            </a:r>
          </a:p>
          <a:p>
            <a:pPr lvl="1"/>
            <a:r>
              <a:rPr lang="en-AU" dirty="0"/>
              <a:t>They have a pretty big </a:t>
            </a:r>
            <a:r>
              <a:rPr lang="en-AU" dirty="0" err="1"/>
              <a:t>Matlab</a:t>
            </a:r>
            <a:r>
              <a:rPr lang="en-AU" dirty="0"/>
              <a:t> library</a:t>
            </a:r>
          </a:p>
          <a:p>
            <a:pPr lvl="1"/>
            <a:r>
              <a:rPr lang="en-AU" dirty="0"/>
              <a:t>2 Options:</a:t>
            </a:r>
          </a:p>
          <a:p>
            <a:pPr lvl="2"/>
            <a:r>
              <a:rPr lang="en-AU" dirty="0"/>
              <a:t>Use </a:t>
            </a:r>
            <a:r>
              <a:rPr lang="en-AU" dirty="0" err="1"/>
              <a:t>Matlab</a:t>
            </a:r>
            <a:r>
              <a:rPr lang="en-AU" dirty="0"/>
              <a:t> for this one [not good – too much duplication of effort!]</a:t>
            </a:r>
          </a:p>
          <a:p>
            <a:pPr lvl="2"/>
            <a:r>
              <a:rPr lang="en-AU" dirty="0"/>
              <a:t>Use </a:t>
            </a:r>
            <a:r>
              <a:rPr lang="en-AU" dirty="0" err="1"/>
              <a:t>Matlab</a:t>
            </a:r>
            <a:r>
              <a:rPr lang="en-AU" dirty="0"/>
              <a:t> as an intermediate parser [ok not great!]</a:t>
            </a:r>
          </a:p>
          <a:p>
            <a:pPr lvl="2"/>
            <a:r>
              <a:rPr lang="en-AU" dirty="0" err="1"/>
              <a:t>pyODAS</a:t>
            </a:r>
            <a:r>
              <a:rPr lang="en-AU" dirty="0"/>
              <a:t>?</a:t>
            </a:r>
          </a:p>
          <a:p>
            <a:pPr lvl="3"/>
            <a:r>
              <a:rPr lang="en-AU" dirty="0"/>
              <a:t>I did do the bulk of this on the Solander [lost some friends in the process]</a:t>
            </a:r>
          </a:p>
          <a:p>
            <a:pPr lvl="3"/>
            <a:r>
              <a:rPr lang="en-AU" dirty="0"/>
              <a:t>The results differ between ODAS and </a:t>
            </a:r>
            <a:r>
              <a:rPr lang="en-AU" dirty="0" err="1"/>
              <a:t>pyODAS</a:t>
            </a:r>
            <a:r>
              <a:rPr lang="en-AU" dirty="0"/>
              <a:t> so will need more testing/dev</a:t>
            </a:r>
          </a:p>
          <a:p>
            <a:r>
              <a:rPr lang="en-AU" dirty="0"/>
              <a:t>Rockland MP</a:t>
            </a:r>
          </a:p>
          <a:p>
            <a:pPr lvl="1"/>
            <a:r>
              <a:rPr lang="en-AU" dirty="0"/>
              <a:t>I don’t really want to go here at all!</a:t>
            </a:r>
          </a:p>
          <a:p>
            <a:endParaRPr lang="en-AU" dirty="0"/>
          </a:p>
          <a:p>
            <a:pPr lvl="3"/>
            <a:endParaRPr lang="en-AU" dirty="0"/>
          </a:p>
          <a:p>
            <a:pPr lvl="3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9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13583-6F38-4071-9CB2-1A21DC19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Had a to this guy also: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75E10-FFF6-4846-9681-157F84A0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" b="-2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775E10-FFF6-4846-9681-157F84A0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" b="-2"/>
          <a:stretch/>
        </p:blipFill>
        <p:spPr>
          <a:xfrm>
            <a:off x="-127747" y="10"/>
            <a:ext cx="718249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C6B1E-6982-41DE-B8C5-51466CD03396}"/>
              </a:ext>
            </a:extLst>
          </p:cNvPr>
          <p:cNvSpPr txBox="1"/>
          <p:nvPr/>
        </p:nvSpPr>
        <p:spPr>
          <a:xfrm>
            <a:off x="6758913" y="422788"/>
            <a:ext cx="53568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CSIRO Field team use IMOS toolbox</a:t>
            </a:r>
          </a:p>
          <a:p>
            <a:endParaRPr lang="en-AU" dirty="0"/>
          </a:p>
          <a:p>
            <a:r>
              <a:rPr lang="en-AU" dirty="0"/>
              <a:t>Nick doesn’t really get into is</a:t>
            </a:r>
          </a:p>
          <a:p>
            <a:endParaRPr lang="en-AU" dirty="0"/>
          </a:p>
          <a:p>
            <a:r>
              <a:rPr lang="en-AU" dirty="0"/>
              <a:t>Doesn’t like the duplication of metadata in the field database and the </a:t>
            </a:r>
            <a:r>
              <a:rPr lang="en-AU" dirty="0" err="1"/>
              <a:t>netcdf</a:t>
            </a:r>
            <a:r>
              <a:rPr lang="en-AU" dirty="0"/>
              <a:t> metadata</a:t>
            </a:r>
          </a:p>
          <a:p>
            <a:endParaRPr lang="en-AU" dirty="0"/>
          </a:p>
          <a:p>
            <a:r>
              <a:rPr lang="en-AU" dirty="0"/>
              <a:t>Doesn’t like the difficulty of collaboration</a:t>
            </a:r>
          </a:p>
          <a:p>
            <a:endParaRPr lang="en-AU" dirty="0"/>
          </a:p>
          <a:p>
            <a:r>
              <a:rPr lang="en-AU" dirty="0"/>
              <a:t>Doesn’t like the manual arbitrary QAQC</a:t>
            </a:r>
          </a:p>
          <a:p>
            <a:endParaRPr lang="en-AU" dirty="0"/>
          </a:p>
          <a:p>
            <a:r>
              <a:rPr lang="en-AU" dirty="0"/>
              <a:t>Doesn’t like the fact that the underlying files could change [especially in the case where files are processed by third party software e.g. Nortek Storm] and the </a:t>
            </a:r>
            <a:r>
              <a:rPr lang="en-AU" dirty="0" err="1"/>
              <a:t>netcdf</a:t>
            </a:r>
            <a:r>
              <a:rPr lang="en-AU" dirty="0"/>
              <a:t> file doesn’t ‘know’</a:t>
            </a:r>
          </a:p>
          <a:p>
            <a:endParaRPr lang="en-AU" dirty="0"/>
          </a:p>
          <a:p>
            <a:r>
              <a:rPr lang="en-AU" dirty="0"/>
              <a:t>Has advocated for some kind of ‘make file’ type library which tracks the dependencies [input files and perhaps a parameter file [.</a:t>
            </a:r>
            <a:r>
              <a:rPr lang="en-AU" dirty="0" err="1"/>
              <a:t>yml</a:t>
            </a:r>
            <a:r>
              <a:rPr lang="en-AU" dirty="0"/>
              <a:t>?]], the methods, and the outputs.</a:t>
            </a:r>
          </a:p>
          <a:p>
            <a:r>
              <a:rPr lang="en-AU" dirty="0"/>
              <a:t>	You can track changes in input files by a MD5 	hash for example.</a:t>
            </a:r>
          </a:p>
        </p:txBody>
      </p:sp>
    </p:spTree>
    <p:extLst>
      <p:ext uri="{BB962C8B-B14F-4D97-AF65-F5344CB8AC3E}">
        <p14:creationId xmlns:p14="http://schemas.microsoft.com/office/powerpoint/2010/main" val="38146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526</Words>
  <Application>Microsoft Office PowerPoint</Application>
  <PresentationFormat>Widescreen</PresentationFormat>
  <Paragraphs>112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X array wrapper </vt:lpstr>
      <vt:lpstr>EXAMPLE– TRDI ADCP measured in ENU</vt:lpstr>
      <vt:lpstr>EXAMPLE– TRDI ADCP measured in ENU</vt:lpstr>
      <vt:lpstr>Questions… </vt:lpstr>
      <vt:lpstr>Where are we at? </vt:lpstr>
      <vt:lpstr>Particular challenges</vt:lpstr>
      <vt:lpstr>Had a to this guy also: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Zulberti</dc:creator>
  <cp:lastModifiedBy>Andrew Zulberti</cp:lastModifiedBy>
  <cp:revision>13</cp:revision>
  <dcterms:created xsi:type="dcterms:W3CDTF">2021-03-10T01:17:07Z</dcterms:created>
  <dcterms:modified xsi:type="dcterms:W3CDTF">2021-03-19T05:05:21Z</dcterms:modified>
</cp:coreProperties>
</file>