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06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BFE379-83FF-436F-B201-8239DD1C50F1}" type="datetimeFigureOut">
              <a:rPr lang="en-AU" smtClean="0"/>
              <a:t>10/04/2022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CB831-E099-4248-92DD-0D5B412872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1311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CB831-E099-4248-92DD-0D5B41287279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0677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54544-527D-4A1B-A9AC-B2F6D9316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B22663-FCDC-463A-9707-F47E6CB3C8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3B90D-63CD-4ABC-8B6E-66F1915F9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62B43-7ECB-40C4-BE21-FB86CF45CBCF}" type="datetimeFigureOut">
              <a:rPr lang="en-AU" smtClean="0"/>
              <a:t>10/04/2022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9F4EA-518F-44E7-885D-4F0033B2E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DF714-9966-484E-810F-03673D88C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FC680-CC6F-436A-B2CF-D5713C63E18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5944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5EDC8-0045-4682-8434-75E9DA542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F9856D-3655-431E-AB7D-70036FC8E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E1819-84B5-43FA-AF1F-44CAAD115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62B43-7ECB-40C4-BE21-FB86CF45CBCF}" type="datetimeFigureOut">
              <a:rPr lang="en-AU" smtClean="0"/>
              <a:t>10/04/2022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1ABB8-FA3F-4C04-BC37-26BC25525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9679C-07F6-4454-BAEF-843E5F4A1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FC680-CC6F-436A-B2CF-D5713C63E18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5499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F74763-C1CC-4298-AA49-20FCC0B892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4C7850-191A-4F2D-9200-5B5E2A901D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96C24-0FC3-451F-A0EE-D143C24A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62B43-7ECB-40C4-BE21-FB86CF45CBCF}" type="datetimeFigureOut">
              <a:rPr lang="en-AU" smtClean="0"/>
              <a:t>10/04/2022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5B4B5-00C1-4185-934D-31FE8B30F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246DE-81EC-49D6-BFC8-43BCE5595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FC680-CC6F-436A-B2CF-D5713C63E18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8934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5BBA8-FF63-49F0-BCC2-5B8F63A50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1C1C7-45E8-45E7-A694-4FA8AECAD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C9E47-6A1E-4815-B209-B120DA80F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62B43-7ECB-40C4-BE21-FB86CF45CBCF}" type="datetimeFigureOut">
              <a:rPr lang="en-AU" smtClean="0"/>
              <a:t>10/04/2022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CB23C-2688-451B-837F-C79FB403E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0BC13-5C7E-4AE1-B681-454F7C839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FC680-CC6F-436A-B2CF-D5713C63E18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843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60221-1A59-4E22-89E4-89233C1E7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7477C-2CA1-4363-B511-6306A4AFF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623AC-6229-4639-9BE1-1C6A1C964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62B43-7ECB-40C4-BE21-FB86CF45CBCF}" type="datetimeFigureOut">
              <a:rPr lang="en-AU" smtClean="0"/>
              <a:t>10/04/2022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493FA-6FB2-4F5C-A78C-C57FD1333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77C2F-729F-4E21-B050-A1D35C284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FC680-CC6F-436A-B2CF-D5713C63E18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7884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CF13B-576C-4BF2-BB15-48D1295C5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9C5C7-7914-410D-ACC9-D502D150C1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E3FFE-8059-4187-B51E-BAD48F7A0C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7D8263-2313-43AE-876B-96B8D912F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62B43-7ECB-40C4-BE21-FB86CF45CBCF}" type="datetimeFigureOut">
              <a:rPr lang="en-AU" smtClean="0"/>
              <a:t>10/04/2022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7D6FE8-C6D3-40EE-A19C-9D8BB8E85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794A0-903E-482B-892C-964D3E273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FC680-CC6F-436A-B2CF-D5713C63E18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8528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EF364-4D8B-48B2-AA27-0695B2893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2CF3F-7E29-42CA-B020-1E0151AFD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78C098-8922-4CB8-8B55-98771C382E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086FBF-4766-41C3-A48D-DAFD06C39E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CA21E4-DFA2-4CF3-8EF3-9FD4859DD4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90E92F-187F-4E4E-A934-F7A1302E4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62B43-7ECB-40C4-BE21-FB86CF45CBCF}" type="datetimeFigureOut">
              <a:rPr lang="en-AU" smtClean="0"/>
              <a:t>10/04/2022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D0F631-9903-4E00-BBC1-CAED30490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98FABD-44B7-4120-BD61-6CD9E12E5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FC680-CC6F-436A-B2CF-D5713C63E18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9281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4C930-CD9E-442C-82AE-51C5CD02C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A48381-AC7B-4921-AB9B-CFBC6EC34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62B43-7ECB-40C4-BE21-FB86CF45CBCF}" type="datetimeFigureOut">
              <a:rPr lang="en-AU" smtClean="0"/>
              <a:t>10/04/2022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AAE70-C780-4FBF-89B9-6A93AEBF2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96F32D-7E87-4783-AFD9-F8F03DCFF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FC680-CC6F-436A-B2CF-D5713C63E18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726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91EBBD-2C79-4B39-909D-B584625DB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62B43-7ECB-40C4-BE21-FB86CF45CBCF}" type="datetimeFigureOut">
              <a:rPr lang="en-AU" smtClean="0"/>
              <a:t>10/04/2022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8908E3-7573-4484-A10A-05949993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A8B1DE-50C0-4C7A-B175-45FEBEA77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FC680-CC6F-436A-B2CF-D5713C63E18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2123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95F55-D482-44BC-B3D7-17FECCBDD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87CA8-7496-4A85-AB16-944BA8E89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C186CE-B672-46E3-A387-EC2488C67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EDA8CD-E990-44FC-A7A2-5AD3B7428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62B43-7ECB-40C4-BE21-FB86CF45CBCF}" type="datetimeFigureOut">
              <a:rPr lang="en-AU" smtClean="0"/>
              <a:t>10/04/2022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879F5-5C0A-4BA3-B538-D44EE1D03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AD9448-0D46-4F20-B0A4-C8B2586E9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FC680-CC6F-436A-B2CF-D5713C63E18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1366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20933-4FA4-4421-8B97-74CC2DF5A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79C2D9-03CE-433D-BE8B-E781ADC13F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381795-AA6B-4C62-8156-B4B39B0426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9E9EF-DA1B-4A2B-BDA7-96E7E3E34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62B43-7ECB-40C4-BE21-FB86CF45CBCF}" type="datetimeFigureOut">
              <a:rPr lang="en-AU" smtClean="0"/>
              <a:t>10/04/2022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4544A-76EB-4D56-893C-701CF84C4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74EABC-42BB-408C-9719-9B1935045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FC680-CC6F-436A-B2CF-D5713C63E18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5712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4C3CA-C6CB-426B-A4DF-8895FC1B5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A3C19C-674D-4731-9296-176B4A188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2DF7F-4BC7-409A-8E6F-B8EAC7904F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62B43-7ECB-40C4-BE21-FB86CF45CBCF}" type="datetimeFigureOut">
              <a:rPr lang="en-AU" smtClean="0"/>
              <a:t>10/04/2022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51562-5627-45F8-96E5-CD481DD07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97A3C-5C0C-410D-86CF-A3F6F0CC90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FC680-CC6F-436A-B2CF-D5713C63E18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9681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FCE05-DFA5-44ED-A034-71EEF911C5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45B159-A95A-4385-BBCD-6E63775A4F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3623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F101E-F936-4B5B-A482-9BC551865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X array wrapper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108F6-2F8D-473D-A956-3958C3637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Data in </a:t>
            </a:r>
            <a:r>
              <a:rPr lang="en-AU" dirty="0" err="1"/>
              <a:t>xarray</a:t>
            </a:r>
            <a:r>
              <a:rPr lang="en-AU" dirty="0"/>
              <a:t> with a wrapper that handles:</a:t>
            </a:r>
          </a:p>
          <a:p>
            <a:r>
              <a:rPr lang="en-AU" dirty="0"/>
              <a:t>Variable naming conventions and unit conventions (CF?)</a:t>
            </a:r>
          </a:p>
          <a:p>
            <a:r>
              <a:rPr lang="en-AU" dirty="0"/>
              <a:t>QAQC conventions</a:t>
            </a:r>
          </a:p>
          <a:p>
            <a:r>
              <a:rPr lang="en-AU" dirty="0"/>
              <a:t>Manages NC global and variable attributes</a:t>
            </a:r>
          </a:p>
          <a:p>
            <a:r>
              <a:rPr lang="en-AU" dirty="0"/>
              <a:t>QAQC recording and comments</a:t>
            </a:r>
          </a:p>
          <a:p>
            <a:r>
              <a:rPr lang="en-AU" dirty="0"/>
              <a:t>Derived parameters</a:t>
            </a:r>
          </a:p>
          <a:p>
            <a:r>
              <a:rPr lang="en-AU" dirty="0"/>
              <a:t>Other </a:t>
            </a:r>
            <a:r>
              <a:rPr lang="en-AU" dirty="0" err="1"/>
              <a:t>misc</a:t>
            </a:r>
            <a:r>
              <a:rPr lang="en-AU" dirty="0"/>
              <a:t> utilities</a:t>
            </a:r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54253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8DA48-BD55-41BA-89E0-DA75330E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EXAMPLE– TRDI ADCP measured in ENU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94494D-890B-4408-9666-1E886DCA9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0043" y="1361102"/>
            <a:ext cx="5977229" cy="5439747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96692775-F605-4FC4-BE3A-9FB2F92F788C}"/>
              </a:ext>
            </a:extLst>
          </p:cNvPr>
          <p:cNvGrpSpPr/>
          <p:nvPr/>
        </p:nvGrpSpPr>
        <p:grpSpPr>
          <a:xfrm>
            <a:off x="2976465" y="1690688"/>
            <a:ext cx="4362063" cy="2128837"/>
            <a:chOff x="2976465" y="1690688"/>
            <a:chExt cx="4362063" cy="212883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72AC605-DBA3-429C-B606-3DE661DE37D6}"/>
                </a:ext>
              </a:extLst>
            </p:cNvPr>
            <p:cNvSpPr/>
            <p:nvPr/>
          </p:nvSpPr>
          <p:spPr>
            <a:xfrm>
              <a:off x="6958014" y="3605213"/>
              <a:ext cx="380514" cy="21431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93D6AF3-1CA1-452E-B4BC-581A1961E354}"/>
                </a:ext>
              </a:extLst>
            </p:cNvPr>
            <p:cNvCxnSpPr>
              <a:stCxn id="6" idx="1"/>
            </p:cNvCxnSpPr>
            <p:nvPr/>
          </p:nvCxnSpPr>
          <p:spPr>
            <a:xfrm flipH="1" flipV="1">
              <a:off x="2976465" y="1690688"/>
              <a:ext cx="3981549" cy="2021681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2D9617C-E7E4-4F8E-B04A-467BC067815A}"/>
              </a:ext>
            </a:extLst>
          </p:cNvPr>
          <p:cNvSpPr txBox="1"/>
          <p:nvPr/>
        </p:nvSpPr>
        <p:spPr>
          <a:xfrm>
            <a:off x="980785" y="1361545"/>
            <a:ext cx="3018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How committed are we to CF?</a:t>
            </a:r>
          </a:p>
        </p:txBody>
      </p:sp>
    </p:spTree>
    <p:extLst>
      <p:ext uri="{BB962C8B-B14F-4D97-AF65-F5344CB8AC3E}">
        <p14:creationId xmlns:p14="http://schemas.microsoft.com/office/powerpoint/2010/main" val="1885804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AF41C58-105E-4E40-AAA3-B68540F55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76" y="2121483"/>
            <a:ext cx="5306978" cy="4371392"/>
          </a:xfrm>
          <a:prstGeom prst="rect">
            <a:avLst/>
          </a:prstGeom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9FB9D492-3020-46DA-AA05-07796646C745}"/>
              </a:ext>
            </a:extLst>
          </p:cNvPr>
          <p:cNvGrpSpPr/>
          <p:nvPr/>
        </p:nvGrpSpPr>
        <p:grpSpPr>
          <a:xfrm>
            <a:off x="457686" y="2582002"/>
            <a:ext cx="11356424" cy="2391355"/>
            <a:chOff x="457686" y="2582002"/>
            <a:chExt cx="11356424" cy="2391355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9B9693DF-C2B6-4B71-A470-1DD8C3574A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36560" y="2610959"/>
              <a:ext cx="5455295" cy="2042731"/>
            </a:xfrm>
            <a:prstGeom prst="rect">
              <a:avLst/>
            </a:prstGeom>
          </p:spPr>
        </p:pic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0CFD4105-DFE8-4F96-8C1D-D5A00DB9FFFE}"/>
                </a:ext>
              </a:extLst>
            </p:cNvPr>
            <p:cNvGrpSpPr/>
            <p:nvPr/>
          </p:nvGrpSpPr>
          <p:grpSpPr>
            <a:xfrm>
              <a:off x="457686" y="2582002"/>
              <a:ext cx="11356424" cy="2391355"/>
              <a:chOff x="457686" y="2582002"/>
              <a:chExt cx="11356424" cy="2391355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3A99354A-3870-4D22-8CC4-A7DFA5B34B60}"/>
                  </a:ext>
                </a:extLst>
              </p:cNvPr>
              <p:cNvGrpSpPr/>
              <p:nvPr/>
            </p:nvGrpSpPr>
            <p:grpSpPr>
              <a:xfrm>
                <a:off x="457686" y="2582002"/>
                <a:ext cx="11356424" cy="2391355"/>
                <a:chOff x="457685" y="704165"/>
                <a:chExt cx="11356424" cy="2391355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06C3B5FC-2574-44A6-9F9C-846F8221C969}"/>
                    </a:ext>
                  </a:extLst>
                </p:cNvPr>
                <p:cNvGrpSpPr/>
                <p:nvPr/>
              </p:nvGrpSpPr>
              <p:grpSpPr>
                <a:xfrm>
                  <a:off x="457685" y="1816358"/>
                  <a:ext cx="5802671" cy="1279162"/>
                  <a:chOff x="457685" y="1816358"/>
                  <a:chExt cx="5802671" cy="1279162"/>
                </a:xfrm>
              </p:grpSpPr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348244D4-927E-47F7-B37D-00AFA4453F23}"/>
                      </a:ext>
                    </a:extLst>
                  </p:cNvPr>
                  <p:cNvSpPr/>
                  <p:nvPr/>
                </p:nvSpPr>
                <p:spPr>
                  <a:xfrm>
                    <a:off x="457685" y="2881208"/>
                    <a:ext cx="758403" cy="214312"/>
                  </a:xfrm>
                  <a:prstGeom prst="rect">
                    <a:avLst/>
                  </a:prstGeom>
                  <a:noFill/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5DB9EDDD-C049-4D0A-B732-121B25A6420B}"/>
                      </a:ext>
                    </a:extLst>
                  </p:cNvPr>
                  <p:cNvCxnSpPr>
                    <a:cxnSpLocks/>
                    <a:stCxn id="30" idx="1"/>
                  </p:cNvCxnSpPr>
                  <p:nvPr/>
                </p:nvCxnSpPr>
                <p:spPr>
                  <a:xfrm flipH="1">
                    <a:off x="1216088" y="1816358"/>
                    <a:ext cx="5044268" cy="1155262"/>
                  </a:xfrm>
                  <a:prstGeom prst="line">
                    <a:avLst/>
                  </a:prstGeom>
                  <a:ln w="12700"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03CD0CCA-724E-4FFB-B6F3-78CE4D5C64E7}"/>
                    </a:ext>
                  </a:extLst>
                </p:cNvPr>
                <p:cNvSpPr/>
                <p:nvPr/>
              </p:nvSpPr>
              <p:spPr>
                <a:xfrm>
                  <a:off x="6260356" y="704165"/>
                  <a:ext cx="5553753" cy="2224386"/>
                </a:xfrm>
                <a:prstGeom prst="rect">
                  <a:avLst/>
                </a:prstGeom>
                <a:no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38754C8-5205-4D8C-86CE-9B987E4ACCC3}"/>
                  </a:ext>
                </a:extLst>
              </p:cNvPr>
              <p:cNvSpPr/>
              <p:nvPr/>
            </p:nvSpPr>
            <p:spPr>
              <a:xfrm>
                <a:off x="6471849" y="3869636"/>
                <a:ext cx="1715762" cy="1264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C48DA48-BD55-41BA-89E0-DA75330E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EXAMPLE– TRDI ADCP measured in ENU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608337D-EBF6-4902-9B42-095F700DF0AB}"/>
              </a:ext>
            </a:extLst>
          </p:cNvPr>
          <p:cNvGrpSpPr/>
          <p:nvPr/>
        </p:nvGrpSpPr>
        <p:grpSpPr>
          <a:xfrm>
            <a:off x="457686" y="1453010"/>
            <a:ext cx="11658113" cy="1642510"/>
            <a:chOff x="457686" y="1453010"/>
            <a:chExt cx="11658113" cy="164251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D32E3CA-3BC2-498C-9270-8C860A5F8A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62047" y="1517582"/>
              <a:ext cx="5455689" cy="853934"/>
            </a:xfrm>
            <a:prstGeom prst="rect">
              <a:avLst/>
            </a:prstGeom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811AF2A-8B01-48E9-A6F4-347C88540B2A}"/>
                </a:ext>
              </a:extLst>
            </p:cNvPr>
            <p:cNvGrpSpPr/>
            <p:nvPr/>
          </p:nvGrpSpPr>
          <p:grpSpPr>
            <a:xfrm>
              <a:off x="457686" y="1453010"/>
              <a:ext cx="11658113" cy="1642510"/>
              <a:chOff x="457686" y="1453010"/>
              <a:chExt cx="11658113" cy="164251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96692775-F605-4FC4-BE3A-9FB2F92F788C}"/>
                  </a:ext>
                </a:extLst>
              </p:cNvPr>
              <p:cNvGrpSpPr/>
              <p:nvPr/>
            </p:nvGrpSpPr>
            <p:grpSpPr>
              <a:xfrm>
                <a:off x="457686" y="1944549"/>
                <a:ext cx="6104361" cy="1150971"/>
                <a:chOff x="457686" y="1944549"/>
                <a:chExt cx="6104361" cy="1150971"/>
              </a:xfrm>
            </p:grpSpPr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072AC605-DBA3-429C-B606-3DE661DE37D6}"/>
                    </a:ext>
                  </a:extLst>
                </p:cNvPr>
                <p:cNvSpPr/>
                <p:nvPr/>
              </p:nvSpPr>
              <p:spPr>
                <a:xfrm>
                  <a:off x="457686" y="2881208"/>
                  <a:ext cx="380514" cy="214312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493D6AF3-1CA1-452E-B4BC-581A1961E354}"/>
                    </a:ext>
                  </a:extLst>
                </p:cNvPr>
                <p:cNvCxnSpPr>
                  <a:cxnSpLocks/>
                  <a:stCxn id="11" idx="1"/>
                </p:cNvCxnSpPr>
                <p:nvPr/>
              </p:nvCxnSpPr>
              <p:spPr>
                <a:xfrm flipH="1">
                  <a:off x="838201" y="1944549"/>
                  <a:ext cx="5723846" cy="1043816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3DB2D24-BF2A-4A22-9472-05D5E251B502}"/>
                  </a:ext>
                </a:extLst>
              </p:cNvPr>
              <p:cNvSpPr/>
              <p:nvPr/>
            </p:nvSpPr>
            <p:spPr>
              <a:xfrm>
                <a:off x="6562046" y="1453010"/>
                <a:ext cx="5553753" cy="99627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77D9B89-C220-467F-B5D1-36024208B4E5}"/>
              </a:ext>
            </a:extLst>
          </p:cNvPr>
          <p:cNvGrpSpPr/>
          <p:nvPr/>
        </p:nvGrpSpPr>
        <p:grpSpPr>
          <a:xfrm>
            <a:off x="533888" y="4956877"/>
            <a:ext cx="11298884" cy="1393854"/>
            <a:chOff x="533888" y="4956877"/>
            <a:chExt cx="11298884" cy="139385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DC9C3B7-66BE-4961-947D-A1B3D68F2356}"/>
                </a:ext>
              </a:extLst>
            </p:cNvPr>
            <p:cNvGrpSpPr/>
            <p:nvPr/>
          </p:nvGrpSpPr>
          <p:grpSpPr>
            <a:xfrm>
              <a:off x="533888" y="4956877"/>
              <a:ext cx="11298884" cy="1393854"/>
              <a:chOff x="533888" y="4956877"/>
              <a:chExt cx="11298884" cy="1393854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BD449876-B615-4875-977F-1061E5AE5021}"/>
                  </a:ext>
                </a:extLst>
              </p:cNvPr>
              <p:cNvGrpSpPr/>
              <p:nvPr/>
            </p:nvGrpSpPr>
            <p:grpSpPr>
              <a:xfrm>
                <a:off x="533888" y="5538303"/>
                <a:ext cx="5745131" cy="214312"/>
                <a:chOff x="457687" y="2068780"/>
                <a:chExt cx="5745131" cy="214312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B9AB17BF-E0A2-4CE6-A6C3-D9B2B0A7C47B}"/>
                    </a:ext>
                  </a:extLst>
                </p:cNvPr>
                <p:cNvSpPr/>
                <p:nvPr/>
              </p:nvSpPr>
              <p:spPr>
                <a:xfrm>
                  <a:off x="457687" y="2068780"/>
                  <a:ext cx="758403" cy="214312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A48C985B-DCD1-4094-97A8-513FFF1E607C}"/>
                    </a:ext>
                  </a:extLst>
                </p:cNvPr>
                <p:cNvCxnSpPr>
                  <a:cxnSpLocks/>
                  <a:stCxn id="17" idx="1"/>
                </p:cNvCxnSpPr>
                <p:nvPr/>
              </p:nvCxnSpPr>
              <p:spPr>
                <a:xfrm flipH="1" flipV="1">
                  <a:off x="1216090" y="2175936"/>
                  <a:ext cx="4986728" cy="8345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B02FCCC-1790-448E-8E48-22FE35822A34}"/>
                  </a:ext>
                </a:extLst>
              </p:cNvPr>
              <p:cNvSpPr/>
              <p:nvPr/>
            </p:nvSpPr>
            <p:spPr>
              <a:xfrm>
                <a:off x="6279019" y="4956877"/>
                <a:ext cx="5553753" cy="139385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3583C829-F5F4-49AE-899C-221BA4321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35486" y="5118532"/>
              <a:ext cx="5421085" cy="1086987"/>
            </a:xfrm>
            <a:prstGeom prst="rect">
              <a:avLst/>
            </a:prstGeom>
          </p:spPr>
        </p:pic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288558D7-54D3-4766-ABA9-B84139715459}"/>
              </a:ext>
            </a:extLst>
          </p:cNvPr>
          <p:cNvSpPr/>
          <p:nvPr/>
        </p:nvSpPr>
        <p:spPr>
          <a:xfrm>
            <a:off x="6694714" y="2164702"/>
            <a:ext cx="1693506" cy="20681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5CF4C2E-820D-446E-8B81-D31E46785EA6}"/>
              </a:ext>
            </a:extLst>
          </p:cNvPr>
          <p:cNvSpPr/>
          <p:nvPr/>
        </p:nvSpPr>
        <p:spPr>
          <a:xfrm>
            <a:off x="6470780" y="2778951"/>
            <a:ext cx="1693506" cy="3076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0AAA13D-2E73-4D9B-A692-5D177892FB27}"/>
              </a:ext>
            </a:extLst>
          </p:cNvPr>
          <p:cNvSpPr/>
          <p:nvPr/>
        </p:nvSpPr>
        <p:spPr>
          <a:xfrm>
            <a:off x="6470780" y="3229571"/>
            <a:ext cx="4883020" cy="1994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2BB2163-151A-4450-A4AE-1BAA4F2CDF25}"/>
              </a:ext>
            </a:extLst>
          </p:cNvPr>
          <p:cNvSpPr/>
          <p:nvPr/>
        </p:nvSpPr>
        <p:spPr>
          <a:xfrm>
            <a:off x="6470779" y="3996068"/>
            <a:ext cx="5285791" cy="7278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1D76479-81C2-4179-BE2C-15BCEF7201B8}"/>
              </a:ext>
            </a:extLst>
          </p:cNvPr>
          <p:cNvSpPr/>
          <p:nvPr/>
        </p:nvSpPr>
        <p:spPr>
          <a:xfrm>
            <a:off x="6372321" y="5715880"/>
            <a:ext cx="5285791" cy="3229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2598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41" grpId="0" animBg="1"/>
      <p:bldP spid="42" grpId="0" animBg="1"/>
      <p:bldP spid="43" grpId="0" animBg="1"/>
      <p:bldP spid="4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0796B-DCBA-43E0-B781-1932DF75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Questions…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3AB17-4B0D-4C0B-8A33-0881A9DA4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How committed are we to CF conventions?</a:t>
            </a:r>
          </a:p>
          <a:p>
            <a:pPr lvl="1"/>
            <a:r>
              <a:rPr lang="en-AU" dirty="0"/>
              <a:t>Is there a better alternative? </a:t>
            </a:r>
          </a:p>
          <a:p>
            <a:pPr lvl="1"/>
            <a:r>
              <a:rPr lang="en-AU" dirty="0"/>
              <a:t>Do we want to make our own up? </a:t>
            </a:r>
          </a:p>
          <a:p>
            <a:pPr lvl="1"/>
            <a:endParaRPr lang="en-AU" dirty="0"/>
          </a:p>
          <a:p>
            <a:r>
              <a:rPr lang="en-AU" dirty="0"/>
              <a:t>How complex do we wish for the QAQC to be? </a:t>
            </a:r>
          </a:p>
          <a:p>
            <a:pPr lvl="1"/>
            <a:r>
              <a:rPr lang="en-AU" dirty="0"/>
              <a:t>Is good, bad, under investigation enough?</a:t>
            </a:r>
          </a:p>
        </p:txBody>
      </p:sp>
    </p:spTree>
    <p:extLst>
      <p:ext uri="{BB962C8B-B14F-4D97-AF65-F5344CB8AC3E}">
        <p14:creationId xmlns:p14="http://schemas.microsoft.com/office/powerpoint/2010/main" val="2263676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9D4C4-C1EC-4D59-A3B5-7B73FE74A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Where are we at?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1FB1219-9A8D-480F-8652-4567DF4269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9080406"/>
              </p:ext>
            </p:extLst>
          </p:nvPr>
        </p:nvGraphicFramePr>
        <p:xfrm>
          <a:off x="676591" y="2880324"/>
          <a:ext cx="10672185" cy="3872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4437">
                  <a:extLst>
                    <a:ext uri="{9D8B030D-6E8A-4147-A177-3AD203B41FA5}">
                      <a16:colId xmlns:a16="http://schemas.microsoft.com/office/drawing/2014/main" val="1557356510"/>
                    </a:ext>
                  </a:extLst>
                </a:gridCol>
                <a:gridCol w="2134437">
                  <a:extLst>
                    <a:ext uri="{9D8B030D-6E8A-4147-A177-3AD203B41FA5}">
                      <a16:colId xmlns:a16="http://schemas.microsoft.com/office/drawing/2014/main" val="934019907"/>
                    </a:ext>
                  </a:extLst>
                </a:gridCol>
                <a:gridCol w="2134437">
                  <a:extLst>
                    <a:ext uri="{9D8B030D-6E8A-4147-A177-3AD203B41FA5}">
                      <a16:colId xmlns:a16="http://schemas.microsoft.com/office/drawing/2014/main" val="140241751"/>
                    </a:ext>
                  </a:extLst>
                </a:gridCol>
                <a:gridCol w="2134437">
                  <a:extLst>
                    <a:ext uri="{9D8B030D-6E8A-4147-A177-3AD203B41FA5}">
                      <a16:colId xmlns:a16="http://schemas.microsoft.com/office/drawing/2014/main" val="2534280776"/>
                    </a:ext>
                  </a:extLst>
                </a:gridCol>
                <a:gridCol w="2134437">
                  <a:extLst>
                    <a:ext uri="{9D8B030D-6E8A-4147-A177-3AD203B41FA5}">
                      <a16:colId xmlns:a16="http://schemas.microsoft.com/office/drawing/2014/main" val="29703730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200" dirty="0"/>
                        <a:t>Instrument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Step 4) Python reader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Step 5) </a:t>
                      </a:r>
                      <a:r>
                        <a:rPr lang="en-AU" sz="1200" dirty="0" err="1"/>
                        <a:t>Xarray</a:t>
                      </a:r>
                      <a:r>
                        <a:rPr lang="en-AU" sz="1200" dirty="0"/>
                        <a:t> Wrapper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Step 6) Raw Archived?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Step 7) QAQC + Derived Archived?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195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/>
                        <a:t>RDI ADCP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Yes [binary]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Base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527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/>
                        <a:t>SBE 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Yes [</a:t>
                      </a:r>
                      <a:r>
                        <a:rPr lang="en-AU" sz="1200" dirty="0" err="1"/>
                        <a:t>cnv</a:t>
                      </a:r>
                      <a:r>
                        <a:rPr lang="en-AU" sz="1200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Base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951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/>
                        <a:t>SBE 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/>
                        <a:t>Yes [</a:t>
                      </a:r>
                      <a:r>
                        <a:rPr lang="en-AU" sz="1200" dirty="0" err="1"/>
                        <a:t>cnv</a:t>
                      </a:r>
                      <a:r>
                        <a:rPr lang="en-AU" sz="1200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Base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1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1200" dirty="0"/>
                        <a:t>SBE 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Yes [</a:t>
                      </a:r>
                      <a:r>
                        <a:rPr lang="en-AU" sz="1200" dirty="0" err="1"/>
                        <a:t>asc</a:t>
                      </a:r>
                      <a:r>
                        <a:rPr lang="en-AU" sz="1200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Base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131483"/>
                  </a:ext>
                </a:extLst>
              </a:tr>
              <a:tr h="291592">
                <a:tc>
                  <a:txBody>
                    <a:bodyPr/>
                    <a:lstStyle/>
                    <a:p>
                      <a:r>
                        <a:rPr lang="en-AU" sz="1200" dirty="0"/>
                        <a:t>Nortek Vector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/>
                        <a:t>Yes [binary]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Base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842525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r>
                        <a:rPr lang="en-AU" sz="1200" dirty="0"/>
                        <a:t>Nortek Signature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This is a Tough one!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/>
                        <a:t>Base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552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r>
                        <a:rPr lang="en-AU" sz="1200" dirty="0" err="1"/>
                        <a:t>Wetlabs</a:t>
                      </a:r>
                      <a:r>
                        <a:rPr lang="en-AU" sz="1200" dirty="0"/>
                        <a:t> NTU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Billy???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/>
                        <a:t>Base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978039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r>
                        <a:rPr lang="en-AU" sz="1200" dirty="0"/>
                        <a:t>LISST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/>
                        <a:t>Billy???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/>
                        <a:t>Base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97191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AU" sz="1200" dirty="0"/>
                        <a:t>Microstructure profiler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Significant inroads made on boat – will take some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/>
                        <a:t>Base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69971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AU" sz="1200" dirty="0"/>
                        <a:t>Profiling CTD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Matt???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51150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A42D32C-599C-46A9-9A43-E1982334E488}"/>
              </a:ext>
            </a:extLst>
          </p:cNvPr>
          <p:cNvSpPr txBox="1"/>
          <p:nvPr/>
        </p:nvSpPr>
        <p:spPr>
          <a:xfrm>
            <a:off x="6254261" y="410534"/>
            <a:ext cx="436241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Hours spent: ~20</a:t>
            </a:r>
          </a:p>
          <a:p>
            <a:endParaRPr lang="en-AU" dirty="0"/>
          </a:p>
          <a:p>
            <a:r>
              <a:rPr lang="en-AU" dirty="0"/>
              <a:t>Step 1) Base class: ready</a:t>
            </a:r>
          </a:p>
          <a:p>
            <a:endParaRPr lang="en-AU" dirty="0"/>
          </a:p>
          <a:p>
            <a:r>
              <a:rPr lang="en-AU" dirty="0"/>
              <a:t>Step 2) Ms Access Database: ready</a:t>
            </a:r>
          </a:p>
          <a:p>
            <a:endParaRPr lang="en-AU" dirty="0"/>
          </a:p>
          <a:p>
            <a:r>
              <a:rPr lang="en-AU" dirty="0"/>
              <a:t>Instrument specific items: in the table below</a:t>
            </a:r>
          </a:p>
        </p:txBody>
      </p:sp>
    </p:spTree>
    <p:extLst>
      <p:ext uri="{BB962C8B-B14F-4D97-AF65-F5344CB8AC3E}">
        <p14:creationId xmlns:p14="http://schemas.microsoft.com/office/powerpoint/2010/main" val="4227569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0796B-DCBA-43E0-B781-1932DF75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Particular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3AB17-4B0D-4C0B-8A33-0881A9DA4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AU" dirty="0"/>
              <a:t>Nortek Signature:</a:t>
            </a:r>
          </a:p>
          <a:p>
            <a:pPr lvl="1"/>
            <a:r>
              <a:rPr lang="en-AU" dirty="0"/>
              <a:t>59 GB file. </a:t>
            </a:r>
          </a:p>
          <a:p>
            <a:pPr lvl="1"/>
            <a:r>
              <a:rPr lang="en-AU" dirty="0"/>
              <a:t>Can borrow from </a:t>
            </a:r>
            <a:r>
              <a:rPr lang="en-AU" dirty="0" err="1"/>
              <a:t>Dolfyn</a:t>
            </a:r>
            <a:endParaRPr lang="en-AU" dirty="0"/>
          </a:p>
          <a:p>
            <a:pPr lvl="1"/>
            <a:r>
              <a:rPr lang="en-AU" dirty="0"/>
              <a:t>Must do a </a:t>
            </a:r>
            <a:r>
              <a:rPr lang="en-AU" dirty="0" err="1"/>
              <a:t>netcdf</a:t>
            </a:r>
            <a:r>
              <a:rPr lang="en-AU" dirty="0"/>
              <a:t> stream due to RAM constraints</a:t>
            </a:r>
          </a:p>
          <a:p>
            <a:pPr lvl="1"/>
            <a:r>
              <a:rPr lang="en-AU" dirty="0"/>
              <a:t>Took me a day and a half to do this for the vector</a:t>
            </a:r>
          </a:p>
          <a:p>
            <a:pPr lvl="2"/>
            <a:r>
              <a:rPr lang="en-AU" dirty="0"/>
              <a:t>A day and a half is not really a day and a half anymore</a:t>
            </a:r>
          </a:p>
          <a:p>
            <a:r>
              <a:rPr lang="en-AU" dirty="0"/>
              <a:t>Rockland VMP</a:t>
            </a:r>
          </a:p>
          <a:p>
            <a:pPr lvl="1"/>
            <a:r>
              <a:rPr lang="en-AU" dirty="0"/>
              <a:t>They have a pretty big </a:t>
            </a:r>
            <a:r>
              <a:rPr lang="en-AU" dirty="0" err="1"/>
              <a:t>Matlab</a:t>
            </a:r>
            <a:r>
              <a:rPr lang="en-AU" dirty="0"/>
              <a:t> library</a:t>
            </a:r>
          </a:p>
          <a:p>
            <a:pPr lvl="1"/>
            <a:r>
              <a:rPr lang="en-AU" dirty="0"/>
              <a:t>2 Options:</a:t>
            </a:r>
          </a:p>
          <a:p>
            <a:pPr lvl="2"/>
            <a:r>
              <a:rPr lang="en-AU" dirty="0"/>
              <a:t>Use </a:t>
            </a:r>
            <a:r>
              <a:rPr lang="en-AU" dirty="0" err="1"/>
              <a:t>Matlab</a:t>
            </a:r>
            <a:r>
              <a:rPr lang="en-AU" dirty="0"/>
              <a:t> for this one [not good – too much duplication of effort!]</a:t>
            </a:r>
          </a:p>
          <a:p>
            <a:pPr lvl="2"/>
            <a:r>
              <a:rPr lang="en-AU" dirty="0"/>
              <a:t>Use </a:t>
            </a:r>
            <a:r>
              <a:rPr lang="en-AU" dirty="0" err="1"/>
              <a:t>Matlab</a:t>
            </a:r>
            <a:r>
              <a:rPr lang="en-AU" dirty="0"/>
              <a:t> as an intermediate parser [ok not great!]</a:t>
            </a:r>
          </a:p>
          <a:p>
            <a:pPr lvl="2"/>
            <a:r>
              <a:rPr lang="en-AU" dirty="0" err="1"/>
              <a:t>pyODAS</a:t>
            </a:r>
            <a:r>
              <a:rPr lang="en-AU" dirty="0"/>
              <a:t>?</a:t>
            </a:r>
          </a:p>
          <a:p>
            <a:pPr lvl="3"/>
            <a:r>
              <a:rPr lang="en-AU" dirty="0"/>
              <a:t>I did do the bulk of this on the Solander [lost some friends in the process]</a:t>
            </a:r>
          </a:p>
          <a:p>
            <a:pPr lvl="3"/>
            <a:r>
              <a:rPr lang="en-AU" dirty="0"/>
              <a:t>The results differ between ODAS and </a:t>
            </a:r>
            <a:r>
              <a:rPr lang="en-AU" dirty="0" err="1"/>
              <a:t>pyODAS</a:t>
            </a:r>
            <a:r>
              <a:rPr lang="en-AU" dirty="0"/>
              <a:t> so will need more testing/dev</a:t>
            </a:r>
          </a:p>
          <a:p>
            <a:r>
              <a:rPr lang="en-AU" dirty="0"/>
              <a:t>Rockland MP</a:t>
            </a:r>
          </a:p>
          <a:p>
            <a:pPr lvl="1"/>
            <a:r>
              <a:rPr lang="en-AU" dirty="0"/>
              <a:t>I don’t really want to go here at all!</a:t>
            </a:r>
          </a:p>
          <a:p>
            <a:endParaRPr lang="en-AU" dirty="0"/>
          </a:p>
          <a:p>
            <a:pPr lvl="3"/>
            <a:endParaRPr lang="en-AU" dirty="0"/>
          </a:p>
          <a:p>
            <a:pPr lvl="3"/>
            <a:endParaRPr lang="en-AU" dirty="0"/>
          </a:p>
          <a:p>
            <a:pPr marL="457200" lvl="1" indent="0">
              <a:buNone/>
            </a:pP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57991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6A84AF-6F58-471A-BF1F-10D8C0351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313583-6F38-4071-9CB2-1A21DC198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8662"/>
            <a:ext cx="3785513" cy="3728853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dirty="0"/>
              <a:t>Had a to this guy also: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775E10-FFF6-4846-9681-157F84A059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3" b="-2"/>
          <a:stretch/>
        </p:blipFill>
        <p:spPr>
          <a:xfrm>
            <a:off x="5009505" y="10"/>
            <a:ext cx="718249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66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3775E10-FFF6-4846-9681-157F84A059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3" b="-2"/>
          <a:stretch/>
        </p:blipFill>
        <p:spPr>
          <a:xfrm>
            <a:off x="-127747" y="10"/>
            <a:ext cx="7182495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6C6B1E-6982-41DE-B8C5-51466CD03396}"/>
              </a:ext>
            </a:extLst>
          </p:cNvPr>
          <p:cNvSpPr txBox="1"/>
          <p:nvPr/>
        </p:nvSpPr>
        <p:spPr>
          <a:xfrm>
            <a:off x="6758913" y="422788"/>
            <a:ext cx="535688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CSIRO Field team use IMOS toolbox</a:t>
            </a:r>
          </a:p>
          <a:p>
            <a:endParaRPr lang="en-AU" dirty="0"/>
          </a:p>
          <a:p>
            <a:r>
              <a:rPr lang="en-AU" dirty="0"/>
              <a:t>Nick doesn’t really get into is</a:t>
            </a:r>
          </a:p>
          <a:p>
            <a:endParaRPr lang="en-AU" dirty="0"/>
          </a:p>
          <a:p>
            <a:r>
              <a:rPr lang="en-AU" dirty="0"/>
              <a:t>Doesn’t like the duplication of metadata in the field database and the </a:t>
            </a:r>
            <a:r>
              <a:rPr lang="en-AU" dirty="0" err="1"/>
              <a:t>netcdf</a:t>
            </a:r>
            <a:r>
              <a:rPr lang="en-AU" dirty="0"/>
              <a:t> metadata</a:t>
            </a:r>
          </a:p>
          <a:p>
            <a:endParaRPr lang="en-AU" dirty="0"/>
          </a:p>
          <a:p>
            <a:r>
              <a:rPr lang="en-AU" dirty="0"/>
              <a:t>Doesn’t like the difficulty of collaboration</a:t>
            </a:r>
          </a:p>
          <a:p>
            <a:endParaRPr lang="en-AU" dirty="0"/>
          </a:p>
          <a:p>
            <a:r>
              <a:rPr lang="en-AU" dirty="0"/>
              <a:t>Doesn’t like the manual arbitrary QAQC</a:t>
            </a:r>
          </a:p>
          <a:p>
            <a:endParaRPr lang="en-AU" dirty="0"/>
          </a:p>
          <a:p>
            <a:r>
              <a:rPr lang="en-AU" dirty="0"/>
              <a:t>Doesn’t like the fact that the underlying files could change [especially in the case where files are processed by third party software e.g. Nortek Storm] and the </a:t>
            </a:r>
            <a:r>
              <a:rPr lang="en-AU" dirty="0" err="1"/>
              <a:t>netcdf</a:t>
            </a:r>
            <a:r>
              <a:rPr lang="en-AU" dirty="0"/>
              <a:t> file doesn’t ‘know’</a:t>
            </a:r>
          </a:p>
          <a:p>
            <a:endParaRPr lang="en-AU" dirty="0"/>
          </a:p>
          <a:p>
            <a:r>
              <a:rPr lang="en-AU" dirty="0"/>
              <a:t>Has advocated for some kind of ‘make file’ type library which tracks the dependencies [input files and perhaps a parameter file [.</a:t>
            </a:r>
            <a:r>
              <a:rPr lang="en-AU" dirty="0" err="1"/>
              <a:t>yml</a:t>
            </a:r>
            <a:r>
              <a:rPr lang="en-AU" dirty="0"/>
              <a:t>?]], the methods, and the outputs.</a:t>
            </a:r>
          </a:p>
          <a:p>
            <a:r>
              <a:rPr lang="en-AU" dirty="0"/>
              <a:t>	You can track changes in input files by a MD5 	hash for example.</a:t>
            </a:r>
          </a:p>
        </p:txBody>
      </p:sp>
    </p:spTree>
    <p:extLst>
      <p:ext uri="{BB962C8B-B14F-4D97-AF65-F5344CB8AC3E}">
        <p14:creationId xmlns:p14="http://schemas.microsoft.com/office/powerpoint/2010/main" val="381467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2002</TotalTime>
  <Words>526</Words>
  <Application>Microsoft Office PowerPoint</Application>
  <PresentationFormat>Widescreen</PresentationFormat>
  <Paragraphs>112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X array wrapper </vt:lpstr>
      <vt:lpstr>EXAMPLE– TRDI ADCP measured in ENU</vt:lpstr>
      <vt:lpstr>EXAMPLE– TRDI ADCP measured in ENU</vt:lpstr>
      <vt:lpstr>Questions… </vt:lpstr>
      <vt:lpstr>Where are we at? </vt:lpstr>
      <vt:lpstr>Particular challenges</vt:lpstr>
      <vt:lpstr>Had a to this guy also: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Zulberti</dc:creator>
  <cp:lastModifiedBy>Andrew Zulberti</cp:lastModifiedBy>
  <cp:revision>14</cp:revision>
  <dcterms:created xsi:type="dcterms:W3CDTF">2021-03-10T01:17:07Z</dcterms:created>
  <dcterms:modified xsi:type="dcterms:W3CDTF">2022-04-10T09:29:17Z</dcterms:modified>
</cp:coreProperties>
</file>