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an" initials="C" lastIdx="1" clrIdx="0">
    <p:extLst>
      <p:ext uri="{19B8F6BF-5375-455C-9EA6-DF929625EA0E}">
        <p15:presenceInfo xmlns:p15="http://schemas.microsoft.com/office/powerpoint/2012/main" userId="Christi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4" autoAdjust="0"/>
    <p:restoredTop sz="83907" autoAdjust="0"/>
  </p:normalViewPr>
  <p:slideViewPr>
    <p:cSldViewPr snapToGrid="0">
      <p:cViewPr varScale="1">
        <p:scale>
          <a:sx n="73" d="100"/>
          <a:sy n="73" d="100"/>
        </p:scale>
        <p:origin x="840"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DC2661-1E35-4BBE-99BA-10783B25B9BB}" type="datetimeFigureOut">
              <a:rPr lang="en-GB" smtClean="0"/>
              <a:t>23/11/2017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64D22C-D060-4B91-BDE4-7001F6F6BDFB}" type="slidenum">
              <a:rPr lang="en-GB" smtClean="0"/>
              <a:t>‹#›</a:t>
            </a:fld>
            <a:endParaRPr lang="en-GB"/>
          </a:p>
        </p:txBody>
      </p:sp>
    </p:spTree>
    <p:extLst>
      <p:ext uri="{BB962C8B-B14F-4D97-AF65-F5344CB8AC3E}">
        <p14:creationId xmlns:p14="http://schemas.microsoft.com/office/powerpoint/2010/main" val="3857707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Next slide is the </a:t>
            </a:r>
            <a:r>
              <a:rPr lang="en-GB" dirty="0" err="1" smtClean="0"/>
              <a:t>subVI</a:t>
            </a:r>
            <a:r>
              <a:rPr lang="en-GB" dirty="0" smtClean="0"/>
              <a:t> in the upper right image.</a:t>
            </a:r>
          </a:p>
          <a:p>
            <a:r>
              <a:rPr lang="en-GB" dirty="0" smtClean="0"/>
              <a:t>Even though this is only a small part</a:t>
            </a:r>
            <a:r>
              <a:rPr lang="en-GB" baseline="0" dirty="0" smtClean="0"/>
              <a:t> of the system, already lots of hidden detail (multiple frames, states, </a:t>
            </a:r>
            <a:r>
              <a:rPr lang="en-GB" baseline="0" dirty="0" err="1" smtClean="0"/>
              <a:t>etc</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1964D22C-D060-4B91-BDE4-7001F6F6BDFB}" type="slidenum">
              <a:rPr lang="en-GB" smtClean="0"/>
              <a:t>2</a:t>
            </a:fld>
            <a:endParaRPr lang="en-GB"/>
          </a:p>
        </p:txBody>
      </p:sp>
    </p:spTree>
    <p:extLst>
      <p:ext uri="{BB962C8B-B14F-4D97-AF65-F5344CB8AC3E}">
        <p14:creationId xmlns:p14="http://schemas.microsoft.com/office/powerpoint/2010/main" val="1034551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API are the actions I believe any Measurement should be able to fulfil. </a:t>
            </a:r>
          </a:p>
          <a:p>
            <a:r>
              <a:rPr lang="en-GB" baseline="0" dirty="0" smtClean="0"/>
              <a:t>The Protected interface is the list of VIs, some of which are static dispatch, that can be used by children to help carry out those actions. These cannot be called from outside of the classes.</a:t>
            </a:r>
            <a:endParaRPr lang="en-GB" dirty="0"/>
          </a:p>
        </p:txBody>
      </p:sp>
      <p:sp>
        <p:nvSpPr>
          <p:cNvPr id="4" name="Slide Number Placeholder 3"/>
          <p:cNvSpPr>
            <a:spLocks noGrp="1"/>
          </p:cNvSpPr>
          <p:nvPr>
            <p:ph type="sldNum" sz="quarter" idx="10"/>
          </p:nvPr>
        </p:nvSpPr>
        <p:spPr/>
        <p:txBody>
          <a:bodyPr/>
          <a:lstStyle/>
          <a:p>
            <a:fld id="{1964D22C-D060-4B91-BDE4-7001F6F6BDFB}" type="slidenum">
              <a:rPr lang="en-GB" smtClean="0"/>
              <a:t>11</a:t>
            </a:fld>
            <a:endParaRPr lang="en-GB"/>
          </a:p>
        </p:txBody>
      </p:sp>
    </p:spTree>
    <p:extLst>
      <p:ext uri="{BB962C8B-B14F-4D97-AF65-F5344CB8AC3E}">
        <p14:creationId xmlns:p14="http://schemas.microsoft.com/office/powerpoint/2010/main" val="4094296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Describe the purpose of Stop Core and Actor Core, and the flow of the Actor Framework at a high level (</a:t>
            </a:r>
            <a:r>
              <a:rPr lang="en-GB" dirty="0" err="1" smtClean="0"/>
              <a:t>PreLaunchInit</a:t>
            </a:r>
            <a:r>
              <a:rPr lang="en-GB" dirty="0" smtClean="0"/>
              <a:t>,</a:t>
            </a:r>
            <a:r>
              <a:rPr lang="en-GB" baseline="0" dirty="0" smtClean="0"/>
              <a:t> AC, SC)</a:t>
            </a:r>
          </a:p>
          <a:p>
            <a:r>
              <a:rPr lang="en-GB" baseline="0" dirty="0" smtClean="0"/>
              <a:t>Can start from “</a:t>
            </a:r>
            <a:r>
              <a:rPr lang="en-GB" baseline="0" dirty="0" err="1" smtClean="0"/>
              <a:t>workingLTC-rewriteAsMeasurement</a:t>
            </a:r>
            <a:r>
              <a:rPr lang="en-GB" baseline="0" dirty="0" smtClean="0"/>
              <a:t>” and finish this slide at “p0” tags.</a:t>
            </a:r>
            <a:endParaRPr lang="en-GB" dirty="0"/>
          </a:p>
        </p:txBody>
      </p:sp>
      <p:sp>
        <p:nvSpPr>
          <p:cNvPr id="4" name="Slide Number Placeholder 3"/>
          <p:cNvSpPr>
            <a:spLocks noGrp="1"/>
          </p:cNvSpPr>
          <p:nvPr>
            <p:ph type="sldNum" sz="quarter" idx="10"/>
          </p:nvPr>
        </p:nvSpPr>
        <p:spPr/>
        <p:txBody>
          <a:bodyPr/>
          <a:lstStyle/>
          <a:p>
            <a:fld id="{1964D22C-D060-4B91-BDE4-7001F6F6BDFB}" type="slidenum">
              <a:rPr lang="en-GB" smtClean="0"/>
              <a:t>12</a:t>
            </a:fld>
            <a:endParaRPr lang="en-GB"/>
          </a:p>
        </p:txBody>
      </p:sp>
    </p:spTree>
    <p:extLst>
      <p:ext uri="{BB962C8B-B14F-4D97-AF65-F5344CB8AC3E}">
        <p14:creationId xmlns:p14="http://schemas.microsoft.com/office/powerpoint/2010/main" val="1906087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mtClean="0"/>
              <a:t>Before –</a:t>
            </a:r>
            <a:r>
              <a:rPr lang="en-GB" baseline="0" smtClean="0"/>
              <a:t> the Actor Core VI</a:t>
            </a:r>
            <a:endParaRPr lang="en-GB"/>
          </a:p>
        </p:txBody>
      </p:sp>
      <p:sp>
        <p:nvSpPr>
          <p:cNvPr id="4" name="Slide Number Placeholder 3"/>
          <p:cNvSpPr>
            <a:spLocks noGrp="1"/>
          </p:cNvSpPr>
          <p:nvPr>
            <p:ph type="sldNum" sz="quarter" idx="10"/>
          </p:nvPr>
        </p:nvSpPr>
        <p:spPr/>
        <p:txBody>
          <a:bodyPr/>
          <a:lstStyle/>
          <a:p>
            <a:fld id="{1964D22C-D060-4B91-BDE4-7001F6F6BDFB}" type="slidenum">
              <a:rPr lang="en-GB" smtClean="0"/>
              <a:t>13</a:t>
            </a:fld>
            <a:endParaRPr lang="en-GB"/>
          </a:p>
        </p:txBody>
      </p:sp>
    </p:spTree>
    <p:extLst>
      <p:ext uri="{BB962C8B-B14F-4D97-AF65-F5344CB8AC3E}">
        <p14:creationId xmlns:p14="http://schemas.microsoft.com/office/powerpoint/2010/main" val="2165812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Just</a:t>
            </a:r>
            <a:r>
              <a:rPr lang="en-GB" baseline="0" dirty="0" smtClean="0"/>
              <a:t> copied the code from Actor Core into Reserve (created via From Override) and then placed this in the Actor Core.</a:t>
            </a:r>
          </a:p>
          <a:p>
            <a:r>
              <a:rPr lang="en-GB" baseline="0" dirty="0" smtClean="0"/>
              <a:t>In this way, it’s only using it as a simple </a:t>
            </a:r>
            <a:r>
              <a:rPr lang="en-GB" baseline="0" dirty="0" err="1" smtClean="0"/>
              <a:t>SubVI</a:t>
            </a:r>
            <a:r>
              <a:rPr lang="en-GB" baseline="0" dirty="0" smtClean="0"/>
              <a:t> – done to preserve behaviour.</a:t>
            </a:r>
          </a:p>
          <a:p>
            <a:r>
              <a:rPr lang="en-GB" baseline="0" dirty="0" smtClean="0"/>
              <a:t>In future, this can be removed once the VI is called via a hierarchy to make it behave like a Measurement Actor.</a:t>
            </a:r>
          </a:p>
          <a:p>
            <a:r>
              <a:rPr lang="en-GB" baseline="0" dirty="0" smtClean="0"/>
              <a:t>There’s an error here – should remove the errors afterwards, or else “Reserved?” will be set to true in the parent unconditionally</a:t>
            </a:r>
            <a:r>
              <a:rPr lang="en-GB" baseline="0" dirty="0" smtClean="0"/>
              <a:t>!</a:t>
            </a:r>
          </a:p>
          <a:p>
            <a:r>
              <a:rPr lang="en-GB" baseline="0" dirty="0" smtClean="0"/>
              <a:t>Discuss how the functionality in the parent implementation can make it harder to write the child correctly.</a:t>
            </a:r>
          </a:p>
          <a:p>
            <a:endParaRPr lang="en-GB" dirty="0"/>
          </a:p>
        </p:txBody>
      </p:sp>
      <p:sp>
        <p:nvSpPr>
          <p:cNvPr id="4" name="Slide Number Placeholder 3"/>
          <p:cNvSpPr>
            <a:spLocks noGrp="1"/>
          </p:cNvSpPr>
          <p:nvPr>
            <p:ph type="sldNum" sz="quarter" idx="10"/>
          </p:nvPr>
        </p:nvSpPr>
        <p:spPr/>
        <p:txBody>
          <a:bodyPr/>
          <a:lstStyle/>
          <a:p>
            <a:fld id="{1964D22C-D060-4B91-BDE4-7001F6F6BDFB}" type="slidenum">
              <a:rPr lang="en-GB" smtClean="0"/>
              <a:t>14</a:t>
            </a:fld>
            <a:endParaRPr lang="en-GB"/>
          </a:p>
        </p:txBody>
      </p:sp>
    </p:spTree>
    <p:extLst>
      <p:ext uri="{BB962C8B-B14F-4D97-AF65-F5344CB8AC3E}">
        <p14:creationId xmlns:p14="http://schemas.microsoft.com/office/powerpoint/2010/main" val="1197345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SingleMeasurement</a:t>
            </a:r>
            <a:r>
              <a:rPr lang="en-GB" dirty="0" smtClean="0"/>
              <a:t> should</a:t>
            </a:r>
            <a:r>
              <a:rPr lang="en-GB" baseline="0" dirty="0" smtClean="0"/>
              <a:t> make a measurement, record the time, and send a Measurement Result object with all the relevant information to the Distributor.</a:t>
            </a:r>
          </a:p>
          <a:p>
            <a:r>
              <a:rPr lang="en-GB" baseline="0" dirty="0" smtClean="0"/>
              <a:t>In the starting case, I want to make it behave exactly like it does now!</a:t>
            </a:r>
          </a:p>
          <a:p>
            <a:r>
              <a:rPr lang="en-GB" baseline="0" dirty="0" smtClean="0"/>
              <a:t>First, we’ll get rid of the For loop in the middle – this is not relevant to the normal operation and is a lower level construct (like the error codes)</a:t>
            </a:r>
          </a:p>
          <a:p>
            <a:r>
              <a:rPr lang="en-GB" baseline="0" dirty="0" smtClean="0"/>
              <a:t>Work through in LabVIEW: start with MeasureTemperature_old.vi and try create a </a:t>
            </a:r>
            <a:r>
              <a:rPr lang="en-GB" baseline="0" dirty="0" err="1" smtClean="0"/>
              <a:t>subVI</a:t>
            </a:r>
            <a:r>
              <a:rPr lang="en-GB" baseline="0" dirty="0" smtClean="0"/>
              <a:t>. Note the large number of inputs, and how they’re all available via the class.</a:t>
            </a:r>
          </a:p>
          <a:p>
            <a:endParaRPr lang="en-GB" dirty="0"/>
          </a:p>
        </p:txBody>
      </p:sp>
      <p:sp>
        <p:nvSpPr>
          <p:cNvPr id="4" name="Slide Number Placeholder 3"/>
          <p:cNvSpPr>
            <a:spLocks noGrp="1"/>
          </p:cNvSpPr>
          <p:nvPr>
            <p:ph type="sldNum" sz="quarter" idx="10"/>
          </p:nvPr>
        </p:nvSpPr>
        <p:spPr/>
        <p:txBody>
          <a:bodyPr/>
          <a:lstStyle/>
          <a:p>
            <a:fld id="{1964D22C-D060-4B91-BDE4-7001F6F6BDFB}" type="slidenum">
              <a:rPr lang="en-GB" smtClean="0"/>
              <a:t>15</a:t>
            </a:fld>
            <a:endParaRPr lang="en-GB"/>
          </a:p>
        </p:txBody>
      </p:sp>
    </p:spTree>
    <p:extLst>
      <p:ext uri="{BB962C8B-B14F-4D97-AF65-F5344CB8AC3E}">
        <p14:creationId xmlns:p14="http://schemas.microsoft.com/office/powerpoint/2010/main" val="3423329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 of these are not</a:t>
            </a:r>
            <a:r>
              <a:rPr lang="en-GB" baseline="0" dirty="0" smtClean="0"/>
              <a:t> inherently unreasonable – maybe directly coupling to the Error Handler is OK.</a:t>
            </a:r>
          </a:p>
          <a:p>
            <a:r>
              <a:rPr lang="en-GB" baseline="0" dirty="0" smtClean="0"/>
              <a:t>Some are ridiculous! How does LTC depend on a global VI in a different call chain, or </a:t>
            </a:r>
            <a:r>
              <a:rPr lang="en-GB" baseline="0" dirty="0" err="1" smtClean="0"/>
              <a:t>SimulatedData</a:t>
            </a:r>
            <a:r>
              <a:rPr lang="en-GB" baseline="0" dirty="0" smtClean="0"/>
              <a:t>/</a:t>
            </a:r>
            <a:r>
              <a:rPr lang="en-GB" baseline="0" dirty="0" err="1" smtClean="0"/>
              <a:t>CoolingUnitActor</a:t>
            </a:r>
            <a:r>
              <a:rPr lang="en-GB" baseline="0" dirty="0" smtClean="0"/>
              <a:t> (answer, probably a shared </a:t>
            </a:r>
            <a:r>
              <a:rPr lang="en-GB" baseline="0" dirty="0" err="1" smtClean="0"/>
              <a:t>typedef</a:t>
            </a:r>
            <a:r>
              <a:rPr lang="en-GB" baseline="0" dirty="0" smtClean="0"/>
              <a:t>!)</a:t>
            </a:r>
          </a:p>
          <a:p>
            <a:r>
              <a:rPr lang="en-GB" baseline="0" dirty="0" smtClean="0"/>
              <a:t>Reducing coupling will improve load times and improve chances of reuse elsewhere (example, a different experiment using the same hardware for this, but changing other parts).</a:t>
            </a:r>
            <a:endParaRPr lang="en-GB" dirty="0"/>
          </a:p>
        </p:txBody>
      </p:sp>
      <p:sp>
        <p:nvSpPr>
          <p:cNvPr id="4" name="Slide Number Placeholder 3"/>
          <p:cNvSpPr>
            <a:spLocks noGrp="1"/>
          </p:cNvSpPr>
          <p:nvPr>
            <p:ph type="sldNum" sz="quarter" idx="10"/>
          </p:nvPr>
        </p:nvSpPr>
        <p:spPr/>
        <p:txBody>
          <a:bodyPr/>
          <a:lstStyle/>
          <a:p>
            <a:fld id="{1964D22C-D060-4B91-BDE4-7001F6F6BDFB}" type="slidenum">
              <a:rPr lang="en-GB" smtClean="0"/>
              <a:t>16</a:t>
            </a:fld>
            <a:endParaRPr lang="en-GB"/>
          </a:p>
        </p:txBody>
      </p:sp>
    </p:spTree>
    <p:extLst>
      <p:ext uri="{BB962C8B-B14F-4D97-AF65-F5344CB8AC3E}">
        <p14:creationId xmlns:p14="http://schemas.microsoft.com/office/powerpoint/2010/main" val="554239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 of these are not</a:t>
            </a:r>
            <a:r>
              <a:rPr lang="en-GB" baseline="0" dirty="0" smtClean="0"/>
              <a:t> inherently unreasonable – maybe directly coupling to the Error Handler is OK.</a:t>
            </a:r>
          </a:p>
          <a:p>
            <a:r>
              <a:rPr lang="en-GB" baseline="0" dirty="0" smtClean="0"/>
              <a:t>Some are ridiculous! How does LTC depend on a global VI in a different call chain, or </a:t>
            </a:r>
            <a:r>
              <a:rPr lang="en-GB" baseline="0" dirty="0" err="1" smtClean="0"/>
              <a:t>SimulatedData</a:t>
            </a:r>
            <a:r>
              <a:rPr lang="en-GB" baseline="0" dirty="0" smtClean="0"/>
              <a:t>/</a:t>
            </a:r>
            <a:r>
              <a:rPr lang="en-GB" baseline="0" dirty="0" err="1" smtClean="0"/>
              <a:t>CoolingUnitActor</a:t>
            </a:r>
            <a:r>
              <a:rPr lang="en-GB" baseline="0" dirty="0" smtClean="0"/>
              <a:t> (answer, probably a shared </a:t>
            </a:r>
            <a:r>
              <a:rPr lang="en-GB" baseline="0" dirty="0" err="1" smtClean="0"/>
              <a:t>typedef</a:t>
            </a:r>
            <a:r>
              <a:rPr lang="en-GB" baseline="0" dirty="0" smtClean="0"/>
              <a:t>!)</a:t>
            </a:r>
          </a:p>
          <a:p>
            <a:r>
              <a:rPr lang="en-GB" baseline="0" dirty="0" smtClean="0"/>
              <a:t>Reducing coupling will improve load times and improve chances of reuse elsewhere (example, a different experiment using the same hardware for this, but changing other parts).</a:t>
            </a:r>
            <a:endParaRPr lang="en-GB" dirty="0"/>
          </a:p>
        </p:txBody>
      </p:sp>
      <p:sp>
        <p:nvSpPr>
          <p:cNvPr id="4" name="Slide Number Placeholder 3"/>
          <p:cNvSpPr>
            <a:spLocks noGrp="1"/>
          </p:cNvSpPr>
          <p:nvPr>
            <p:ph type="sldNum" sz="quarter" idx="10"/>
          </p:nvPr>
        </p:nvSpPr>
        <p:spPr/>
        <p:txBody>
          <a:bodyPr/>
          <a:lstStyle/>
          <a:p>
            <a:fld id="{1964D22C-D060-4B91-BDE4-7001F6F6BDFB}" type="slidenum">
              <a:rPr lang="en-GB" smtClean="0"/>
              <a:t>17</a:t>
            </a:fld>
            <a:endParaRPr lang="en-GB"/>
          </a:p>
        </p:txBody>
      </p:sp>
    </p:spTree>
    <p:extLst>
      <p:ext uri="{BB962C8B-B14F-4D97-AF65-F5344CB8AC3E}">
        <p14:creationId xmlns:p14="http://schemas.microsoft.com/office/powerpoint/2010/main" val="3045378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Calls</a:t>
            </a:r>
            <a:r>
              <a:rPr lang="en-GB" baseline="0" dirty="0" smtClean="0"/>
              <a:t> the VI asynchronously – this is something that is more easily provided by the Actor Framework (to be discussed)</a:t>
            </a:r>
          </a:p>
        </p:txBody>
      </p:sp>
      <p:sp>
        <p:nvSpPr>
          <p:cNvPr id="4" name="Slide Number Placeholder 3"/>
          <p:cNvSpPr>
            <a:spLocks noGrp="1"/>
          </p:cNvSpPr>
          <p:nvPr>
            <p:ph type="sldNum" sz="quarter" idx="10"/>
          </p:nvPr>
        </p:nvSpPr>
        <p:spPr/>
        <p:txBody>
          <a:bodyPr/>
          <a:lstStyle/>
          <a:p>
            <a:fld id="{1964D22C-D060-4B91-BDE4-7001F6F6BDFB}" type="slidenum">
              <a:rPr lang="en-GB" smtClean="0"/>
              <a:t>3</a:t>
            </a:fld>
            <a:endParaRPr lang="en-GB"/>
          </a:p>
        </p:txBody>
      </p:sp>
    </p:spTree>
    <p:extLst>
      <p:ext uri="{BB962C8B-B14F-4D97-AF65-F5344CB8AC3E}">
        <p14:creationId xmlns:p14="http://schemas.microsoft.com/office/powerpoint/2010/main" val="4062579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the VI being called asynchronously.</a:t>
            </a:r>
            <a:r>
              <a:rPr lang="en-GB" baseline="0" dirty="0" smtClean="0"/>
              <a:t> The three sections are an event handler (for the front panel events, and the queue driven events), an command handler in the centre, and the graph display at the bottom.</a:t>
            </a:r>
          </a:p>
          <a:p>
            <a:r>
              <a:rPr lang="en-GB" baseline="0" dirty="0" smtClean="0"/>
              <a:t>In a way that will become common as a theme through this presentation, the important bit is easily missed because the VI gives much more space to side-activities… Try to emphasise the purpose in each VI (or at least, minimize distractions).</a:t>
            </a:r>
          </a:p>
        </p:txBody>
      </p:sp>
      <p:sp>
        <p:nvSpPr>
          <p:cNvPr id="4" name="Slide Number Placeholder 3"/>
          <p:cNvSpPr>
            <a:spLocks noGrp="1"/>
          </p:cNvSpPr>
          <p:nvPr>
            <p:ph type="sldNum" sz="quarter" idx="10"/>
          </p:nvPr>
        </p:nvSpPr>
        <p:spPr/>
        <p:txBody>
          <a:bodyPr/>
          <a:lstStyle/>
          <a:p>
            <a:fld id="{1964D22C-D060-4B91-BDE4-7001F6F6BDFB}" type="slidenum">
              <a:rPr lang="en-GB" smtClean="0"/>
              <a:t>4</a:t>
            </a:fld>
            <a:endParaRPr lang="en-GB"/>
          </a:p>
        </p:txBody>
      </p:sp>
    </p:spTree>
    <p:extLst>
      <p:ext uri="{BB962C8B-B14F-4D97-AF65-F5344CB8AC3E}">
        <p14:creationId xmlns:p14="http://schemas.microsoft.com/office/powerpoint/2010/main" val="1702631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These next slides are the output from the “Print” command used on the main </a:t>
            </a:r>
            <a:r>
              <a:rPr lang="en-GB" dirty="0" err="1" smtClean="0"/>
              <a:t>subVI</a:t>
            </a:r>
            <a:r>
              <a:rPr lang="en-GB" dirty="0" smtClean="0"/>
              <a:t>. The wiring diagram is immediately horrible…</a:t>
            </a:r>
            <a:endParaRPr lang="en-GB" dirty="0"/>
          </a:p>
        </p:txBody>
      </p:sp>
      <p:sp>
        <p:nvSpPr>
          <p:cNvPr id="4" name="Slide Number Placeholder 3"/>
          <p:cNvSpPr>
            <a:spLocks noGrp="1"/>
          </p:cNvSpPr>
          <p:nvPr>
            <p:ph type="sldNum" sz="quarter" idx="10"/>
          </p:nvPr>
        </p:nvSpPr>
        <p:spPr/>
        <p:txBody>
          <a:bodyPr/>
          <a:lstStyle/>
          <a:p>
            <a:fld id="{1964D22C-D060-4B91-BDE4-7001F6F6BDFB}" type="slidenum">
              <a:rPr lang="en-GB" smtClean="0"/>
              <a:t>5</a:t>
            </a:fld>
            <a:endParaRPr lang="en-GB"/>
          </a:p>
        </p:txBody>
      </p:sp>
    </p:spTree>
    <p:extLst>
      <p:ext uri="{BB962C8B-B14F-4D97-AF65-F5344CB8AC3E}">
        <p14:creationId xmlns:p14="http://schemas.microsoft.com/office/powerpoint/2010/main" val="1976626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Here, handles unexpected messages, and disconnects</a:t>
            </a:r>
            <a:r>
              <a:rPr lang="en-GB" baseline="0" dirty="0" smtClean="0"/>
              <a:t> on error. (Stop loop in bottom right)</a:t>
            </a:r>
            <a:endParaRPr lang="en-GB" dirty="0"/>
          </a:p>
        </p:txBody>
      </p:sp>
      <p:sp>
        <p:nvSpPr>
          <p:cNvPr id="4" name="Slide Number Placeholder 3"/>
          <p:cNvSpPr>
            <a:spLocks noGrp="1"/>
          </p:cNvSpPr>
          <p:nvPr>
            <p:ph type="sldNum" sz="quarter" idx="10"/>
          </p:nvPr>
        </p:nvSpPr>
        <p:spPr/>
        <p:txBody>
          <a:bodyPr/>
          <a:lstStyle/>
          <a:p>
            <a:fld id="{1964D22C-D060-4B91-BDE4-7001F6F6BDFB}" type="slidenum">
              <a:rPr lang="en-GB" smtClean="0"/>
              <a:t>6</a:t>
            </a:fld>
            <a:endParaRPr lang="en-GB"/>
          </a:p>
        </p:txBody>
      </p:sp>
    </p:spTree>
    <p:extLst>
      <p:ext uri="{BB962C8B-B14F-4D97-AF65-F5344CB8AC3E}">
        <p14:creationId xmlns:p14="http://schemas.microsoft.com/office/powerpoint/2010/main" val="3515237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These are the remaining frames of the case structure. They</a:t>
            </a:r>
            <a:r>
              <a:rPr lang="en-GB" baseline="0" dirty="0" smtClean="0"/>
              <a:t> each take some of the inputs (only one uses all) and then call some </a:t>
            </a:r>
            <a:r>
              <a:rPr lang="en-GB" baseline="0" dirty="0" err="1" smtClean="0"/>
              <a:t>subVI</a:t>
            </a:r>
            <a:r>
              <a:rPr lang="en-GB" baseline="0" dirty="0" smtClean="0"/>
              <a:t>.</a:t>
            </a:r>
          </a:p>
          <a:p>
            <a:r>
              <a:rPr lang="en-GB" baseline="0" dirty="0" smtClean="0"/>
              <a:t>The central VI is the one which reads the temperature, and which we will be looking at a wrapper for next.</a:t>
            </a:r>
            <a:endParaRPr lang="en-GB" dirty="0"/>
          </a:p>
        </p:txBody>
      </p:sp>
      <p:sp>
        <p:nvSpPr>
          <p:cNvPr id="4" name="Slide Number Placeholder 3"/>
          <p:cNvSpPr>
            <a:spLocks noGrp="1"/>
          </p:cNvSpPr>
          <p:nvPr>
            <p:ph type="sldNum" sz="quarter" idx="10"/>
          </p:nvPr>
        </p:nvSpPr>
        <p:spPr/>
        <p:txBody>
          <a:bodyPr/>
          <a:lstStyle/>
          <a:p>
            <a:fld id="{1964D22C-D060-4B91-BDE4-7001F6F6BDFB}" type="slidenum">
              <a:rPr lang="en-GB" smtClean="0"/>
              <a:t>7</a:t>
            </a:fld>
            <a:endParaRPr lang="en-GB"/>
          </a:p>
        </p:txBody>
      </p:sp>
    </p:spTree>
    <p:extLst>
      <p:ext uri="{BB962C8B-B14F-4D97-AF65-F5344CB8AC3E}">
        <p14:creationId xmlns:p14="http://schemas.microsoft.com/office/powerpoint/2010/main" val="2232445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class still has</a:t>
            </a:r>
            <a:r>
              <a:rPr lang="en-GB" baseline="0" dirty="0" smtClean="0"/>
              <a:t> all of the same data – which is really too much!</a:t>
            </a:r>
          </a:p>
          <a:p>
            <a:r>
              <a:rPr lang="en-GB" baseline="0" dirty="0" smtClean="0"/>
              <a:t>However, now it’s a little easier to pick out the items I need for a given </a:t>
            </a:r>
            <a:r>
              <a:rPr lang="en-GB" baseline="0" dirty="0" err="1" smtClean="0"/>
              <a:t>subVI</a:t>
            </a:r>
            <a:r>
              <a:rPr lang="en-GB" baseline="0" dirty="0" smtClean="0"/>
              <a:t>, and refactoring to reduce the spaghetti becomes more possible.</a:t>
            </a:r>
          </a:p>
          <a:p>
            <a:r>
              <a:rPr lang="en-GB" baseline="0" dirty="0" smtClean="0"/>
              <a:t>There are some additional data members (</a:t>
            </a:r>
            <a:r>
              <a:rPr lang="en-GB" baseline="0" dirty="0" err="1" smtClean="0"/>
              <a:t>Nreads</a:t>
            </a:r>
            <a:r>
              <a:rPr lang="en-GB" baseline="0" dirty="0" smtClean="0"/>
              <a:t>, Subpanel reference, Update Event, “Poll”) but the idea is similar.</a:t>
            </a:r>
            <a:endParaRPr lang="en-GB" dirty="0"/>
          </a:p>
        </p:txBody>
      </p:sp>
      <p:sp>
        <p:nvSpPr>
          <p:cNvPr id="4" name="Slide Number Placeholder 3"/>
          <p:cNvSpPr>
            <a:spLocks noGrp="1"/>
          </p:cNvSpPr>
          <p:nvPr>
            <p:ph type="sldNum" sz="quarter" idx="10"/>
          </p:nvPr>
        </p:nvSpPr>
        <p:spPr/>
        <p:txBody>
          <a:bodyPr/>
          <a:lstStyle/>
          <a:p>
            <a:fld id="{1964D22C-D060-4B91-BDE4-7001F6F6BDFB}" type="slidenum">
              <a:rPr lang="en-GB" smtClean="0"/>
              <a:t>8</a:t>
            </a:fld>
            <a:endParaRPr lang="en-GB"/>
          </a:p>
        </p:txBody>
      </p:sp>
    </p:spTree>
    <p:extLst>
      <p:ext uri="{BB962C8B-B14F-4D97-AF65-F5344CB8AC3E}">
        <p14:creationId xmlns:p14="http://schemas.microsoft.com/office/powerpoint/2010/main" val="2943700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where I’m going</a:t>
            </a:r>
            <a:r>
              <a:rPr lang="en-GB" baseline="0" dirty="0" smtClean="0"/>
              <a:t> to start this refactoring/rearranging – I have placed some of the “low-level” VIs inside these wrapping functions and I want to make them clearer so they can be more easily used with my Measurement interface.</a:t>
            </a:r>
          </a:p>
          <a:p>
            <a:r>
              <a:rPr lang="en-GB" baseline="0" dirty="0" smtClean="0"/>
              <a:t>Here, it looks like the important things are in the For loop, whilst really it never runs!</a:t>
            </a:r>
          </a:p>
        </p:txBody>
      </p:sp>
      <p:sp>
        <p:nvSpPr>
          <p:cNvPr id="4" name="Slide Number Placeholder 3"/>
          <p:cNvSpPr>
            <a:spLocks noGrp="1"/>
          </p:cNvSpPr>
          <p:nvPr>
            <p:ph type="sldNum" sz="quarter" idx="10"/>
          </p:nvPr>
        </p:nvSpPr>
        <p:spPr/>
        <p:txBody>
          <a:bodyPr/>
          <a:lstStyle/>
          <a:p>
            <a:fld id="{1964D22C-D060-4B91-BDE4-7001F6F6BDFB}" type="slidenum">
              <a:rPr lang="en-GB" smtClean="0"/>
              <a:t>9</a:t>
            </a:fld>
            <a:endParaRPr lang="en-GB"/>
          </a:p>
        </p:txBody>
      </p:sp>
    </p:spTree>
    <p:extLst>
      <p:ext uri="{BB962C8B-B14F-4D97-AF65-F5344CB8AC3E}">
        <p14:creationId xmlns:p14="http://schemas.microsoft.com/office/powerpoint/2010/main" val="358415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an example that can be made because of</a:t>
            </a:r>
            <a:r>
              <a:rPr lang="en-GB" baseline="0" dirty="0" smtClean="0"/>
              <a:t> the Results hierarchy we’ve previously discussed – all of my Measurements can create Results objects, which can then be passed to a Distributor</a:t>
            </a:r>
          </a:p>
          <a:p>
            <a:r>
              <a:rPr lang="en-GB" baseline="0" dirty="0" smtClean="0"/>
              <a:t>By being able to independently vary the Distributor, I can control how data is passed in the system (without introducing additional dependencies to the Measurements – they depend only on the interface class, which does nothing).</a:t>
            </a:r>
            <a:endParaRPr lang="en-GB" dirty="0"/>
          </a:p>
        </p:txBody>
      </p:sp>
      <p:sp>
        <p:nvSpPr>
          <p:cNvPr id="4" name="Slide Number Placeholder 3"/>
          <p:cNvSpPr>
            <a:spLocks noGrp="1"/>
          </p:cNvSpPr>
          <p:nvPr>
            <p:ph type="sldNum" sz="quarter" idx="10"/>
          </p:nvPr>
        </p:nvSpPr>
        <p:spPr/>
        <p:txBody>
          <a:bodyPr/>
          <a:lstStyle/>
          <a:p>
            <a:fld id="{1964D22C-D060-4B91-BDE4-7001F6F6BDFB}" type="slidenum">
              <a:rPr lang="en-GB" smtClean="0"/>
              <a:t>10</a:t>
            </a:fld>
            <a:endParaRPr lang="en-GB"/>
          </a:p>
        </p:txBody>
      </p:sp>
    </p:spTree>
    <p:extLst>
      <p:ext uri="{BB962C8B-B14F-4D97-AF65-F5344CB8AC3E}">
        <p14:creationId xmlns:p14="http://schemas.microsoft.com/office/powerpoint/2010/main" val="496495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E8ED1FB-AF9E-4725-9EA9-57277AEEEA15}" type="datetimeFigureOut">
              <a:rPr lang="en-GB" smtClean="0"/>
              <a:t>23/11/2017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B0BD78-0B9D-49E2-B8B2-066F0424861E}" type="slidenum">
              <a:rPr lang="en-GB" smtClean="0"/>
              <a:t>‹#›</a:t>
            </a:fld>
            <a:endParaRPr lang="en-GB"/>
          </a:p>
        </p:txBody>
      </p:sp>
    </p:spTree>
    <p:extLst>
      <p:ext uri="{BB962C8B-B14F-4D97-AF65-F5344CB8AC3E}">
        <p14:creationId xmlns:p14="http://schemas.microsoft.com/office/powerpoint/2010/main" val="3578461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E8ED1FB-AF9E-4725-9EA9-57277AEEEA15}" type="datetimeFigureOut">
              <a:rPr lang="en-GB" smtClean="0"/>
              <a:t>23/11/2017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B0BD78-0B9D-49E2-B8B2-066F0424861E}" type="slidenum">
              <a:rPr lang="en-GB" smtClean="0"/>
              <a:t>‹#›</a:t>
            </a:fld>
            <a:endParaRPr lang="en-GB"/>
          </a:p>
        </p:txBody>
      </p:sp>
    </p:spTree>
    <p:extLst>
      <p:ext uri="{BB962C8B-B14F-4D97-AF65-F5344CB8AC3E}">
        <p14:creationId xmlns:p14="http://schemas.microsoft.com/office/powerpoint/2010/main" val="2439431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E8ED1FB-AF9E-4725-9EA9-57277AEEEA15}" type="datetimeFigureOut">
              <a:rPr lang="en-GB" smtClean="0"/>
              <a:t>23/11/2017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B0BD78-0B9D-49E2-B8B2-066F0424861E}" type="slidenum">
              <a:rPr lang="en-GB" smtClean="0"/>
              <a:t>‹#›</a:t>
            </a:fld>
            <a:endParaRPr lang="en-GB"/>
          </a:p>
        </p:txBody>
      </p:sp>
    </p:spTree>
    <p:extLst>
      <p:ext uri="{BB962C8B-B14F-4D97-AF65-F5344CB8AC3E}">
        <p14:creationId xmlns:p14="http://schemas.microsoft.com/office/powerpoint/2010/main" val="187933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E8ED1FB-AF9E-4725-9EA9-57277AEEEA15}" type="datetimeFigureOut">
              <a:rPr lang="en-GB" smtClean="0"/>
              <a:t>23/11/2017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B0BD78-0B9D-49E2-B8B2-066F0424861E}" type="slidenum">
              <a:rPr lang="en-GB" smtClean="0"/>
              <a:t>‹#›</a:t>
            </a:fld>
            <a:endParaRPr lang="en-GB"/>
          </a:p>
        </p:txBody>
      </p:sp>
    </p:spTree>
    <p:extLst>
      <p:ext uri="{BB962C8B-B14F-4D97-AF65-F5344CB8AC3E}">
        <p14:creationId xmlns:p14="http://schemas.microsoft.com/office/powerpoint/2010/main" val="2103476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E8ED1FB-AF9E-4725-9EA9-57277AEEEA15}" type="datetimeFigureOut">
              <a:rPr lang="en-GB" smtClean="0"/>
              <a:t>23/11/2017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AB0BD78-0B9D-49E2-B8B2-066F0424861E}" type="slidenum">
              <a:rPr lang="en-GB" smtClean="0"/>
              <a:t>‹#›</a:t>
            </a:fld>
            <a:endParaRPr lang="en-GB"/>
          </a:p>
        </p:txBody>
      </p:sp>
    </p:spTree>
    <p:extLst>
      <p:ext uri="{BB962C8B-B14F-4D97-AF65-F5344CB8AC3E}">
        <p14:creationId xmlns:p14="http://schemas.microsoft.com/office/powerpoint/2010/main" val="983535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E8ED1FB-AF9E-4725-9EA9-57277AEEEA15}" type="datetimeFigureOut">
              <a:rPr lang="en-GB" smtClean="0"/>
              <a:t>23/11/2017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AB0BD78-0B9D-49E2-B8B2-066F0424861E}" type="slidenum">
              <a:rPr lang="en-GB" smtClean="0"/>
              <a:t>‹#›</a:t>
            </a:fld>
            <a:endParaRPr lang="en-GB"/>
          </a:p>
        </p:txBody>
      </p:sp>
    </p:spTree>
    <p:extLst>
      <p:ext uri="{BB962C8B-B14F-4D97-AF65-F5344CB8AC3E}">
        <p14:creationId xmlns:p14="http://schemas.microsoft.com/office/powerpoint/2010/main" val="1852246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E8ED1FB-AF9E-4725-9EA9-57277AEEEA15}" type="datetimeFigureOut">
              <a:rPr lang="en-GB" smtClean="0"/>
              <a:t>23/11/2017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AB0BD78-0B9D-49E2-B8B2-066F0424861E}" type="slidenum">
              <a:rPr lang="en-GB" smtClean="0"/>
              <a:t>‹#›</a:t>
            </a:fld>
            <a:endParaRPr lang="en-GB"/>
          </a:p>
        </p:txBody>
      </p:sp>
    </p:spTree>
    <p:extLst>
      <p:ext uri="{BB962C8B-B14F-4D97-AF65-F5344CB8AC3E}">
        <p14:creationId xmlns:p14="http://schemas.microsoft.com/office/powerpoint/2010/main" val="2533233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E8ED1FB-AF9E-4725-9EA9-57277AEEEA15}" type="datetimeFigureOut">
              <a:rPr lang="en-GB" smtClean="0"/>
              <a:t>23/11/2017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AB0BD78-0B9D-49E2-B8B2-066F0424861E}" type="slidenum">
              <a:rPr lang="en-GB" smtClean="0"/>
              <a:t>‹#›</a:t>
            </a:fld>
            <a:endParaRPr lang="en-GB"/>
          </a:p>
        </p:txBody>
      </p:sp>
    </p:spTree>
    <p:extLst>
      <p:ext uri="{BB962C8B-B14F-4D97-AF65-F5344CB8AC3E}">
        <p14:creationId xmlns:p14="http://schemas.microsoft.com/office/powerpoint/2010/main" val="3743625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8ED1FB-AF9E-4725-9EA9-57277AEEEA15}" type="datetimeFigureOut">
              <a:rPr lang="en-GB" smtClean="0"/>
              <a:t>23/11/2017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AB0BD78-0B9D-49E2-B8B2-066F0424861E}" type="slidenum">
              <a:rPr lang="en-GB" smtClean="0"/>
              <a:t>‹#›</a:t>
            </a:fld>
            <a:endParaRPr lang="en-GB"/>
          </a:p>
        </p:txBody>
      </p:sp>
    </p:spTree>
    <p:extLst>
      <p:ext uri="{BB962C8B-B14F-4D97-AF65-F5344CB8AC3E}">
        <p14:creationId xmlns:p14="http://schemas.microsoft.com/office/powerpoint/2010/main" val="1903326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E8ED1FB-AF9E-4725-9EA9-57277AEEEA15}" type="datetimeFigureOut">
              <a:rPr lang="en-GB" smtClean="0"/>
              <a:t>23/11/2017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AB0BD78-0B9D-49E2-B8B2-066F0424861E}" type="slidenum">
              <a:rPr lang="en-GB" smtClean="0"/>
              <a:t>‹#›</a:t>
            </a:fld>
            <a:endParaRPr lang="en-GB"/>
          </a:p>
        </p:txBody>
      </p:sp>
    </p:spTree>
    <p:extLst>
      <p:ext uri="{BB962C8B-B14F-4D97-AF65-F5344CB8AC3E}">
        <p14:creationId xmlns:p14="http://schemas.microsoft.com/office/powerpoint/2010/main" val="457078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E8ED1FB-AF9E-4725-9EA9-57277AEEEA15}" type="datetimeFigureOut">
              <a:rPr lang="en-GB" smtClean="0"/>
              <a:t>23/11/2017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AB0BD78-0B9D-49E2-B8B2-066F0424861E}" type="slidenum">
              <a:rPr lang="en-GB" smtClean="0"/>
              <a:t>‹#›</a:t>
            </a:fld>
            <a:endParaRPr lang="en-GB"/>
          </a:p>
        </p:txBody>
      </p:sp>
    </p:spTree>
    <p:extLst>
      <p:ext uri="{BB962C8B-B14F-4D97-AF65-F5344CB8AC3E}">
        <p14:creationId xmlns:p14="http://schemas.microsoft.com/office/powerpoint/2010/main" val="3872907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8ED1FB-AF9E-4725-9EA9-57277AEEEA15}" type="datetimeFigureOut">
              <a:rPr lang="en-GB" smtClean="0"/>
              <a:t>23/11/2017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B0BD78-0B9D-49E2-B8B2-066F0424861E}" type="slidenum">
              <a:rPr lang="en-GB" smtClean="0"/>
              <a:t>‹#›</a:t>
            </a:fld>
            <a:endParaRPr lang="en-GB"/>
          </a:p>
        </p:txBody>
      </p:sp>
    </p:spTree>
    <p:extLst>
      <p:ext uri="{BB962C8B-B14F-4D97-AF65-F5344CB8AC3E}">
        <p14:creationId xmlns:p14="http://schemas.microsoft.com/office/powerpoint/2010/main" val="2910887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Code Transformation</a:t>
            </a:r>
            <a:endParaRPr lang="en-GB" dirty="0"/>
          </a:p>
        </p:txBody>
      </p:sp>
      <p:sp>
        <p:nvSpPr>
          <p:cNvPr id="3" name="Subtitle 2"/>
          <p:cNvSpPr>
            <a:spLocks noGrp="1"/>
          </p:cNvSpPr>
          <p:nvPr>
            <p:ph type="subTitle" idx="1"/>
          </p:nvPr>
        </p:nvSpPr>
        <p:spPr/>
        <p:txBody>
          <a:bodyPr/>
          <a:lstStyle/>
          <a:p>
            <a:r>
              <a:rPr lang="en-GB" dirty="0" smtClean="0"/>
              <a:t>Old -&gt; New via implementing an interface</a:t>
            </a:r>
            <a:endParaRPr lang="en-GB" dirty="0"/>
          </a:p>
        </p:txBody>
      </p:sp>
    </p:spTree>
    <p:extLst>
      <p:ext uri="{BB962C8B-B14F-4D97-AF65-F5344CB8AC3E}">
        <p14:creationId xmlns:p14="http://schemas.microsoft.com/office/powerpoint/2010/main" val="3197491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Some supporting pieces:</a:t>
            </a:r>
            <a:endParaRPr lang="en-GB" dirty="0"/>
          </a:p>
        </p:txBody>
      </p:sp>
      <p:sp>
        <p:nvSpPr>
          <p:cNvPr id="3" name="Content Placeholder 2"/>
          <p:cNvSpPr>
            <a:spLocks noGrp="1"/>
          </p:cNvSpPr>
          <p:nvPr>
            <p:ph idx="1"/>
          </p:nvPr>
        </p:nvSpPr>
        <p:spPr>
          <a:xfrm>
            <a:off x="838200" y="1825625"/>
            <a:ext cx="8131629" cy="4351338"/>
          </a:xfrm>
        </p:spPr>
        <p:txBody>
          <a:bodyPr/>
          <a:lstStyle/>
          <a:p>
            <a:r>
              <a:rPr lang="en-GB" dirty="0" smtClean="0"/>
              <a:t>Measurement Results</a:t>
            </a:r>
          </a:p>
          <a:p>
            <a:pPr lvl="1"/>
            <a:r>
              <a:rPr lang="en-GB" dirty="0" smtClean="0"/>
              <a:t>The LTC measurement will produce a “Time-Value” result and package with it some information about the measurement, such as time, location and name.</a:t>
            </a:r>
          </a:p>
          <a:p>
            <a:r>
              <a:rPr lang="en-GB" dirty="0" smtClean="0"/>
              <a:t>Result Distributor</a:t>
            </a:r>
          </a:p>
          <a:p>
            <a:pPr lvl="1"/>
            <a:r>
              <a:rPr lang="en-GB" dirty="0" smtClean="0"/>
              <a:t>Initially, I will use a “Distributor” which just wraps the original functionality.</a:t>
            </a:r>
          </a:p>
          <a:p>
            <a:pPr lvl="1"/>
            <a:r>
              <a:rPr lang="en-GB" dirty="0" smtClean="0"/>
              <a:t>In the future, this inheritance hierarchy will allow me to change the method for passing data, or allow reuse in other systems.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7322" y="1690688"/>
            <a:ext cx="1552792" cy="267689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7322" y="4499429"/>
            <a:ext cx="1555849" cy="1560666"/>
          </a:xfrm>
          <a:prstGeom prst="rect">
            <a:avLst/>
          </a:prstGeom>
        </p:spPr>
      </p:pic>
    </p:spTree>
    <p:extLst>
      <p:ext uri="{BB962C8B-B14F-4D97-AF65-F5344CB8AC3E}">
        <p14:creationId xmlns:p14="http://schemas.microsoft.com/office/powerpoint/2010/main" val="8018966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Measurement Interface</a:t>
            </a:r>
            <a:endParaRPr lang="en-GB" dirty="0"/>
          </a:p>
        </p:txBody>
      </p:sp>
      <p:sp>
        <p:nvSpPr>
          <p:cNvPr id="3" name="Content Placeholder 2"/>
          <p:cNvSpPr>
            <a:spLocks noGrp="1"/>
          </p:cNvSpPr>
          <p:nvPr>
            <p:ph idx="1"/>
          </p:nvPr>
        </p:nvSpPr>
        <p:spPr>
          <a:xfrm>
            <a:off x="838200" y="1825625"/>
            <a:ext cx="3893457" cy="4351338"/>
          </a:xfrm>
        </p:spPr>
        <p:txBody>
          <a:bodyPr/>
          <a:lstStyle/>
          <a:p>
            <a:pPr marL="0" indent="0">
              <a:buNone/>
            </a:pPr>
            <a:r>
              <a:rPr lang="en-GB" sz="3200" dirty="0" smtClean="0"/>
              <a:t>API (public interface):</a:t>
            </a:r>
          </a:p>
          <a:p>
            <a:r>
              <a:rPr lang="en-GB" sz="2400" dirty="0" smtClean="0"/>
              <a:t>InitMeasurementActor.vi</a:t>
            </a:r>
          </a:p>
          <a:p>
            <a:r>
              <a:rPr lang="en-GB" sz="2400" dirty="0" smtClean="0"/>
              <a:t>SingleMeasurement.vi</a:t>
            </a:r>
          </a:p>
          <a:p>
            <a:r>
              <a:rPr lang="en-GB" sz="2400" dirty="0" smtClean="0"/>
              <a:t>StartMeasurement.vi</a:t>
            </a:r>
          </a:p>
          <a:p>
            <a:r>
              <a:rPr lang="en-GB" sz="2400" dirty="0" smtClean="0"/>
              <a:t>StopMeasurement.vi</a:t>
            </a:r>
          </a:p>
          <a:p>
            <a:r>
              <a:rPr lang="en-GB" sz="2400" dirty="0" smtClean="0"/>
              <a:t>UpdateStartTime.vi (might change this…)</a:t>
            </a:r>
          </a:p>
        </p:txBody>
      </p:sp>
      <p:sp>
        <p:nvSpPr>
          <p:cNvPr id="4" name="Content Placeholder 2"/>
          <p:cNvSpPr txBox="1">
            <a:spLocks/>
          </p:cNvSpPr>
          <p:nvPr/>
        </p:nvSpPr>
        <p:spPr>
          <a:xfrm>
            <a:off x="5061857" y="1825625"/>
            <a:ext cx="391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3200" dirty="0" smtClean="0"/>
              <a:t>Protected interface:</a:t>
            </a:r>
          </a:p>
          <a:p>
            <a:r>
              <a:rPr lang="en-GB" sz="2400" dirty="0" smtClean="0"/>
              <a:t>Process.vi</a:t>
            </a:r>
          </a:p>
          <a:p>
            <a:r>
              <a:rPr lang="en-GB" sz="2400" dirty="0" smtClean="0"/>
              <a:t>Read Rate.vi (uncertain…)</a:t>
            </a:r>
          </a:p>
          <a:p>
            <a:r>
              <a:rPr lang="en-GB" sz="2400" dirty="0" smtClean="0"/>
              <a:t>RegisterForStop.vi</a:t>
            </a:r>
          </a:p>
          <a:p>
            <a:r>
              <a:rPr lang="en-GB" sz="2400" dirty="0" smtClean="0"/>
              <a:t>Reserve.vi</a:t>
            </a:r>
          </a:p>
          <a:p>
            <a:r>
              <a:rPr lang="en-GB" sz="2400" dirty="0" smtClean="0"/>
              <a:t>Release.vi</a:t>
            </a:r>
          </a:p>
          <a:p>
            <a:r>
              <a:rPr lang="en-GB" sz="2400" dirty="0" smtClean="0"/>
              <a:t>Send Result.vi</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6639" y="1619711"/>
            <a:ext cx="1867161" cy="4763165"/>
          </a:xfrm>
          <a:prstGeom prst="rect">
            <a:avLst/>
          </a:prstGeom>
        </p:spPr>
      </p:pic>
    </p:spTree>
    <p:extLst>
      <p:ext uri="{BB962C8B-B14F-4D97-AF65-F5344CB8AC3E}">
        <p14:creationId xmlns:p14="http://schemas.microsoft.com/office/powerpoint/2010/main" val="41232830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First steps…</a:t>
            </a:r>
            <a:endParaRPr lang="en-GB" dirty="0"/>
          </a:p>
        </p:txBody>
      </p:sp>
      <p:sp>
        <p:nvSpPr>
          <p:cNvPr id="3" name="Content Placeholder 2"/>
          <p:cNvSpPr>
            <a:spLocks noGrp="1"/>
          </p:cNvSpPr>
          <p:nvPr>
            <p:ph idx="1"/>
          </p:nvPr>
        </p:nvSpPr>
        <p:spPr/>
        <p:txBody>
          <a:bodyPr/>
          <a:lstStyle/>
          <a:p>
            <a:r>
              <a:rPr lang="en-GB" dirty="0" smtClean="0"/>
              <a:t>I moved the code to connect to the hardware into a “Reserve” override, and the code to disconnect into the “Release” override.</a:t>
            </a:r>
          </a:p>
          <a:p>
            <a:r>
              <a:rPr lang="en-GB" dirty="0" smtClean="0"/>
              <a:t>This allowed me to delete “Stop Core.vi” and tidy up the beginning of “Actor Core.vi”</a:t>
            </a:r>
          </a:p>
          <a:p>
            <a:r>
              <a:rPr lang="en-GB" dirty="0" smtClean="0"/>
              <a:t>It separates out stopping and starting the actor from connecting and disconnecting to the hardware – this makes the code more flexible.</a:t>
            </a:r>
            <a:endParaRPr lang="en-GB" dirty="0"/>
          </a:p>
        </p:txBody>
      </p:sp>
    </p:spTree>
    <p:extLst>
      <p:ext uri="{BB962C8B-B14F-4D97-AF65-F5344CB8AC3E}">
        <p14:creationId xmlns:p14="http://schemas.microsoft.com/office/powerpoint/2010/main" val="38925909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Actor Core.vi</a:t>
            </a:r>
            <a:endParaRPr lang="en-GB"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6452" y="1509486"/>
            <a:ext cx="10662789" cy="5021943"/>
          </a:xfrm>
        </p:spPr>
      </p:pic>
      <p:sp>
        <p:nvSpPr>
          <p:cNvPr id="7" name="Oval 6"/>
          <p:cNvSpPr/>
          <p:nvPr/>
        </p:nvSpPr>
        <p:spPr>
          <a:xfrm>
            <a:off x="2787275" y="1690688"/>
            <a:ext cx="3120571" cy="1886857"/>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77743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Reserve.vi + calling Reserve from Actor Core</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805055" y="3149624"/>
            <a:ext cx="2336698" cy="1869358"/>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496" y="2101636"/>
            <a:ext cx="6942785" cy="3442821"/>
          </a:xfrm>
          <a:prstGeom prst="rect">
            <a:avLst/>
          </a:prstGeom>
        </p:spPr>
      </p:pic>
    </p:spTree>
    <p:extLst>
      <p:ext uri="{BB962C8B-B14F-4D97-AF65-F5344CB8AC3E}">
        <p14:creationId xmlns:p14="http://schemas.microsoft.com/office/powerpoint/2010/main" val="4263173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more complicated transformation…</a:t>
            </a:r>
            <a:endParaRPr lang="en-GB" dirty="0"/>
          </a:p>
        </p:txBody>
      </p:sp>
      <p:sp>
        <p:nvSpPr>
          <p:cNvPr id="3" name="Content Placeholder 2"/>
          <p:cNvSpPr>
            <a:spLocks noGrp="1"/>
          </p:cNvSpPr>
          <p:nvPr>
            <p:ph idx="1"/>
          </p:nvPr>
        </p:nvSpPr>
        <p:spPr/>
        <p:txBody>
          <a:bodyPr/>
          <a:lstStyle/>
          <a:p>
            <a:r>
              <a:rPr lang="en-GB" dirty="0" smtClean="0"/>
              <a:t>Next, I want to implement the “SingleMeasurement.vi” override.</a:t>
            </a:r>
          </a:p>
          <a:p>
            <a:r>
              <a:rPr lang="en-GB" dirty="0" smtClean="0"/>
              <a:t>This will more-or-less wrap “MeasureTemperature.vi”</a:t>
            </a:r>
          </a:p>
        </p:txBody>
      </p:sp>
      <p:pic>
        <p:nvPicPr>
          <p:cNvPr id="4" name="Content Placeholder 3"/>
          <p:cNvPicPr>
            <a:picLocks noChangeAspect="1"/>
          </p:cNvPicPr>
          <p:nvPr/>
        </p:nvPicPr>
        <p:blipFill rotWithShape="1">
          <a:blip r:embed="rId3">
            <a:extLst>
              <a:ext uri="{28A0092B-C50C-407E-A947-70E740481C1C}">
                <a14:useLocalDpi xmlns:a14="http://schemas.microsoft.com/office/drawing/2010/main" val="0"/>
              </a:ext>
            </a:extLst>
          </a:blip>
          <a:srcRect r="2243" b="31172"/>
          <a:stretch/>
        </p:blipFill>
        <p:spPr>
          <a:xfrm>
            <a:off x="838200" y="2793015"/>
            <a:ext cx="9804400" cy="3518885"/>
          </a:xfrm>
          <a:prstGeom prst="rect">
            <a:avLst/>
          </a:prstGeom>
        </p:spPr>
      </p:pic>
    </p:spTree>
    <p:extLst>
      <p:ext uri="{BB962C8B-B14F-4D97-AF65-F5344CB8AC3E}">
        <p14:creationId xmlns:p14="http://schemas.microsoft.com/office/powerpoint/2010/main" val="2304213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971675" cy="1325563"/>
          </a:xfrm>
        </p:spPr>
        <p:txBody>
          <a:bodyPr/>
          <a:lstStyle/>
          <a:p>
            <a:r>
              <a:rPr lang="en-GB" dirty="0" smtClean="0"/>
              <a:t>Dependencies of the LTC Actor class</a:t>
            </a:r>
            <a:endParaRPr lang="en-GB" dirty="0"/>
          </a:p>
        </p:txBody>
      </p:sp>
      <p:sp>
        <p:nvSpPr>
          <p:cNvPr id="5" name="TextBox 4"/>
          <p:cNvSpPr txBox="1"/>
          <p:nvPr/>
        </p:nvSpPr>
        <p:spPr>
          <a:xfrm>
            <a:off x="838200" y="1828800"/>
            <a:ext cx="7241498" cy="3108543"/>
          </a:xfrm>
          <a:prstGeom prst="rect">
            <a:avLst/>
          </a:prstGeom>
          <a:noFill/>
        </p:spPr>
        <p:txBody>
          <a:bodyPr wrap="square" rtlCol="0">
            <a:spAutoFit/>
          </a:bodyPr>
          <a:lstStyle/>
          <a:p>
            <a:r>
              <a:rPr lang="en-GB" sz="2800" dirty="0" smtClean="0"/>
              <a:t>Some highlights:</a:t>
            </a:r>
            <a:endParaRPr lang="en-GB" sz="2800" dirty="0"/>
          </a:p>
          <a:p>
            <a:pPr marL="285750" indent="-285750">
              <a:buFont typeface="Arial" panose="020B0604020202020204" pitchFamily="34" charset="0"/>
              <a:buChar char="•"/>
            </a:pPr>
            <a:r>
              <a:rPr lang="en-GB" sz="2400" dirty="0" err="1" smtClean="0"/>
              <a:t>UI.lvlib</a:t>
            </a:r>
            <a:endParaRPr lang="en-GB" sz="2400" dirty="0" smtClean="0"/>
          </a:p>
          <a:p>
            <a:pPr marL="285750" indent="-285750">
              <a:buFont typeface="Arial" panose="020B0604020202020204" pitchFamily="34" charset="0"/>
              <a:buChar char="•"/>
            </a:pPr>
            <a:r>
              <a:rPr lang="en-GB" sz="2400" dirty="0" err="1" smtClean="0"/>
              <a:t>ErrorHandler.lvclass</a:t>
            </a:r>
            <a:endParaRPr lang="en-GB" sz="2400" dirty="0" smtClean="0"/>
          </a:p>
          <a:p>
            <a:pPr marL="285750" indent="-285750">
              <a:buFont typeface="Arial" panose="020B0604020202020204" pitchFamily="34" charset="0"/>
              <a:buChar char="•"/>
            </a:pPr>
            <a:r>
              <a:rPr lang="en-GB" sz="2400" dirty="0" err="1" smtClean="0"/>
              <a:t>Controller.lvlib</a:t>
            </a:r>
            <a:endParaRPr lang="en-GB" sz="2400" dirty="0" smtClean="0"/>
          </a:p>
          <a:p>
            <a:pPr marL="285750" indent="-285750">
              <a:buFont typeface="Arial" panose="020B0604020202020204" pitchFamily="34" charset="0"/>
              <a:buChar char="•"/>
            </a:pPr>
            <a:r>
              <a:rPr lang="en-GB" sz="2400" dirty="0" err="1" smtClean="0"/>
              <a:t>DataWrapper.lvclass</a:t>
            </a:r>
            <a:endParaRPr lang="en-GB" sz="2400" dirty="0" smtClean="0"/>
          </a:p>
          <a:p>
            <a:pPr marL="285750" indent="-285750">
              <a:buFont typeface="Arial" panose="020B0604020202020204" pitchFamily="34" charset="0"/>
              <a:buChar char="•"/>
            </a:pPr>
            <a:r>
              <a:rPr lang="en-GB" sz="2400" dirty="0" err="1" smtClean="0"/>
              <a:t>CoolingUnitActor.lvclass</a:t>
            </a:r>
            <a:r>
              <a:rPr lang="en-GB" sz="2400" dirty="0" smtClean="0"/>
              <a:t> (!!)</a:t>
            </a:r>
          </a:p>
          <a:p>
            <a:pPr marL="285750" indent="-285750">
              <a:buFont typeface="Arial" panose="020B0604020202020204" pitchFamily="34" charset="0"/>
              <a:buChar char="•"/>
            </a:pPr>
            <a:r>
              <a:rPr lang="en-GB" sz="2400" dirty="0" smtClean="0"/>
              <a:t>LaunchDaq.vi (!!)</a:t>
            </a:r>
          </a:p>
          <a:p>
            <a:pPr marL="285750" indent="-285750">
              <a:buFont typeface="Arial" panose="020B0604020202020204" pitchFamily="34" charset="0"/>
              <a:buChar char="•"/>
            </a:pPr>
            <a:r>
              <a:rPr lang="en-GB" sz="2400" dirty="0" err="1" smtClean="0"/>
              <a:t>SimulatedData.lvlib</a:t>
            </a:r>
            <a:endParaRPr lang="en-GB" sz="2400" dirty="0"/>
          </a:p>
        </p:txBody>
      </p:sp>
      <p:pic>
        <p:nvPicPr>
          <p:cNvPr id="7" name="Content Placeholder 3"/>
          <p:cNvPicPr>
            <a:picLocks noChangeAspect="1"/>
          </p:cNvPicPr>
          <p:nvPr/>
        </p:nvPicPr>
        <p:blipFill rotWithShape="1">
          <a:blip r:embed="rId3">
            <a:extLst>
              <a:ext uri="{28A0092B-C50C-407E-A947-70E740481C1C}">
                <a14:useLocalDpi xmlns:a14="http://schemas.microsoft.com/office/drawing/2010/main" val="0"/>
              </a:ext>
            </a:extLst>
          </a:blip>
          <a:srcRect b="43592"/>
          <a:stretch/>
        </p:blipFill>
        <p:spPr>
          <a:xfrm>
            <a:off x="7201625" y="263408"/>
            <a:ext cx="4362038" cy="6032461"/>
          </a:xfrm>
          <a:prstGeom prst="rect">
            <a:avLst/>
          </a:prstGeom>
        </p:spPr>
      </p:pic>
    </p:spTree>
    <p:extLst>
      <p:ext uri="{BB962C8B-B14F-4D97-AF65-F5344CB8AC3E}">
        <p14:creationId xmlns:p14="http://schemas.microsoft.com/office/powerpoint/2010/main" val="38093350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971675" cy="1325563"/>
          </a:xfrm>
        </p:spPr>
        <p:txBody>
          <a:bodyPr/>
          <a:lstStyle/>
          <a:p>
            <a:r>
              <a:rPr lang="en-GB" dirty="0" smtClean="0"/>
              <a:t>Dependencies of the LTC Actor class</a:t>
            </a:r>
            <a:endParaRPr lang="en-GB" dirty="0"/>
          </a:p>
        </p:txBody>
      </p:sp>
      <p:sp>
        <p:nvSpPr>
          <p:cNvPr id="5" name="TextBox 4"/>
          <p:cNvSpPr txBox="1"/>
          <p:nvPr/>
        </p:nvSpPr>
        <p:spPr>
          <a:xfrm>
            <a:off x="838200" y="1828800"/>
            <a:ext cx="7241498" cy="3108543"/>
          </a:xfrm>
          <a:prstGeom prst="rect">
            <a:avLst/>
          </a:prstGeom>
          <a:noFill/>
        </p:spPr>
        <p:txBody>
          <a:bodyPr wrap="square" rtlCol="0">
            <a:spAutoFit/>
          </a:bodyPr>
          <a:lstStyle/>
          <a:p>
            <a:r>
              <a:rPr lang="en-GB" sz="2800" dirty="0" smtClean="0"/>
              <a:t>Some highlights:</a:t>
            </a:r>
            <a:endParaRPr lang="en-GB" sz="2800" dirty="0"/>
          </a:p>
          <a:p>
            <a:pPr marL="285750" indent="-285750">
              <a:buFont typeface="Arial" panose="020B0604020202020204" pitchFamily="34" charset="0"/>
              <a:buChar char="•"/>
            </a:pPr>
            <a:r>
              <a:rPr lang="en-GB" sz="2400" dirty="0" err="1" smtClean="0"/>
              <a:t>UI.lvlib</a:t>
            </a:r>
            <a:endParaRPr lang="en-GB" sz="2400" dirty="0" smtClean="0"/>
          </a:p>
          <a:p>
            <a:pPr marL="285750" indent="-285750">
              <a:buFont typeface="Arial" panose="020B0604020202020204" pitchFamily="34" charset="0"/>
              <a:buChar char="•"/>
            </a:pPr>
            <a:r>
              <a:rPr lang="en-GB" sz="2400" dirty="0" err="1" smtClean="0"/>
              <a:t>ErrorHandler.lvclass</a:t>
            </a:r>
            <a:endParaRPr lang="en-GB" sz="2400" dirty="0" smtClean="0"/>
          </a:p>
          <a:p>
            <a:pPr marL="285750" indent="-285750">
              <a:buFont typeface="Arial" panose="020B0604020202020204" pitchFamily="34" charset="0"/>
              <a:buChar char="•"/>
            </a:pPr>
            <a:r>
              <a:rPr lang="en-GB" sz="2400" dirty="0" err="1" smtClean="0"/>
              <a:t>Controller.lvlib</a:t>
            </a:r>
            <a:endParaRPr lang="en-GB" sz="2400" dirty="0" smtClean="0"/>
          </a:p>
          <a:p>
            <a:pPr marL="285750" indent="-285750">
              <a:buFont typeface="Arial" panose="020B0604020202020204" pitchFamily="34" charset="0"/>
              <a:buChar char="•"/>
            </a:pPr>
            <a:r>
              <a:rPr lang="en-GB" sz="2400" dirty="0" err="1" smtClean="0"/>
              <a:t>DataWrapper.lvclass</a:t>
            </a:r>
            <a:endParaRPr lang="en-GB" sz="2400" dirty="0" smtClean="0"/>
          </a:p>
          <a:p>
            <a:pPr marL="285750" indent="-285750">
              <a:buFont typeface="Arial" panose="020B0604020202020204" pitchFamily="34" charset="0"/>
              <a:buChar char="•"/>
            </a:pPr>
            <a:r>
              <a:rPr lang="en-GB" sz="2400" dirty="0" err="1" smtClean="0"/>
              <a:t>CoolingUnitActor.lvclass</a:t>
            </a:r>
            <a:r>
              <a:rPr lang="en-GB" sz="2400" dirty="0" smtClean="0"/>
              <a:t> (!!)</a:t>
            </a:r>
          </a:p>
          <a:p>
            <a:pPr marL="285750" indent="-285750">
              <a:buFont typeface="Arial" panose="020B0604020202020204" pitchFamily="34" charset="0"/>
              <a:buChar char="•"/>
            </a:pPr>
            <a:r>
              <a:rPr lang="en-GB" sz="2400" dirty="0" smtClean="0"/>
              <a:t>LaunchDaq.vi (!!)</a:t>
            </a:r>
          </a:p>
          <a:p>
            <a:pPr marL="285750" indent="-285750">
              <a:buFont typeface="Arial" panose="020B0604020202020204" pitchFamily="34" charset="0"/>
              <a:buChar char="•"/>
            </a:pPr>
            <a:r>
              <a:rPr lang="en-GB" sz="2400" dirty="0" err="1" smtClean="0"/>
              <a:t>SimulatedData.lvlib</a:t>
            </a:r>
            <a:endParaRPr lang="en-GB" sz="2400" dirty="0"/>
          </a:p>
        </p:txBody>
      </p:sp>
      <p:pic>
        <p:nvPicPr>
          <p:cNvPr id="6" name="Content Placeholder 3"/>
          <p:cNvPicPr>
            <a:picLocks noChangeAspect="1"/>
          </p:cNvPicPr>
          <p:nvPr/>
        </p:nvPicPr>
        <p:blipFill rotWithShape="1">
          <a:blip r:embed="rId3">
            <a:extLst>
              <a:ext uri="{28A0092B-C50C-407E-A947-70E740481C1C}">
                <a14:useLocalDpi xmlns:a14="http://schemas.microsoft.com/office/drawing/2010/main" val="0"/>
              </a:ext>
            </a:extLst>
          </a:blip>
          <a:srcRect t="44213"/>
          <a:stretch/>
        </p:blipFill>
        <p:spPr>
          <a:xfrm>
            <a:off x="7201625" y="224851"/>
            <a:ext cx="4362038" cy="5966089"/>
          </a:xfrm>
          <a:prstGeom prst="rect">
            <a:avLst/>
          </a:prstGeom>
        </p:spPr>
      </p:pic>
    </p:spTree>
    <p:extLst>
      <p:ext uri="{BB962C8B-B14F-4D97-AF65-F5344CB8AC3E}">
        <p14:creationId xmlns:p14="http://schemas.microsoft.com/office/powerpoint/2010/main" val="41903306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Adding a child allows simple testing!</a:t>
            </a:r>
            <a:endParaRPr lang="en-GB" dirty="0"/>
          </a:p>
        </p:txBody>
      </p:sp>
      <p:sp>
        <p:nvSpPr>
          <p:cNvPr id="3" name="Content Placeholder 2"/>
          <p:cNvSpPr>
            <a:spLocks noGrp="1"/>
          </p:cNvSpPr>
          <p:nvPr>
            <p:ph idx="1"/>
          </p:nvPr>
        </p:nvSpPr>
        <p:spPr>
          <a:xfrm>
            <a:off x="838200" y="1794094"/>
            <a:ext cx="4133193" cy="4351338"/>
          </a:xfrm>
        </p:spPr>
        <p:txBody>
          <a:bodyPr/>
          <a:lstStyle/>
          <a:p>
            <a:r>
              <a:rPr lang="en-GB" dirty="0" smtClean="0"/>
              <a:t>Finally, we can now add a child, override just one method, and have a ‘working’ test</a:t>
            </a:r>
            <a:endParaRPr lang="en-GB" dirty="0"/>
          </a:p>
        </p:txBody>
      </p:sp>
      <p:sp>
        <p:nvSpPr>
          <p:cNvPr id="4" name="Smiley Face 3"/>
          <p:cNvSpPr/>
          <p:nvPr/>
        </p:nvSpPr>
        <p:spPr>
          <a:xfrm>
            <a:off x="5812221" y="2017986"/>
            <a:ext cx="4214648" cy="3636579"/>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10092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Initially:</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5428" y="2451491"/>
            <a:ext cx="8668960" cy="3324689"/>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6739" y="365125"/>
            <a:ext cx="4315427" cy="2896004"/>
          </a:xfrm>
          <a:prstGeom prst="rect">
            <a:avLst/>
          </a:prstGeom>
        </p:spPr>
      </p:pic>
    </p:spTree>
    <p:extLst>
      <p:ext uri="{BB962C8B-B14F-4D97-AF65-F5344CB8AC3E}">
        <p14:creationId xmlns:p14="http://schemas.microsoft.com/office/powerpoint/2010/main" val="496880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5659" y="509841"/>
            <a:ext cx="10515600" cy="4169368"/>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659" y="4713597"/>
            <a:ext cx="3035669" cy="178396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5390" y="4779834"/>
            <a:ext cx="2991164" cy="1651492"/>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76141" y="4779834"/>
            <a:ext cx="3038510" cy="1651492"/>
          </a:xfrm>
          <a:prstGeom prst="rect">
            <a:avLst/>
          </a:prstGeom>
        </p:spPr>
      </p:pic>
    </p:spTree>
    <p:extLst>
      <p:ext uri="{BB962C8B-B14F-4D97-AF65-F5344CB8AC3E}">
        <p14:creationId xmlns:p14="http://schemas.microsoft.com/office/powerpoint/2010/main" val="2510676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93204" y="264111"/>
            <a:ext cx="11293995" cy="6394281"/>
          </a:xfrm>
        </p:spPr>
      </p:pic>
    </p:spTree>
    <p:extLst>
      <p:ext uri="{BB962C8B-B14F-4D97-AF65-F5344CB8AC3E}">
        <p14:creationId xmlns:p14="http://schemas.microsoft.com/office/powerpoint/2010/main" val="2131505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05625" y="2642937"/>
            <a:ext cx="3600450" cy="1209675"/>
          </a:xfr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707" y="465952"/>
            <a:ext cx="5439312" cy="5780103"/>
          </a:xfrm>
          <a:prstGeom prst="rect">
            <a:avLst/>
          </a:prstGeom>
        </p:spPr>
      </p:pic>
    </p:spTree>
    <p:extLst>
      <p:ext uri="{BB962C8B-B14F-4D97-AF65-F5344CB8AC3E}">
        <p14:creationId xmlns:p14="http://schemas.microsoft.com/office/powerpoint/2010/main" val="408656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982632"/>
            <a:ext cx="5216770" cy="44577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8725" y="982631"/>
            <a:ext cx="4538393" cy="3884791"/>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9112" y="5029750"/>
            <a:ext cx="2557618" cy="1498050"/>
          </a:xfrm>
          <a:prstGeom prst="rect">
            <a:avLst/>
          </a:prstGeom>
        </p:spPr>
      </p:pic>
    </p:spTree>
    <p:extLst>
      <p:ext uri="{BB962C8B-B14F-4D97-AF65-F5344CB8AC3E}">
        <p14:creationId xmlns:p14="http://schemas.microsoft.com/office/powerpoint/2010/main" val="4150838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274" y="3559126"/>
            <a:ext cx="2741210" cy="288351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274" y="290192"/>
            <a:ext cx="2739024" cy="288121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76114" y="290193"/>
            <a:ext cx="2741211" cy="2883514"/>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87262" y="290192"/>
            <a:ext cx="5120640" cy="5386466"/>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76115" y="3559126"/>
            <a:ext cx="2741211" cy="2883514"/>
          </a:xfrm>
          <a:prstGeom prst="rect">
            <a:avLst/>
          </a:prstGeom>
        </p:spPr>
      </p:pic>
    </p:spTree>
    <p:extLst>
      <p:ext uri="{BB962C8B-B14F-4D97-AF65-F5344CB8AC3E}">
        <p14:creationId xmlns:p14="http://schemas.microsoft.com/office/powerpoint/2010/main" val="3567900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That moved to this: (a thin wrapper)</a:t>
            </a:r>
            <a:endParaRPr lang="en-GB"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43952" y="1690688"/>
            <a:ext cx="4101579" cy="4351338"/>
          </a:xfrm>
        </p:spPr>
      </p:pic>
      <p:sp>
        <p:nvSpPr>
          <p:cNvPr id="8" name="TextBox 7"/>
          <p:cNvSpPr txBox="1"/>
          <p:nvPr/>
        </p:nvSpPr>
        <p:spPr>
          <a:xfrm>
            <a:off x="5558971" y="1872343"/>
            <a:ext cx="5239657" cy="3539430"/>
          </a:xfrm>
          <a:prstGeom prst="rect">
            <a:avLst/>
          </a:prstGeom>
          <a:noFill/>
        </p:spPr>
        <p:txBody>
          <a:bodyPr wrap="square" rtlCol="0">
            <a:spAutoFit/>
          </a:bodyPr>
          <a:lstStyle/>
          <a:p>
            <a:pPr marL="285750" indent="-285750">
              <a:buFont typeface="Arial" panose="020B0604020202020204" pitchFamily="34" charset="0"/>
              <a:buChar char="•"/>
            </a:pPr>
            <a:r>
              <a:rPr lang="en-GB" sz="2800" dirty="0" smtClean="0"/>
              <a:t>Moved the previous clusters into the class private data</a:t>
            </a:r>
          </a:p>
          <a:p>
            <a:pPr marL="285750" indent="-285750">
              <a:buFont typeface="Arial" panose="020B0604020202020204" pitchFamily="34" charset="0"/>
              <a:buChar char="•"/>
            </a:pPr>
            <a:r>
              <a:rPr lang="en-GB" sz="2800" dirty="0" smtClean="0"/>
              <a:t>Created wrappers for each of the main operations</a:t>
            </a:r>
          </a:p>
          <a:p>
            <a:pPr marL="285750" indent="-285750">
              <a:buFont typeface="Arial" panose="020B0604020202020204" pitchFamily="34" charset="0"/>
              <a:buChar char="•"/>
            </a:pPr>
            <a:r>
              <a:rPr lang="en-GB" sz="2800" dirty="0" smtClean="0"/>
              <a:t>Added some additional code to try and make the measurements more consistent, or to fit into the rest of the new application</a:t>
            </a:r>
            <a:endParaRPr lang="en-GB" sz="2800" dirty="0"/>
          </a:p>
        </p:txBody>
      </p:sp>
    </p:spTree>
    <p:extLst>
      <p:ext uri="{BB962C8B-B14F-4D97-AF65-F5344CB8AC3E}">
        <p14:creationId xmlns:p14="http://schemas.microsoft.com/office/powerpoint/2010/main" val="23406098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“Measure Temperature” wrapper</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28566" y="1346653"/>
            <a:ext cx="10029371" cy="5112585"/>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421" y="3613411"/>
            <a:ext cx="2705384" cy="2845827"/>
          </a:xfrm>
          <a:prstGeom prst="rect">
            <a:avLst/>
          </a:prstGeom>
        </p:spPr>
      </p:pic>
    </p:spTree>
    <p:extLst>
      <p:ext uri="{BB962C8B-B14F-4D97-AF65-F5344CB8AC3E}">
        <p14:creationId xmlns:p14="http://schemas.microsoft.com/office/powerpoint/2010/main" val="76261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642</TotalTime>
  <Words>1281</Words>
  <Application>Microsoft Office PowerPoint</Application>
  <PresentationFormat>Widescreen</PresentationFormat>
  <Paragraphs>109</Paragraphs>
  <Slides>18</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Code Transformation</vt:lpstr>
      <vt:lpstr>Initially:</vt:lpstr>
      <vt:lpstr>PowerPoint Presentation</vt:lpstr>
      <vt:lpstr>PowerPoint Presentation</vt:lpstr>
      <vt:lpstr>PowerPoint Presentation</vt:lpstr>
      <vt:lpstr>PowerPoint Presentation</vt:lpstr>
      <vt:lpstr>PowerPoint Presentation</vt:lpstr>
      <vt:lpstr>That moved to this: (a thin wrapper)</vt:lpstr>
      <vt:lpstr>The “Measure Temperature” wrapper</vt:lpstr>
      <vt:lpstr>Some supporting pieces:</vt:lpstr>
      <vt:lpstr>The Measurement Interface</vt:lpstr>
      <vt:lpstr>First steps…</vt:lpstr>
      <vt:lpstr>Actor Core.vi</vt:lpstr>
      <vt:lpstr>Reserve.vi + calling Reserve from Actor Core</vt:lpstr>
      <vt:lpstr>A more complicated transformation…</vt:lpstr>
      <vt:lpstr>Dependencies of the LTC Actor class</vt:lpstr>
      <vt:lpstr>Dependencies of the LTC Actor class</vt:lpstr>
      <vt:lpstr>Adding a child allows simple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Transformation</dc:title>
  <dc:creator>Christian</dc:creator>
  <cp:lastModifiedBy>Christian Butcher</cp:lastModifiedBy>
  <cp:revision>26</cp:revision>
  <dcterms:created xsi:type="dcterms:W3CDTF">2017-11-22T01:38:07Z</dcterms:created>
  <dcterms:modified xsi:type="dcterms:W3CDTF">2017-11-23T12:29:21Z</dcterms:modified>
</cp:coreProperties>
</file>