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735a8697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735a869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735a869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735a869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735a8697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735a8697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741b01a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741b01a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735a8697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735a8697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735a869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735a869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735a8697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735a8697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735a8697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735a8697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735a869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735a869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3058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735825" y="115750"/>
            <a:ext cx="7328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4774000" y="1262750"/>
            <a:ext cx="4015500" cy="36234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337875" y="1262750"/>
            <a:ext cx="4015500" cy="3623400"/>
          </a:xfrm>
          <a:prstGeom prst="rect">
            <a:avLst/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idx="2" type="title"/>
          </p:nvPr>
        </p:nvSpPr>
        <p:spPr>
          <a:xfrm>
            <a:off x="621825" y="135120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3" type="title"/>
          </p:nvPr>
        </p:nvSpPr>
        <p:spPr>
          <a:xfrm>
            <a:off x="5057950" y="135120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644750" y="80700"/>
            <a:ext cx="4426500" cy="49821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250225" y="173625"/>
            <a:ext cx="796476" cy="10334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485875" y="30580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Influenza Vaccinations and Health Outcomes with BART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Fordham University - Observational Studies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480150" y="1098150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for Disease Control (CDC) estimates that between 9 and 45 million people have been infected with the influenza virus since 2010.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Influenza can result in illness causing infected persons to miss work, or worse in some circumstances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CDC cites practicing proper </a:t>
            </a:r>
            <a:r>
              <a:rPr lang="en"/>
              <a:t>hygiene</a:t>
            </a:r>
            <a:r>
              <a:rPr lang="en"/>
              <a:t>, staying away from others who are sick, and avoiding touching nose and mouth as </a:t>
            </a:r>
            <a:r>
              <a:rPr lang="en"/>
              <a:t>preventative</a:t>
            </a:r>
            <a:r>
              <a:rPr lang="en"/>
              <a:t> measures.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CDC also recommends vaccination as a </a:t>
            </a:r>
            <a:r>
              <a:rPr lang="en"/>
              <a:t>preventative</a:t>
            </a:r>
            <a:r>
              <a:rPr lang="en"/>
              <a:t> measure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175" y="1315325"/>
            <a:ext cx="3152250" cy="30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CDC conducts an annual survey called the Behavioral Risk Factor </a:t>
            </a:r>
            <a:r>
              <a:rPr lang="en"/>
              <a:t>Surveillance</a:t>
            </a:r>
            <a:r>
              <a:rPr lang="en"/>
              <a:t> System (BRFSS)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Aims to measure specific health behaviors and </a:t>
            </a:r>
            <a:r>
              <a:rPr lang="en"/>
              <a:t>practices</a:t>
            </a:r>
            <a:r>
              <a:rPr lang="en"/>
              <a:t> amongst the US population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Questions include a wide range of topics from general health, exercise frequency, and smoking patterns.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925" y="3459575"/>
            <a:ext cx="3815202" cy="10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075" y="1357900"/>
            <a:ext cx="2198925" cy="16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78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Participants between December and March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Reports illness more than 5 days or more in the last 30 days were classified as a 1, and participants who were not sick any days  were classified as a 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Participants who reports chronic or mental illness were filtered out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ctrTitle"/>
          </p:nvPr>
        </p:nvSpPr>
        <p:spPr>
          <a:xfrm>
            <a:off x="412075" y="209850"/>
            <a:ext cx="81837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Survey Example</a:t>
            </a:r>
            <a:endParaRPr sz="300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5962" l="0" r="3390" t="0"/>
          <a:stretch/>
        </p:blipFill>
        <p:spPr>
          <a:xfrm>
            <a:off x="919800" y="987573"/>
            <a:ext cx="7506000" cy="3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35825" y="115750"/>
            <a:ext cx="7328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75" y="1852225"/>
            <a:ext cx="3667626" cy="23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600" y="1870575"/>
            <a:ext cx="3610749" cy="23319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2" type="title"/>
          </p:nvPr>
        </p:nvSpPr>
        <p:spPr>
          <a:xfrm>
            <a:off x="643975" y="127740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</a:t>
            </a:r>
            <a:endParaRPr/>
          </a:p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092175" y="127740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Marital Status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735825" y="115750"/>
            <a:ext cx="7328400" cy="5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(cont.)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25" y="1852225"/>
            <a:ext cx="3667626" cy="2368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600" y="1852225"/>
            <a:ext cx="3667626" cy="236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636338" y="129215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Level</a:t>
            </a:r>
            <a:endParaRPr/>
          </a:p>
        </p:txBody>
      </p:sp>
      <p:sp>
        <p:nvSpPr>
          <p:cNvPr id="109" name="Google Shape;109;p19"/>
          <p:cNvSpPr txBox="1"/>
          <p:nvPr>
            <p:ph idx="3" type="title"/>
          </p:nvPr>
        </p:nvSpPr>
        <p:spPr>
          <a:xfrm>
            <a:off x="5120613" y="1292150"/>
            <a:ext cx="34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152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Additive Regression Trees (BART)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475900"/>
            <a:ext cx="26916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split treatment and non treatment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cuts are assigned for intervals for covariates (branches)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Weak learner  → Boosted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Summed weak learners can be predictive 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400" y="1534325"/>
            <a:ext cx="5416674" cy="30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significant differences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ATE is small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ATT is small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HTE nothing large, race has some differences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102" y="1498988"/>
            <a:ext cx="4704549" cy="30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