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f3eb7463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f3eb7463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f3eb7463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f3eb7463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f3eb7463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f3eb7463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f3eb7463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f3eb7463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f3eb7463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f3eb7463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f3eb7463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f3eb7463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f3eb7463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f3eb7463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f3eb7463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f3eb7463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f3eb7463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f3eb7463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f3eb7463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f3eb7463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f3eb7463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f3eb7463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f3eb7463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f3eb7463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f3eb7463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f3eb7463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f3eb7463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f3eb7463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f3eb7463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f3eb7463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chrisbaptiste27/AutoTradeBot" TargetMode="External"/><Relationship Id="rId4" Type="http://schemas.openxmlformats.org/officeDocument/2006/relationships/hyperlink" Target="https://trello.com/b/WUTjQ1RK/algorithmic-trading-b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6025" y="1615300"/>
            <a:ext cx="5901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Automatic Trading Bot</a:t>
            </a:r>
            <a:endParaRPr sz="3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Christopher Jean-Baptiste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Code Snippets &amp; Challenges</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Sample of the trading logic to execute a buy order </a:t>
            </a:r>
            <a:endParaRPr/>
          </a:p>
          <a:p>
            <a:pPr indent="0" lvl="0" marL="0" rtl="0" algn="l">
              <a:spcBef>
                <a:spcPts val="1200"/>
              </a:spcBef>
              <a:spcAft>
                <a:spcPts val="0"/>
              </a:spcAft>
              <a:buNone/>
            </a:pPr>
            <a:r>
              <a:rPr lang="en"/>
              <a:t>if (MarketCondition == "Bullish" &amp;&amp; RiskLevel &lt; MaxRisk) { </a:t>
            </a:r>
            <a:endParaRPr/>
          </a:p>
          <a:p>
            <a:pPr indent="457200" lvl="0" marL="0" rtl="0" algn="l">
              <a:spcBef>
                <a:spcPts val="1200"/>
              </a:spcBef>
              <a:spcAft>
                <a:spcPts val="0"/>
              </a:spcAft>
              <a:buNone/>
            </a:pPr>
            <a:r>
              <a:rPr lang="en"/>
              <a:t>OrderSend(Symbol(), OP_BUY, LotSize, Ask, Slippage, StopLoss, TakeProfit);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b="1" lang="en"/>
              <a:t>Challenge:</a:t>
            </a:r>
            <a:r>
              <a:rPr lang="en"/>
              <a:t> Ensuring real-time data syncing without delays in execution</a:t>
            </a:r>
            <a:endParaRPr/>
          </a:p>
          <a:p>
            <a:pPr indent="0" lvl="0" marL="0" rtl="0" algn="l">
              <a:spcBef>
                <a:spcPts val="1200"/>
              </a:spcBef>
              <a:spcAft>
                <a:spcPts val="1200"/>
              </a:spcAft>
              <a:buNone/>
            </a:pPr>
            <a:r>
              <a:rPr b="1" lang="en"/>
              <a:t>Solution:</a:t>
            </a:r>
            <a:r>
              <a:rPr lang="en"/>
              <a:t> Optimized code structure and minimized external data calls to improve speed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Code Snippets &amp; Challenges</a:t>
            </a:r>
            <a:endParaRPr/>
          </a:p>
          <a:p>
            <a:pPr indent="0" lvl="0" marL="0" rtl="0" algn="l">
              <a:spcBef>
                <a:spcPts val="0"/>
              </a:spcBef>
              <a:spcAft>
                <a:spcPts val="0"/>
              </a:spcAft>
              <a:buNone/>
            </a:pPr>
            <a:r>
              <a:t/>
            </a:r>
            <a:endParaRPr/>
          </a:p>
        </p:txBody>
      </p:sp>
      <p:sp>
        <p:nvSpPr>
          <p:cNvPr id="196" name="Google Shape;196;p23"/>
          <p:cNvSpPr txBox="1"/>
          <p:nvPr>
            <p:ph idx="1" type="body"/>
          </p:nvPr>
        </p:nvSpPr>
        <p:spPr>
          <a:xfrm>
            <a:off x="1297500" y="1254500"/>
            <a:ext cx="7038900" cy="338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During development, I encountered a critical issue with the Risk Management System. The goal was to ensure trades closed if they exceeded the allowed duration, but the logic was occasionally failing. Specifically, the stop-loss wasn’t moving to break-even consistently, causing unexpected losses. Debugging this involved pinpointing when and why “StopMovedToBreakEven” was not triggering correctly.</a:t>
            </a:r>
            <a:endParaRPr/>
          </a:p>
          <a:p>
            <a:pPr indent="0" lvl="0" marL="0" rtl="0" algn="l">
              <a:spcBef>
                <a:spcPts val="1200"/>
              </a:spcBef>
              <a:spcAft>
                <a:spcPts val="0"/>
              </a:spcAft>
              <a:buNone/>
            </a:pPr>
            <a:r>
              <a:rPr b="1" lang="en"/>
              <a:t>Challenge:</a:t>
            </a:r>
            <a:r>
              <a:rPr lang="en"/>
              <a:t> Ensure that the stop-loss moves to break-even only when the trade has a positive profit after a specific time interval. </a:t>
            </a:r>
            <a:endParaRPr/>
          </a:p>
          <a:p>
            <a:pPr indent="0" lvl="0" marL="0" rtl="0" algn="l">
              <a:spcBef>
                <a:spcPts val="1200"/>
              </a:spcBef>
              <a:spcAft>
                <a:spcPts val="0"/>
              </a:spcAft>
              <a:buNone/>
            </a:pPr>
            <a:r>
              <a:rPr lang="en"/>
              <a:t>The “ManageOpenTrade” function checks if the open trade duration exceeds the maximum allowed time. If it does, and the trade is in profit, it moves the stop-loss to the break-even point to secure gains. However, if the trade is negative, it closes the position to minimize loss.</a:t>
            </a:r>
            <a:endParaRPr/>
          </a:p>
          <a:p>
            <a:pPr indent="0" lvl="0" marL="0" rtl="0" algn="l">
              <a:spcBef>
                <a:spcPts val="1200"/>
              </a:spcBef>
              <a:spcAft>
                <a:spcPts val="0"/>
              </a:spcAft>
              <a:buNone/>
            </a:pPr>
            <a:r>
              <a:rPr b="1" lang="en"/>
              <a:t>Issue Faced:</a:t>
            </a:r>
            <a:r>
              <a:rPr lang="en"/>
              <a:t> The stop-loss occasionally failed to move to break-even due to timing mismatches in “OrderModify”. This caused inconsistent trade outcomes, as the break-even logic didn’t always execute correctly. To fix it, I implemented additional checks and error handling for reliable stop-loss updates.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Code Snippets &amp; Challenges</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1343075" y="1121675"/>
            <a:ext cx="5748601" cy="376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Curve</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Char char="●"/>
            </a:pPr>
            <a:r>
              <a:rPr lang="en" sz="1500"/>
              <a:t>Significant time learning MQL4 for </a:t>
            </a:r>
            <a:r>
              <a:rPr lang="en" sz="1500"/>
              <a:t>Metatrader</a:t>
            </a:r>
            <a:r>
              <a:rPr lang="en" sz="1500"/>
              <a:t> 4 Scripting</a:t>
            </a:r>
            <a:endParaRPr sz="1500"/>
          </a:p>
          <a:p>
            <a:pPr indent="0" lvl="0" marL="457200" rtl="0" algn="l">
              <a:spcBef>
                <a:spcPts val="1200"/>
              </a:spcBef>
              <a:spcAft>
                <a:spcPts val="0"/>
              </a:spcAft>
              <a:buNone/>
            </a:pPr>
            <a:r>
              <a:t/>
            </a:r>
            <a:endParaRPr sz="1500"/>
          </a:p>
          <a:p>
            <a:pPr indent="-316706" lvl="0" marL="457200" rtl="0" algn="l">
              <a:spcBef>
                <a:spcPts val="1200"/>
              </a:spcBef>
              <a:spcAft>
                <a:spcPts val="0"/>
              </a:spcAft>
              <a:buSzPct val="100000"/>
              <a:buChar char="●"/>
            </a:pPr>
            <a:r>
              <a:rPr lang="en" sz="1500"/>
              <a:t>Additional Time invested in backtesting</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Learning MQL4 and adapting to the MetaTrader 4 platform have been both challenging and rewarding. Developing fluency in MQL4 was essential for the complex decision-making logic required in the bot.</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Log Overview</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Total Time Spent</a:t>
            </a:r>
            <a:endParaRPr/>
          </a:p>
          <a:p>
            <a:pPr indent="-311150" lvl="0" marL="457200" rtl="0" algn="l">
              <a:spcBef>
                <a:spcPts val="1200"/>
              </a:spcBef>
              <a:spcAft>
                <a:spcPts val="0"/>
              </a:spcAft>
              <a:buSzPts val="1300"/>
              <a:buChar char="●"/>
            </a:pPr>
            <a:r>
              <a:rPr lang="en"/>
              <a:t>Research and Planning: ~20 hours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Development and Testing: ~50 hours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UI Design and User Testing: ~15 hours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Impact</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Error Reduction:</a:t>
            </a:r>
            <a:r>
              <a:rPr lang="en"/>
              <a:t> Automation minimizes human error in fast-paced trading decisions</a:t>
            </a:r>
            <a:endParaRPr/>
          </a:p>
          <a:p>
            <a:pPr indent="-311150" lvl="0" marL="457200" rtl="0" algn="l">
              <a:spcBef>
                <a:spcPts val="0"/>
              </a:spcBef>
              <a:spcAft>
                <a:spcPts val="0"/>
              </a:spcAft>
              <a:buSzPts val="1300"/>
              <a:buChar char="●"/>
            </a:pPr>
            <a:r>
              <a:rPr b="1" lang="en"/>
              <a:t>Improved Trading Speed:</a:t>
            </a:r>
            <a:r>
              <a:rPr lang="en"/>
              <a:t> Reduces manual trading time by executing trades at optimal times without delays</a:t>
            </a:r>
            <a:endParaRPr/>
          </a:p>
          <a:p>
            <a:pPr indent="-311150" lvl="0" marL="457200" rtl="0" algn="l">
              <a:spcBef>
                <a:spcPts val="0"/>
              </a:spcBef>
              <a:spcAft>
                <a:spcPts val="0"/>
              </a:spcAft>
              <a:buSzPts val="1300"/>
              <a:buChar char="●"/>
            </a:pPr>
            <a:r>
              <a:rPr b="1" lang="en"/>
              <a:t>Increased Efficiency:</a:t>
            </a:r>
            <a:r>
              <a:rPr lang="en"/>
              <a:t> Automates repetitive tasks, allowing traders to focus elsewhere</a:t>
            </a:r>
            <a:endParaRPr/>
          </a:p>
          <a:p>
            <a:pPr indent="-311150" lvl="0" marL="457200" rtl="0" algn="l">
              <a:spcBef>
                <a:spcPts val="0"/>
              </a:spcBef>
              <a:spcAft>
                <a:spcPts val="0"/>
              </a:spcAft>
              <a:buSzPts val="1300"/>
              <a:buChar char="●"/>
            </a:pPr>
            <a:r>
              <a:rPr lang="en"/>
              <a:t>Improves accuracy in risk management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automated trading bot has significantly impacted the trading workflow, reducing error rates and optimizing trade timings. By automating buy/sell decisions, the bot cuts down on reaction time, critical in high-frequency trading environments. Additionally, the bot frees up traders from repetitive tasks, ultimately enhancing overall trading efficiency.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Resources </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2300"/>
              <a:t>Github Repository: </a:t>
            </a:r>
            <a:r>
              <a:rPr lang="en" sz="2100" u="sng">
                <a:solidFill>
                  <a:schemeClr val="hlink"/>
                </a:solidFill>
                <a:latin typeface="Arial"/>
                <a:ea typeface="Arial"/>
                <a:cs typeface="Arial"/>
                <a:sym typeface="Arial"/>
                <a:hlinkClick r:id="rId3"/>
              </a:rPr>
              <a:t>chrisbaptiste27/AutoTradeBot</a:t>
            </a:r>
            <a:endParaRPr sz="2300"/>
          </a:p>
          <a:p>
            <a:pPr indent="0" lvl="0" marL="457200" rtl="0" algn="l">
              <a:spcBef>
                <a:spcPts val="1200"/>
              </a:spcBef>
              <a:spcAft>
                <a:spcPts val="0"/>
              </a:spcAft>
              <a:buNone/>
            </a:pPr>
            <a:r>
              <a:t/>
            </a:r>
            <a:endParaRPr sz="2300"/>
          </a:p>
          <a:p>
            <a:pPr indent="-311150" lvl="0" marL="457200" rtl="0" algn="l">
              <a:spcBef>
                <a:spcPts val="1200"/>
              </a:spcBef>
              <a:spcAft>
                <a:spcPts val="0"/>
              </a:spcAft>
              <a:buSzPts val="1300"/>
              <a:buChar char="●"/>
            </a:pPr>
            <a:r>
              <a:rPr lang="en" sz="2300"/>
              <a:t>Project Board: </a:t>
            </a:r>
            <a:r>
              <a:rPr lang="en" sz="2100" u="sng">
                <a:solidFill>
                  <a:schemeClr val="hlink"/>
                </a:solidFill>
                <a:latin typeface="Arial"/>
                <a:ea typeface="Arial"/>
                <a:cs typeface="Arial"/>
                <a:sym typeface="Arial"/>
                <a:hlinkClick r:id="rId4"/>
              </a:rPr>
              <a:t>Algorithmic Trading Bot | Trello</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97500" y="1247125"/>
            <a:ext cx="7174200" cy="323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Project Objective:</a:t>
            </a:r>
            <a:r>
              <a:rPr lang="en"/>
              <a:t> </a:t>
            </a:r>
            <a:r>
              <a:rPr b="1" lang="en"/>
              <a:t> </a:t>
            </a:r>
            <a:r>
              <a:rPr lang="en"/>
              <a:t>To develop an automated trading bot for the MetaTrader 4 platform that analyzes market trends and executes trades based on </a:t>
            </a:r>
            <a:r>
              <a:rPr lang="en"/>
              <a:t>predefined</a:t>
            </a:r>
            <a:r>
              <a:rPr lang="en"/>
              <a:t> strategies.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n"/>
              <a:t>Problem Statement:</a:t>
            </a:r>
            <a:r>
              <a:rPr lang="en"/>
              <a:t> Manual trading can be time-consuming and error-prone. This bot aims to automate trading, improving efficiency and potentially increasing profits by leveraging algorithmic strategies.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Automatic Trading Bot project focuses on implementing a fully automated solution for trading on MetaTrader 4 (MT4), allowing the bot to make trades without human intervention. By automating the decision-making process based on set rules, this bot enables real-time analysis and efficient trade execution. This project ultimately aims to minimize human error and optimize trading speed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Plans and Goals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Initial Objectives</a:t>
            </a:r>
            <a:endParaRPr b="1"/>
          </a:p>
          <a:p>
            <a:pPr indent="-311150" lvl="0" marL="457200" rtl="0" algn="l">
              <a:spcBef>
                <a:spcPts val="1200"/>
              </a:spcBef>
              <a:spcAft>
                <a:spcPts val="0"/>
              </a:spcAft>
              <a:buSzPts val="1300"/>
              <a:buChar char="●"/>
            </a:pPr>
            <a:r>
              <a:rPr lang="en"/>
              <a:t>Create a trading bot capable of executing trades automatically.</a:t>
            </a:r>
            <a:endParaRPr/>
          </a:p>
          <a:p>
            <a:pPr indent="-311150" lvl="0" marL="457200" rtl="0" algn="l">
              <a:spcBef>
                <a:spcPts val="0"/>
              </a:spcBef>
              <a:spcAft>
                <a:spcPts val="0"/>
              </a:spcAft>
              <a:buSzPts val="1300"/>
              <a:buChar char="●"/>
            </a:pPr>
            <a:r>
              <a:rPr lang="en"/>
              <a:t>Design a risk management system to control losses.</a:t>
            </a:r>
            <a:endParaRPr/>
          </a:p>
          <a:p>
            <a:pPr indent="-311150" lvl="0" marL="457200" rtl="0" algn="l">
              <a:spcBef>
                <a:spcPts val="0"/>
              </a:spcBef>
              <a:spcAft>
                <a:spcPts val="0"/>
              </a:spcAft>
              <a:buSzPts val="1300"/>
              <a:buChar char="●"/>
            </a:pPr>
            <a:r>
              <a:rPr lang="en"/>
              <a:t>Automate buy/sell decisions based on algorithmic strategies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Expected Outcomes</a:t>
            </a:r>
            <a:endParaRPr b="1"/>
          </a:p>
          <a:p>
            <a:pPr indent="-311150" lvl="0" marL="457200" rtl="0" algn="l">
              <a:spcBef>
                <a:spcPts val="1200"/>
              </a:spcBef>
              <a:spcAft>
                <a:spcPts val="0"/>
              </a:spcAft>
              <a:buSzPts val="1300"/>
              <a:buChar char="●"/>
            </a:pPr>
            <a:r>
              <a:rPr lang="en"/>
              <a:t>An automated bot capable of live trading.</a:t>
            </a:r>
            <a:endParaRPr/>
          </a:p>
          <a:p>
            <a:pPr indent="-311150" lvl="0" marL="457200" rtl="0" algn="l">
              <a:spcBef>
                <a:spcPts val="0"/>
              </a:spcBef>
              <a:spcAft>
                <a:spcPts val="0"/>
              </a:spcAft>
              <a:buSzPts val="1300"/>
              <a:buChar char="●"/>
            </a:pPr>
            <a:r>
              <a:rPr lang="en"/>
              <a:t>User-friendly backtesting with historical data.</a:t>
            </a:r>
            <a:endParaRPr/>
          </a:p>
          <a:p>
            <a:pPr indent="-311150" lvl="0" marL="457200" rtl="0" algn="l">
              <a:spcBef>
                <a:spcPts val="0"/>
              </a:spcBef>
              <a:spcAft>
                <a:spcPts val="0"/>
              </a:spcAft>
              <a:buSzPts val="1300"/>
              <a:buChar char="●"/>
            </a:pPr>
            <a:r>
              <a:rPr lang="en"/>
              <a:t>Comprehensive risk assessment and management.</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 and Key Milestones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Timeline Overview</a:t>
            </a:r>
            <a:endParaRPr b="1" sz="1500"/>
          </a:p>
          <a:p>
            <a:pPr indent="0" lvl="0" marL="0" rtl="0" algn="l">
              <a:spcBef>
                <a:spcPts val="1200"/>
              </a:spcBef>
              <a:spcAft>
                <a:spcPts val="0"/>
              </a:spcAft>
              <a:buNone/>
            </a:pPr>
            <a:r>
              <a:rPr lang="en"/>
              <a:t>The project phases include research, design, implementation , testing, and final delivery.</a:t>
            </a:r>
            <a:br>
              <a:rPr lang="en"/>
            </a:br>
            <a:br>
              <a:rPr lang="en"/>
            </a:br>
            <a:endParaRPr/>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500"/>
              <a:t>Milestones</a:t>
            </a:r>
            <a:endParaRPr b="1" sz="1500"/>
          </a:p>
          <a:p>
            <a:pPr indent="0" lvl="0" marL="0" rtl="0" algn="l">
              <a:spcBef>
                <a:spcPts val="1200"/>
              </a:spcBef>
              <a:spcAft>
                <a:spcPts val="0"/>
              </a:spcAft>
              <a:buNone/>
            </a:pPr>
            <a:r>
              <a:rPr lang="en"/>
              <a:t>Major milestones </a:t>
            </a:r>
            <a:r>
              <a:rPr lang="en"/>
              <a:t>include</a:t>
            </a:r>
            <a:r>
              <a:rPr lang="en"/>
              <a:t> strategy design, backtesting, and live testing stages.</a:t>
            </a:r>
            <a:br>
              <a:rPr lang="en"/>
            </a:b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Management &amp; Timeline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Tools Used</a:t>
            </a:r>
            <a:endParaRPr b="1" sz="1500"/>
          </a:p>
          <a:p>
            <a:pPr indent="-311150" lvl="0" marL="457200" rtl="0" algn="l">
              <a:spcBef>
                <a:spcPts val="1200"/>
              </a:spcBef>
              <a:spcAft>
                <a:spcPts val="0"/>
              </a:spcAft>
              <a:buSzPts val="1300"/>
              <a:buChar char="●"/>
            </a:pPr>
            <a:r>
              <a:rPr lang="en"/>
              <a:t>Github</a:t>
            </a:r>
            <a:endParaRPr/>
          </a:p>
          <a:p>
            <a:pPr indent="-311150" lvl="0" marL="457200" rtl="0" algn="l">
              <a:spcBef>
                <a:spcPts val="0"/>
              </a:spcBef>
              <a:spcAft>
                <a:spcPts val="0"/>
              </a:spcAft>
              <a:buSzPts val="1300"/>
              <a:buChar char="●"/>
            </a:pPr>
            <a:r>
              <a:rPr lang="en"/>
              <a:t>Trello board for organizing tasks and progress updates</a:t>
            </a:r>
            <a:endParaRPr/>
          </a:p>
          <a:p>
            <a:pPr indent="0" lvl="0" marL="0" rtl="0" algn="l">
              <a:spcBef>
                <a:spcPts val="1200"/>
              </a:spcBef>
              <a:spcAft>
                <a:spcPts val="0"/>
              </a:spcAft>
              <a:buNone/>
            </a:pPr>
            <a:r>
              <a:rPr b="1" lang="en" sz="1500"/>
              <a:t>Timeline Overview</a:t>
            </a:r>
            <a:endParaRPr b="1" sz="1500"/>
          </a:p>
          <a:p>
            <a:pPr indent="-311150" lvl="0" marL="457200" rtl="0" algn="l">
              <a:spcBef>
                <a:spcPts val="1200"/>
              </a:spcBef>
              <a:spcAft>
                <a:spcPts val="0"/>
              </a:spcAft>
              <a:buSzPts val="1300"/>
              <a:buChar char="●"/>
            </a:pPr>
            <a:r>
              <a:rPr lang="en"/>
              <a:t>Week 1-2: Research and planning.</a:t>
            </a:r>
            <a:endParaRPr/>
          </a:p>
          <a:p>
            <a:pPr indent="-311150" lvl="0" marL="457200" rtl="0" algn="l">
              <a:spcBef>
                <a:spcPts val="0"/>
              </a:spcBef>
              <a:spcAft>
                <a:spcPts val="0"/>
              </a:spcAft>
              <a:buSzPts val="1300"/>
              <a:buChar char="●"/>
            </a:pPr>
            <a:r>
              <a:rPr lang="en"/>
              <a:t>Week 3-5: Core development and initial testing.</a:t>
            </a:r>
            <a:endParaRPr/>
          </a:p>
          <a:p>
            <a:pPr indent="-311150" lvl="0" marL="457200" rtl="0" algn="l">
              <a:spcBef>
                <a:spcPts val="0"/>
              </a:spcBef>
              <a:spcAft>
                <a:spcPts val="0"/>
              </a:spcAft>
              <a:buSzPts val="1300"/>
              <a:buChar char="●"/>
            </a:pPr>
            <a:r>
              <a:rPr lang="en"/>
              <a:t>Week 6-8: UI development.</a:t>
            </a:r>
            <a:endParaRPr/>
          </a:p>
          <a:p>
            <a:pPr indent="-311150" lvl="0" marL="457200" rtl="0" algn="l">
              <a:spcBef>
                <a:spcPts val="0"/>
              </a:spcBef>
              <a:spcAft>
                <a:spcPts val="0"/>
              </a:spcAft>
              <a:buSzPts val="1300"/>
              <a:buChar char="●"/>
            </a:pPr>
            <a:r>
              <a:rPr lang="en"/>
              <a:t>Week 9+: Final testing, debugging, and optimizations.</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Architecture &amp; Diagram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Architecture Overview</a:t>
            </a:r>
            <a:endParaRPr b="1" sz="1500"/>
          </a:p>
          <a:p>
            <a:pPr indent="-311150" lvl="0" marL="457200" rtl="0" algn="l">
              <a:spcBef>
                <a:spcPts val="1200"/>
              </a:spcBef>
              <a:spcAft>
                <a:spcPts val="0"/>
              </a:spcAft>
              <a:buSzPts val="1300"/>
              <a:buChar char="●"/>
            </a:pPr>
            <a:r>
              <a:rPr lang="en"/>
              <a:t>Data Flow Diagram (DFD): </a:t>
            </a:r>
            <a:r>
              <a:rPr lang="en"/>
              <a:t>Shows the flow of data from the input (market data) through different processing layers to the output (trade execution).</a:t>
            </a:r>
            <a:endParaRPr/>
          </a:p>
          <a:p>
            <a:pPr indent="-311150" lvl="0" marL="457200" rtl="0" algn="l">
              <a:spcBef>
                <a:spcPts val="0"/>
              </a:spcBef>
              <a:spcAft>
                <a:spcPts val="0"/>
              </a:spcAft>
              <a:buSzPts val="1300"/>
              <a:buChar char="●"/>
            </a:pPr>
            <a:r>
              <a:rPr lang="en"/>
              <a:t>Trading Algorithm: Core decision-making logic.</a:t>
            </a:r>
            <a:endParaRPr/>
          </a:p>
          <a:p>
            <a:pPr indent="-311150" lvl="0" marL="457200" rtl="0" algn="l">
              <a:spcBef>
                <a:spcPts val="0"/>
              </a:spcBef>
              <a:spcAft>
                <a:spcPts val="0"/>
              </a:spcAft>
              <a:buSzPts val="1300"/>
              <a:buChar char="●"/>
            </a:pPr>
            <a:r>
              <a:rPr lang="en"/>
              <a:t>Risk Management Module: Ensures controlled trade execution.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297500" y="3054726"/>
            <a:ext cx="3681276" cy="184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Data and Analysis</a:t>
            </a:r>
            <a:endParaRPr/>
          </a:p>
        </p:txBody>
      </p:sp>
      <p:sp>
        <p:nvSpPr>
          <p:cNvPr id="172" name="Google Shape;172;p19"/>
          <p:cNvSpPr txBox="1"/>
          <p:nvPr>
            <p:ph idx="1" type="body"/>
          </p:nvPr>
        </p:nvSpPr>
        <p:spPr>
          <a:xfrm>
            <a:off x="1297500" y="1567550"/>
            <a:ext cx="7038900" cy="323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Data Sources:</a:t>
            </a:r>
            <a:r>
              <a:rPr lang="en"/>
              <a:t> Live data and historical data is fed to the trading bot to support technical analysis and strategy testing</a:t>
            </a:r>
            <a:endParaRPr/>
          </a:p>
          <a:p>
            <a:pPr indent="0" lvl="0" marL="457200" rtl="0" algn="l">
              <a:spcBef>
                <a:spcPts val="1200"/>
              </a:spcBef>
              <a:spcAft>
                <a:spcPts val="0"/>
              </a:spcAft>
              <a:buNone/>
            </a:pPr>
            <a:r>
              <a:t/>
            </a:r>
            <a:endParaRPr b="1"/>
          </a:p>
          <a:p>
            <a:pPr indent="-311150" lvl="0" marL="457200" rtl="0" algn="l">
              <a:spcBef>
                <a:spcPts val="1200"/>
              </a:spcBef>
              <a:spcAft>
                <a:spcPts val="0"/>
              </a:spcAft>
              <a:buSzPts val="1300"/>
              <a:buChar char="●"/>
            </a:pPr>
            <a:r>
              <a:rPr b="1" lang="en"/>
              <a:t>Technical Indicators:</a:t>
            </a:r>
            <a:r>
              <a:rPr lang="en"/>
              <a:t> Uses moving averages, RSI and candlestick patterns for potential trades</a:t>
            </a:r>
            <a:endParaRPr/>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Market Analysis:</a:t>
            </a:r>
            <a:r>
              <a:rPr lang="en"/>
              <a:t> Continuously monitors market patterns for automated buy/sell decisions</a:t>
            </a:r>
            <a:endParaRPr/>
          </a:p>
          <a:p>
            <a:pPr indent="0" lvl="0" marL="0" rtl="0" algn="l">
              <a:spcBef>
                <a:spcPts val="1200"/>
              </a:spcBef>
              <a:spcAft>
                <a:spcPts val="1200"/>
              </a:spcAft>
              <a:buNone/>
            </a:pPr>
            <a:r>
              <a:rPr lang="en"/>
              <a:t>The trading bot processes real-time market data to make informed trading decisions. With access to live data feeds and historical datasets, it can effectively track trends using technical indicators such as moving averages and RSI. The bot analyzes this data to spot market patterns and identifies optimal buy or sell opportunities, enhancing trade efficiency.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Trading Strategy Design</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Key Strategies for Automated Decision Making</a:t>
            </a:r>
            <a:endParaRPr sz="1600"/>
          </a:p>
          <a:p>
            <a:pPr indent="-311150" lvl="0" marL="457200" rtl="0" algn="l">
              <a:spcBef>
                <a:spcPts val="1200"/>
              </a:spcBef>
              <a:spcAft>
                <a:spcPts val="0"/>
              </a:spcAft>
              <a:buSzPts val="1300"/>
              <a:buChar char="●"/>
            </a:pPr>
            <a:r>
              <a:rPr lang="en"/>
              <a:t>Moving Average Cross</a:t>
            </a:r>
            <a:endParaRPr/>
          </a:p>
          <a:p>
            <a:pPr indent="-298450" lvl="1" marL="914400" rtl="0" algn="l">
              <a:spcBef>
                <a:spcPts val="0"/>
              </a:spcBef>
              <a:spcAft>
                <a:spcPts val="0"/>
              </a:spcAft>
              <a:buSzPts val="1100"/>
              <a:buChar char="○"/>
            </a:pPr>
            <a:r>
              <a:rPr lang="en"/>
              <a:t>Utilizes  13 and 50 Exponential Moving Average (EMA) values</a:t>
            </a:r>
            <a:endParaRPr/>
          </a:p>
          <a:p>
            <a:pPr indent="-311150" lvl="0" marL="457200" rtl="0" algn="l">
              <a:spcBef>
                <a:spcPts val="0"/>
              </a:spcBef>
              <a:spcAft>
                <a:spcPts val="0"/>
              </a:spcAft>
              <a:buSzPts val="1300"/>
              <a:buChar char="●"/>
            </a:pPr>
            <a:r>
              <a:rPr lang="en"/>
              <a:t>Pullback Strategy</a:t>
            </a:r>
            <a:endParaRPr/>
          </a:p>
          <a:p>
            <a:pPr indent="-298450" lvl="1" marL="914400" rtl="0" algn="l">
              <a:spcBef>
                <a:spcPts val="0"/>
              </a:spcBef>
              <a:spcAft>
                <a:spcPts val="0"/>
              </a:spcAft>
              <a:buSzPts val="1100"/>
              <a:buChar char="○"/>
            </a:pPr>
            <a:r>
              <a:rPr lang="en"/>
              <a:t>Executes trades on price pullbacks</a:t>
            </a:r>
            <a:endParaRPr/>
          </a:p>
          <a:p>
            <a:pPr indent="-311150" lvl="0" marL="457200" rtl="0" algn="l">
              <a:spcBef>
                <a:spcPts val="0"/>
              </a:spcBef>
              <a:spcAft>
                <a:spcPts val="0"/>
              </a:spcAft>
              <a:buSzPts val="1300"/>
              <a:buChar char="●"/>
            </a:pPr>
            <a:r>
              <a:rPr lang="en"/>
              <a:t>Stop-Loss and Take-Profit</a:t>
            </a:r>
            <a:endParaRPr/>
          </a:p>
          <a:p>
            <a:pPr indent="-298450" lvl="1" marL="914400" rtl="0" algn="l">
              <a:spcBef>
                <a:spcPts val="0"/>
              </a:spcBef>
              <a:spcAft>
                <a:spcPts val="0"/>
              </a:spcAft>
              <a:buSzPts val="1100"/>
              <a:buChar char="○"/>
            </a:pPr>
            <a:r>
              <a:rPr lang="en"/>
              <a:t>Automates risk management with preset price targets to exit trades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Design / Product</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17"/>
              <a:t>Final Implementation</a:t>
            </a:r>
            <a:endParaRPr/>
          </a:p>
          <a:p>
            <a:pPr indent="-311150" lvl="0" marL="457200" rtl="0" algn="l">
              <a:spcBef>
                <a:spcPts val="1200"/>
              </a:spcBef>
              <a:spcAft>
                <a:spcPts val="0"/>
              </a:spcAft>
              <a:buSzPts val="1300"/>
              <a:buChar char="●"/>
            </a:pPr>
            <a:r>
              <a:rPr lang="en"/>
              <a:t>Fully functional trading bot with real-time market analysis.</a:t>
            </a:r>
            <a:endParaRPr/>
          </a:p>
          <a:p>
            <a:pPr indent="-311150" lvl="0" marL="457200" rtl="0" algn="l">
              <a:spcBef>
                <a:spcPts val="0"/>
              </a:spcBef>
              <a:spcAft>
                <a:spcPts val="0"/>
              </a:spcAft>
              <a:buSzPts val="1300"/>
              <a:buChar char="●"/>
            </a:pPr>
            <a:r>
              <a:rPr lang="en"/>
              <a:t>Completed UI for displaying account status, trade activity, and backtesting results.</a:t>
            </a:r>
            <a:endParaRPr/>
          </a:p>
          <a:p>
            <a:pPr indent="-311150" lvl="0" marL="457200" rtl="0" algn="l">
              <a:spcBef>
                <a:spcPts val="0"/>
              </a:spcBef>
              <a:spcAft>
                <a:spcPts val="0"/>
              </a:spcAft>
              <a:buSzPts val="1300"/>
              <a:buChar char="●"/>
            </a:pPr>
            <a:r>
              <a:rPr lang="en"/>
              <a:t>Trade automation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400"/>
              <a:t>Current Features</a:t>
            </a:r>
            <a:endParaRPr b="1" sz="1400"/>
          </a:p>
          <a:p>
            <a:pPr indent="-311150" lvl="0" marL="457200" rtl="0" algn="l">
              <a:spcBef>
                <a:spcPts val="1200"/>
              </a:spcBef>
              <a:spcAft>
                <a:spcPts val="0"/>
              </a:spcAft>
              <a:buSzPts val="1300"/>
              <a:buChar char="●"/>
            </a:pPr>
            <a:r>
              <a:rPr lang="en"/>
              <a:t>Customizable risk parameters.</a:t>
            </a:r>
            <a:endParaRPr/>
          </a:p>
          <a:p>
            <a:pPr indent="-311150" lvl="0" marL="457200" rtl="0" algn="l">
              <a:spcBef>
                <a:spcPts val="0"/>
              </a:spcBef>
              <a:spcAft>
                <a:spcPts val="0"/>
              </a:spcAft>
              <a:buSzPts val="1300"/>
              <a:buChar char="●"/>
            </a:pPr>
            <a:r>
              <a:rPr lang="en"/>
              <a:t>Risk Management System</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