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"/>
  </p:notesMasterIdLst>
  <p:sldIdLst>
    <p:sldId id="259" r:id="rId2"/>
    <p:sldId id="314" r:id="rId3"/>
    <p:sldId id="260" r:id="rId4"/>
    <p:sldId id="316" r:id="rId5"/>
    <p:sldId id="312" r:id="rId6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an Vesin" initials="BV" lastIdx="5" clrIdx="0">
    <p:extLst>
      <p:ext uri="{19B8F6BF-5375-455C-9EA6-DF929625EA0E}">
        <p15:presenceInfo xmlns:p15="http://schemas.microsoft.com/office/powerpoint/2012/main" userId="S-1-5-21-2241567986-634988314-1362343010-2956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>
      <p:cViewPr varScale="1">
        <p:scale>
          <a:sx n="93" d="100"/>
          <a:sy n="93" d="100"/>
        </p:scale>
        <p:origin x="17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DE3A-080D-4FDD-986F-006AF18A288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D6A8-6789-4443-A0EE-FD159259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2" y="-9597"/>
            <a:ext cx="10086784" cy="779159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5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16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90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9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6786" cy="779159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/>
              <a:t>CSE 403, Spring 2007,</a:t>
            </a:r>
            <a:r>
              <a:rPr lang="en-US" spc="-15"/>
              <a:t> </a:t>
            </a:r>
            <a:r>
              <a:rPr lang="en-US" spc="-5"/>
              <a:t>Alverson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46" y="304800"/>
            <a:ext cx="8624571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97190" algn="l"/>
              </a:tabLst>
            </a:pPr>
            <a:r>
              <a:rPr sz="4400" spc="-5" dirty="0">
                <a:uFill>
                  <a:solidFill>
                    <a:srgbClr val="3333CC"/>
                  </a:solidFill>
                </a:uFill>
              </a:rPr>
              <a:t>UML</a:t>
            </a:r>
            <a:r>
              <a:rPr lang="en-US" sz="4400" spc="-5" dirty="0">
                <a:uFill>
                  <a:solidFill>
                    <a:srgbClr val="3333CC"/>
                  </a:solidFill>
                </a:uFill>
              </a:rPr>
              <a:t> – </a:t>
            </a:r>
            <a:br>
              <a:rPr lang="en-US" sz="4400" spc="-5" dirty="0">
                <a:uFill>
                  <a:solidFill>
                    <a:srgbClr val="3333CC"/>
                  </a:solidFill>
                </a:uFill>
              </a:rPr>
            </a:br>
            <a:r>
              <a:rPr lang="en-US" sz="4400" spc="-5" dirty="0">
                <a:uFill>
                  <a:solidFill>
                    <a:srgbClr val="3333CC"/>
                  </a:solidFill>
                </a:uFill>
              </a:rPr>
              <a:t>Unified Modeling</a:t>
            </a:r>
            <a:r>
              <a:rPr lang="en-US" sz="4400" spc="-55" dirty="0">
                <a:uFill>
                  <a:solidFill>
                    <a:srgbClr val="3333CC"/>
                  </a:solidFill>
                </a:uFill>
              </a:rPr>
              <a:t> </a:t>
            </a:r>
            <a:r>
              <a:rPr lang="en-US" sz="4400" spc="-5" dirty="0">
                <a:uFill>
                  <a:solidFill>
                    <a:srgbClr val="3333CC"/>
                  </a:solidFill>
                </a:uFill>
              </a:rPr>
              <a:t>Language </a:t>
            </a:r>
            <a:r>
              <a:rPr sz="4400" spc="-5" dirty="0">
                <a:uFill>
                  <a:solidFill>
                    <a:srgbClr val="3333CC"/>
                  </a:solidFill>
                </a:uFill>
              </a:rPr>
              <a:t>	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879" y="2133600"/>
            <a:ext cx="8442961" cy="4501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</a:pPr>
            <a:r>
              <a:rPr lang="en-US" sz="2800" spc="-5" dirty="0">
                <a:latin typeface="Arial Unicode MS"/>
                <a:cs typeface="Arial Unicode MS"/>
              </a:rPr>
              <a:t>   </a:t>
            </a:r>
            <a:r>
              <a:rPr lang="en-US" sz="2800" dirty="0">
                <a:solidFill>
                  <a:srgbClr val="0070C0"/>
                </a:solidFill>
              </a:rPr>
              <a:t>A graphical language consisting of diagrams of many different types, each referring to a system seen from a specific point of view.</a:t>
            </a:r>
          </a:p>
          <a:p>
            <a:pPr marL="355600" marR="5080" indent="-342900">
              <a:spcBef>
                <a:spcPts val="100"/>
              </a:spcBef>
            </a:pPr>
            <a:endParaRPr lang="en-US" sz="1200" dirty="0">
              <a:solidFill>
                <a:srgbClr val="0070C0"/>
              </a:solidFill>
              <a:latin typeface="Arial Unicode MS"/>
              <a:cs typeface="Arial Unicode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Arial Unicode MS"/>
                <a:cs typeface="Arial Unicode MS"/>
              </a:rPr>
              <a:t>	T</a:t>
            </a:r>
            <a:r>
              <a:rPr sz="2800" spc="-5" dirty="0">
                <a:latin typeface="Arial Unicode MS"/>
                <a:cs typeface="Arial Unicode MS"/>
              </a:rPr>
              <a:t>o </a:t>
            </a:r>
            <a:r>
              <a:rPr sz="2800" dirty="0">
                <a:latin typeface="Arial Unicode MS"/>
                <a:cs typeface="Arial Unicode MS"/>
              </a:rPr>
              <a:t>promote </a:t>
            </a:r>
            <a:r>
              <a:rPr sz="2800" spc="-5" dirty="0">
                <a:latin typeface="Arial Unicode MS"/>
                <a:cs typeface="Arial Unicode MS"/>
              </a:rPr>
              <a:t>Object Oriented</a:t>
            </a:r>
            <a:r>
              <a:rPr lang="en-US" sz="2800" spc="-5" dirty="0">
                <a:latin typeface="Arial Unicode MS"/>
                <a:cs typeface="Arial Unicode MS"/>
              </a:rPr>
              <a:t> (OO)</a:t>
            </a:r>
            <a:r>
              <a:rPr sz="2800" spc="-5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design,</a:t>
            </a:r>
            <a:r>
              <a:rPr sz="2800" spc="-60" dirty="0">
                <a:latin typeface="Arial Unicode MS"/>
                <a:cs typeface="Arial Unicode MS"/>
              </a:rPr>
              <a:t> </a:t>
            </a:r>
            <a:r>
              <a:rPr sz="2800" spc="-5" dirty="0">
                <a:latin typeface="Arial Unicode MS"/>
                <a:cs typeface="Arial Unicode MS"/>
              </a:rPr>
              <a:t>three </a:t>
            </a:r>
            <a:r>
              <a:rPr sz="2800" dirty="0">
                <a:latin typeface="Arial Unicode MS"/>
                <a:cs typeface="Arial Unicode MS"/>
              </a:rPr>
              <a:t>leading </a:t>
            </a:r>
            <a:r>
              <a:rPr lang="en-US" sz="2800" dirty="0">
                <a:latin typeface="Arial Unicode MS"/>
                <a:cs typeface="Arial Unicode MS"/>
              </a:rPr>
              <a:t>OO</a:t>
            </a:r>
            <a:r>
              <a:rPr sz="2800" dirty="0">
                <a:latin typeface="Arial Unicode MS"/>
                <a:cs typeface="Arial Unicode MS"/>
              </a:rPr>
              <a:t> programming researchers combine</a:t>
            </a:r>
            <a:r>
              <a:rPr lang="en-US" sz="2800" dirty="0">
                <a:latin typeface="Arial Unicode MS"/>
                <a:cs typeface="Arial Unicode MS"/>
              </a:rPr>
              <a:t>d</a:t>
            </a:r>
            <a:r>
              <a:rPr sz="2800" dirty="0">
                <a:latin typeface="Arial Unicode MS"/>
                <a:cs typeface="Arial Unicode MS"/>
              </a:rPr>
              <a:t> </a:t>
            </a:r>
            <a:r>
              <a:rPr sz="2800" spc="-5" dirty="0">
                <a:latin typeface="Arial Unicode MS"/>
                <a:cs typeface="Arial Unicode MS"/>
              </a:rPr>
              <a:t>their</a:t>
            </a:r>
            <a:r>
              <a:rPr sz="2800" spc="-20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languages</a:t>
            </a:r>
            <a:r>
              <a:rPr lang="en-US" sz="2800" dirty="0">
                <a:latin typeface="Arial Unicode MS"/>
                <a:cs typeface="Arial Unicode MS"/>
              </a:rPr>
              <a:t> (</a:t>
            </a:r>
            <a:r>
              <a:rPr lang="en-US" sz="2800" dirty="0">
                <a:solidFill>
                  <a:srgbClr val="0070C0"/>
                </a:solidFill>
                <a:latin typeface="Arial Unicode MS"/>
                <a:cs typeface="Arial Unicode MS"/>
              </a:rPr>
              <a:t>U</a:t>
            </a:r>
            <a:r>
              <a:rPr lang="en-US" sz="2800" dirty="0">
                <a:latin typeface="Arial Unicode MS"/>
                <a:cs typeface="Arial Unicode MS"/>
              </a:rPr>
              <a:t>nion of All </a:t>
            </a:r>
            <a:r>
              <a:rPr lang="en-US" sz="2800" dirty="0">
                <a:solidFill>
                  <a:srgbClr val="0070C0"/>
                </a:solidFill>
                <a:latin typeface="Arial Unicode MS"/>
                <a:cs typeface="Arial Unicode MS"/>
              </a:rPr>
              <a:t>M</a:t>
            </a:r>
            <a:r>
              <a:rPr lang="en-US" sz="2800" dirty="0">
                <a:latin typeface="Arial Unicode MS"/>
                <a:cs typeface="Arial Unicode MS"/>
              </a:rPr>
              <a:t>odeling </a:t>
            </a:r>
            <a:r>
              <a:rPr lang="en-US" sz="2800" dirty="0">
                <a:solidFill>
                  <a:srgbClr val="0070C0"/>
                </a:solidFill>
                <a:latin typeface="Arial Unicode MS"/>
                <a:cs typeface="Arial Unicode MS"/>
              </a:rPr>
              <a:t>L</a:t>
            </a:r>
            <a:r>
              <a:rPr lang="en-US" sz="2800" dirty="0">
                <a:latin typeface="Arial Unicode MS"/>
                <a:cs typeface="Arial Unicode MS"/>
              </a:rPr>
              <a:t>anguages) in mid 1990s</a:t>
            </a:r>
            <a:r>
              <a:rPr sz="2800" dirty="0">
                <a:latin typeface="Arial Unicode MS"/>
                <a:cs typeface="Arial Unicode MS"/>
              </a:rPr>
              <a:t>:</a:t>
            </a:r>
          </a:p>
          <a:p>
            <a:pPr marL="755650" indent="-285750">
              <a:lnSpc>
                <a:spcPct val="100000"/>
              </a:lnSpc>
              <a:buClr>
                <a:srgbClr val="9A9A00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Grady </a:t>
            </a:r>
            <a:r>
              <a:rPr sz="2400" spc="-5" dirty="0" err="1">
                <a:latin typeface="Arial Unicode MS"/>
                <a:cs typeface="Arial Unicode MS"/>
              </a:rPr>
              <a:t>Booch</a:t>
            </a:r>
            <a:r>
              <a:rPr sz="2400" spc="-20" dirty="0">
                <a:latin typeface="Arial Unicode MS"/>
                <a:cs typeface="Arial Unicode MS"/>
              </a:rPr>
              <a:t> </a:t>
            </a:r>
            <a:r>
              <a:rPr lang="en-US" sz="2400" spc="-20" dirty="0">
                <a:latin typeface="Arial Unicode MS"/>
                <a:cs typeface="Arial Unicode MS"/>
              </a:rPr>
              <a:t>   </a:t>
            </a:r>
            <a:r>
              <a:rPr sz="2400" dirty="0">
                <a:latin typeface="Arial Unicode MS"/>
                <a:cs typeface="Arial Unicode MS"/>
              </a:rPr>
              <a:t>(BOOCH)</a:t>
            </a:r>
          </a:p>
          <a:p>
            <a:pPr marL="755650" indent="-285750">
              <a:lnSpc>
                <a:spcPct val="100000"/>
              </a:lnSpc>
              <a:spcBef>
                <a:spcPts val="570"/>
              </a:spcBef>
              <a:buClr>
                <a:srgbClr val="9A9A00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400" dirty="0">
                <a:latin typeface="Arial Unicode MS"/>
                <a:cs typeface="Arial Unicode MS"/>
              </a:rPr>
              <a:t>Jim Rumbaugh (OML: object modeling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technique)</a:t>
            </a:r>
            <a:endParaRPr sz="2400" dirty="0">
              <a:latin typeface="Arial Unicode MS"/>
              <a:cs typeface="Arial Unicode MS"/>
            </a:endParaRPr>
          </a:p>
          <a:p>
            <a:pPr marL="755650" indent="-285750">
              <a:lnSpc>
                <a:spcPct val="100000"/>
              </a:lnSpc>
              <a:spcBef>
                <a:spcPts val="570"/>
              </a:spcBef>
              <a:buClr>
                <a:srgbClr val="9A9A00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400" spc="-5" dirty="0">
                <a:latin typeface="Arial Unicode MS"/>
                <a:cs typeface="Arial Unicode MS"/>
              </a:rPr>
              <a:t>Ivar </a:t>
            </a:r>
            <a:r>
              <a:rPr sz="2400" dirty="0">
                <a:latin typeface="Arial Unicode MS"/>
                <a:cs typeface="Arial Unicode MS"/>
              </a:rPr>
              <a:t>Jacobsen </a:t>
            </a:r>
            <a:r>
              <a:rPr lang="en-US" sz="2400" dirty="0">
                <a:latin typeface="Arial Unicode MS"/>
                <a:cs typeface="Arial Unicode MS"/>
              </a:rPr>
              <a:t>  </a:t>
            </a:r>
            <a:r>
              <a:rPr sz="2400" dirty="0">
                <a:latin typeface="Arial Unicode MS"/>
                <a:cs typeface="Arial Unicode MS"/>
              </a:rPr>
              <a:t>(OOSE: </a:t>
            </a:r>
            <a:r>
              <a:rPr sz="2400" spc="-5" dirty="0">
                <a:latin typeface="Arial Unicode MS"/>
                <a:cs typeface="Arial Unicode MS"/>
              </a:rPr>
              <a:t>object oriented </a:t>
            </a:r>
            <a:r>
              <a:rPr sz="2400" dirty="0">
                <a:latin typeface="Arial Unicode MS"/>
                <a:cs typeface="Arial Unicode MS"/>
              </a:rPr>
              <a:t>software</a:t>
            </a:r>
            <a:r>
              <a:rPr sz="2400" spc="-55" dirty="0">
                <a:latin typeface="Arial Unicode MS"/>
                <a:cs typeface="Arial Unicode MS"/>
              </a:rPr>
              <a:t> </a:t>
            </a:r>
            <a:r>
              <a:rPr lang="en-US" sz="2400" spc="-5" dirty="0">
                <a:latin typeface="Arial Unicode MS"/>
                <a:cs typeface="Arial Unicode MS"/>
              </a:rPr>
              <a:t>E</a:t>
            </a:r>
            <a:r>
              <a:rPr sz="2400" spc="-5" dirty="0">
                <a:latin typeface="Arial Unicode MS"/>
                <a:cs typeface="Arial Unicode MS"/>
              </a:rPr>
              <a:t>ng</a:t>
            </a:r>
            <a:r>
              <a:rPr lang="en-US" sz="2400" spc="-5" dirty="0">
                <a:latin typeface="Arial Unicode MS"/>
                <a:cs typeface="Arial Unicode MS"/>
              </a:rPr>
              <a:t>.</a:t>
            </a:r>
            <a:r>
              <a:rPr sz="2400" spc="-5" dirty="0">
                <a:latin typeface="Arial Unicode MS"/>
                <a:cs typeface="Arial Unicode MS"/>
              </a:rPr>
              <a:t>)</a:t>
            </a:r>
            <a:endParaRPr lang="en-US" sz="2400" spc="-5" dirty="0">
              <a:latin typeface="Arial Unicode MS"/>
              <a:cs typeface="Arial Unicode M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CAE630-DA93-457E-91FA-2A8654EC5B3A}"/>
              </a:ext>
            </a:extLst>
          </p:cNvPr>
          <p:cNvCxnSpPr/>
          <p:nvPr/>
        </p:nvCxnSpPr>
        <p:spPr>
          <a:xfrm>
            <a:off x="239746" y="1905000"/>
            <a:ext cx="784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BD89-FFCC-48B1-A981-04DC1643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6982484" cy="1496907"/>
          </a:xfrm>
        </p:spPr>
        <p:txBody>
          <a:bodyPr/>
          <a:lstStyle/>
          <a:p>
            <a:r>
              <a:rPr lang="en-US" dirty="0"/>
              <a:t>Uses for UML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FE98052B-3DD9-4ACC-BAD8-5757C6C6D71A}"/>
              </a:ext>
            </a:extLst>
          </p:cNvPr>
          <p:cNvSpPr txBox="1"/>
          <p:nvPr/>
        </p:nvSpPr>
        <p:spPr>
          <a:xfrm>
            <a:off x="670560" y="1600200"/>
            <a:ext cx="8534400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030" indent="-100965">
              <a:spcBef>
                <a:spcPts val="955"/>
              </a:spcBef>
              <a:buFont typeface="Arial"/>
              <a:buChar char="•"/>
              <a:tabLst>
                <a:tab pos="113664" algn="l"/>
              </a:tabLst>
            </a:pP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u="sng" spc="10" dirty="0">
                <a:latin typeface="Calibri"/>
                <a:cs typeface="Calibri"/>
              </a:rPr>
              <a:t>S</a:t>
            </a:r>
            <a:r>
              <a:rPr sz="2800" u="sng" spc="10" dirty="0">
                <a:latin typeface="Calibri"/>
                <a:cs typeface="Calibri"/>
              </a:rPr>
              <a:t>ketch</a:t>
            </a:r>
            <a:r>
              <a:rPr sz="2800" spc="10" dirty="0">
                <a:latin typeface="Calibri"/>
                <a:cs typeface="Calibri"/>
              </a:rPr>
              <a:t>: to </a:t>
            </a:r>
            <a:r>
              <a:rPr sz="2800" spc="15" dirty="0">
                <a:latin typeface="Calibri"/>
                <a:cs typeface="Calibri"/>
              </a:rPr>
              <a:t>communicate </a:t>
            </a:r>
            <a:r>
              <a:rPr sz="2800" spc="10" dirty="0">
                <a:latin typeface="Calibri"/>
                <a:cs typeface="Calibri"/>
              </a:rPr>
              <a:t>aspects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230504" lvl="1" indent="-84455">
              <a:buFont typeface="Arial"/>
              <a:buChar char="–"/>
              <a:tabLst>
                <a:tab pos="231140" algn="l"/>
              </a:tabLst>
            </a:pPr>
            <a:r>
              <a:rPr sz="2800" spc="-5" dirty="0">
                <a:latin typeface="Calibri"/>
                <a:cs typeface="Calibri"/>
              </a:rPr>
              <a:t>forward design: doing UML before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coding</a:t>
            </a:r>
            <a:endParaRPr sz="2800" dirty="0">
              <a:latin typeface="Calibri"/>
              <a:cs typeface="Calibri"/>
            </a:endParaRPr>
          </a:p>
          <a:p>
            <a:pPr marL="230504" lvl="1" indent="-84455">
              <a:buFont typeface="Arial"/>
              <a:buChar char="–"/>
              <a:tabLst>
                <a:tab pos="231140" algn="l"/>
              </a:tabLst>
            </a:pPr>
            <a:r>
              <a:rPr sz="2800" spc="-5" dirty="0">
                <a:latin typeface="Calibri"/>
                <a:cs typeface="Calibri"/>
              </a:rPr>
              <a:t>backward design: doing UML 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lang="en-US" sz="2800" spc="10" dirty="0">
                <a:latin typeface="Calibri"/>
                <a:cs typeface="Calibri"/>
              </a:rPr>
              <a:t>ft</a:t>
            </a:r>
            <a:r>
              <a:rPr sz="2800" spc="10" dirty="0">
                <a:latin typeface="Calibri"/>
                <a:cs typeface="Calibri"/>
              </a:rPr>
              <a:t>er </a:t>
            </a:r>
            <a:r>
              <a:rPr sz="2800" spc="-5" dirty="0">
                <a:latin typeface="Calibri"/>
                <a:cs typeface="Calibri"/>
              </a:rPr>
              <a:t>coding 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15" dirty="0">
                <a:latin typeface="Calibri"/>
                <a:cs typeface="Calibri"/>
              </a:rPr>
              <a:t>doc</a:t>
            </a:r>
            <a:endParaRPr sz="2800" dirty="0">
              <a:latin typeface="Calibri"/>
              <a:cs typeface="Calibri"/>
            </a:endParaRPr>
          </a:p>
          <a:p>
            <a:pPr marL="230504" lvl="1" indent="-84455">
              <a:spcBef>
                <a:spcPts val="15"/>
              </a:spcBef>
              <a:buFont typeface="Arial"/>
              <a:buChar char="–"/>
              <a:tabLst>
                <a:tab pos="231140" algn="l"/>
              </a:tabLst>
            </a:pPr>
            <a:r>
              <a:rPr sz="2800" spc="-5" dirty="0">
                <a:latin typeface="Calibri"/>
                <a:cs typeface="Calibri"/>
              </a:rPr>
              <a:t>used to get rough </a:t>
            </a:r>
            <a:r>
              <a:rPr sz="2800" spc="5" dirty="0">
                <a:latin typeface="Calibri"/>
                <a:cs typeface="Calibri"/>
              </a:rPr>
              <a:t>selec</a:t>
            </a:r>
            <a:r>
              <a:rPr lang="en-US" sz="2800" spc="5" dirty="0">
                <a:latin typeface="Calibri"/>
                <a:cs typeface="Calibri"/>
              </a:rPr>
              <a:t>ti</a:t>
            </a:r>
            <a:r>
              <a:rPr sz="2800" spc="5" dirty="0">
                <a:latin typeface="Calibri"/>
                <a:cs typeface="Calibri"/>
              </a:rPr>
              <a:t>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ideas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741F4B59-F5D8-46EB-AC3B-A0AFF4D66E37}"/>
              </a:ext>
            </a:extLst>
          </p:cNvPr>
          <p:cNvSpPr txBox="1"/>
          <p:nvPr/>
        </p:nvSpPr>
        <p:spPr>
          <a:xfrm>
            <a:off x="670560" y="3889022"/>
            <a:ext cx="8233551" cy="891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3030" indent="-100965">
              <a:spcBef>
                <a:spcPts val="130"/>
              </a:spcBef>
              <a:buFont typeface="Arial"/>
              <a:buChar char="•"/>
              <a:tabLst>
                <a:tab pos="113664" algn="l"/>
              </a:tabLst>
            </a:pP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u="sng" spc="10" dirty="0">
                <a:latin typeface="Calibri"/>
                <a:cs typeface="Calibri"/>
              </a:rPr>
              <a:t>B</a:t>
            </a:r>
            <a:r>
              <a:rPr sz="2800" u="sng" spc="10" dirty="0">
                <a:latin typeface="Calibri"/>
                <a:cs typeface="Calibri"/>
              </a:rPr>
              <a:t>lueprint</a:t>
            </a:r>
            <a:r>
              <a:rPr sz="2800" spc="10" dirty="0">
                <a:latin typeface="Calibri"/>
                <a:cs typeface="Calibri"/>
              </a:rPr>
              <a:t>: </a:t>
            </a:r>
            <a:r>
              <a:rPr sz="2800" spc="15" dirty="0">
                <a:latin typeface="Calibri"/>
                <a:cs typeface="Calibri"/>
              </a:rPr>
              <a:t>a complete </a:t>
            </a:r>
            <a:r>
              <a:rPr sz="2800" spc="10" dirty="0">
                <a:latin typeface="Calibri"/>
                <a:cs typeface="Calibri"/>
              </a:rPr>
              <a:t>design to </a:t>
            </a:r>
            <a:r>
              <a:rPr sz="2800" spc="15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implemented</a:t>
            </a:r>
            <a:endParaRPr sz="2800" dirty="0">
              <a:latin typeface="Calibri"/>
              <a:cs typeface="Calibri"/>
            </a:endParaRPr>
          </a:p>
          <a:p>
            <a:pPr marL="228600" marR="64769" indent="-81915">
              <a:spcBef>
                <a:spcPts val="14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5" dirty="0">
                <a:latin typeface="Calibri"/>
                <a:cs typeface="Calibri"/>
              </a:rPr>
              <a:t>some</a:t>
            </a:r>
            <a:r>
              <a:rPr lang="en-US" sz="2800" spc="5" dirty="0">
                <a:latin typeface="Calibri"/>
                <a:cs typeface="Calibri"/>
              </a:rPr>
              <a:t>ti</a:t>
            </a:r>
            <a:r>
              <a:rPr sz="2800" spc="5" dirty="0">
                <a:latin typeface="Calibri"/>
                <a:cs typeface="Calibri"/>
              </a:rPr>
              <a:t>mes </a:t>
            </a:r>
            <a:r>
              <a:rPr sz="2800" spc="-5" dirty="0">
                <a:latin typeface="Calibri"/>
                <a:cs typeface="Calibri"/>
              </a:rPr>
              <a:t>done with tools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B4373D4-1886-475F-87B4-99BEA4F92D38}"/>
              </a:ext>
            </a:extLst>
          </p:cNvPr>
          <p:cNvSpPr txBox="1"/>
          <p:nvPr/>
        </p:nvSpPr>
        <p:spPr>
          <a:xfrm>
            <a:off x="664916" y="5181600"/>
            <a:ext cx="8077200" cy="1327286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3030" marR="5080" indent="-100965">
              <a:spcBef>
                <a:spcPts val="270"/>
              </a:spcBef>
              <a:buFont typeface="Arial"/>
              <a:buChar char="•"/>
              <a:tabLst>
                <a:tab pos="113664" algn="l"/>
              </a:tabLst>
            </a:pP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u="sng" spc="10" dirty="0">
                <a:latin typeface="Calibri"/>
                <a:cs typeface="Calibri"/>
              </a:rPr>
              <a:t>P</a:t>
            </a:r>
            <a:r>
              <a:rPr sz="2800" u="sng" spc="15" dirty="0">
                <a:latin typeface="Calibri"/>
                <a:cs typeface="Calibri"/>
              </a:rPr>
              <a:t>rogramming</a:t>
            </a:r>
            <a:r>
              <a:rPr sz="2800" spc="10" dirty="0">
                <a:latin typeface="Calibri"/>
                <a:cs typeface="Calibri"/>
              </a:rPr>
              <a:t>: </a:t>
            </a:r>
            <a:r>
              <a:rPr lang="en-US" sz="2800" spc="10" dirty="0">
                <a:latin typeface="Calibri"/>
                <a:cs typeface="Calibri"/>
              </a:rPr>
              <a:t>'</a:t>
            </a:r>
            <a:r>
              <a:rPr sz="2800" spc="15" dirty="0">
                <a:latin typeface="Calibri"/>
                <a:cs typeface="Calibri"/>
              </a:rPr>
              <a:t>code</a:t>
            </a:r>
            <a:r>
              <a:rPr lang="en-US" sz="2800" spc="15" dirty="0">
                <a:latin typeface="Calibri"/>
                <a:cs typeface="Calibri"/>
              </a:rPr>
              <a:t>'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auto-­‐generated </a:t>
            </a:r>
            <a:r>
              <a:rPr lang="en-US" sz="2800" spc="15" dirty="0">
                <a:latin typeface="Calibri"/>
                <a:cs typeface="Calibri"/>
              </a:rPr>
              <a:t>from UML</a:t>
            </a:r>
            <a:endParaRPr sz="2800" dirty="0">
              <a:latin typeface="Calibri"/>
              <a:cs typeface="Calibri"/>
            </a:endParaRPr>
          </a:p>
          <a:p>
            <a:pPr marL="146685"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only good if this is faster than coding in a "real"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endParaRPr sz="2800" dirty="0">
              <a:latin typeface="Calibri"/>
              <a:cs typeface="Calibr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A11659-6453-4044-9D32-5207B2DC5A46}"/>
              </a:ext>
            </a:extLst>
          </p:cNvPr>
          <p:cNvCxnSpPr/>
          <p:nvPr/>
        </p:nvCxnSpPr>
        <p:spPr>
          <a:xfrm>
            <a:off x="152400" y="1447800"/>
            <a:ext cx="784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9744"/>
            <a:ext cx="78193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uFill>
                  <a:solidFill>
                    <a:srgbClr val="3333CC"/>
                  </a:solidFill>
                </a:uFill>
              </a:rPr>
              <a:t>UML </a:t>
            </a:r>
            <a:r>
              <a:rPr lang="en-US" sz="4000" spc="-5" dirty="0">
                <a:uFill>
                  <a:solidFill>
                    <a:srgbClr val="3333CC"/>
                  </a:solidFill>
                </a:uFill>
              </a:rPr>
              <a:t>Diagram Flavors </a:t>
            </a:r>
            <a:r>
              <a:rPr sz="4000" dirty="0">
                <a:uFill>
                  <a:solidFill>
                    <a:srgbClr val="3333CC"/>
                  </a:solidFill>
                </a:uFill>
              </a:rPr>
              <a:t>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08702" y="1371290"/>
            <a:ext cx="8302625" cy="6401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55650" lvl="1" indent="-285750">
              <a:spcBef>
                <a:spcPts val="335"/>
              </a:spcBef>
              <a:buClr>
                <a:srgbClr val="9A9A00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3333CC"/>
                </a:solidFill>
                <a:latin typeface="Arial Unicode MS"/>
                <a:cs typeface="Arial Unicode MS"/>
              </a:rPr>
              <a:t>U</a:t>
            </a:r>
            <a:r>
              <a:rPr sz="2400" spc="-5" dirty="0">
                <a:latin typeface="Arial Unicode MS"/>
                <a:cs typeface="Arial Unicode MS"/>
              </a:rPr>
              <a:t>nion of all </a:t>
            </a:r>
            <a:r>
              <a:rPr sz="2400" dirty="0">
                <a:solidFill>
                  <a:srgbClr val="3333CC"/>
                </a:solidFill>
                <a:latin typeface="Arial Unicode MS"/>
                <a:cs typeface="Arial Unicode MS"/>
              </a:rPr>
              <a:t>M</a:t>
            </a:r>
            <a:r>
              <a:rPr sz="2400" dirty="0">
                <a:latin typeface="Arial Unicode MS"/>
                <a:cs typeface="Arial Unicode MS"/>
              </a:rPr>
              <a:t>odeling </a:t>
            </a:r>
            <a:r>
              <a:rPr sz="2400" dirty="0">
                <a:solidFill>
                  <a:srgbClr val="3333CC"/>
                </a:solidFill>
                <a:latin typeface="Arial Unicode MS"/>
                <a:cs typeface="Arial Unicode MS"/>
              </a:rPr>
              <a:t>L</a:t>
            </a:r>
            <a:r>
              <a:rPr sz="2400" dirty="0">
                <a:latin typeface="Arial Unicode MS"/>
                <a:cs typeface="Arial Unicode MS"/>
              </a:rPr>
              <a:t>anguages</a:t>
            </a:r>
            <a:endParaRPr sz="2800" dirty="0">
              <a:latin typeface="Wingdings"/>
              <a:cs typeface="Wingdings"/>
            </a:endParaRPr>
          </a:p>
          <a:p>
            <a:pPr marL="1155700" lvl="2" indent="-229235">
              <a:spcBef>
                <a:spcPts val="254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b="1" spc="-5" dirty="0">
                <a:latin typeface="Arial Unicode MS"/>
                <a:cs typeface="Arial Unicode MS"/>
              </a:rPr>
              <a:t>Use case</a:t>
            </a:r>
            <a:r>
              <a:rPr sz="2400" b="1" spc="-10" dirty="0">
                <a:latin typeface="Arial Unicode MS"/>
                <a:cs typeface="Arial Unicode MS"/>
              </a:rPr>
              <a:t> diagrams</a:t>
            </a:r>
            <a:r>
              <a:rPr lang="en-US" sz="2400" b="1" spc="-10" dirty="0">
                <a:latin typeface="Arial Unicode MS"/>
                <a:cs typeface="Arial Unicode MS"/>
              </a:rPr>
              <a:t> </a:t>
            </a:r>
            <a:r>
              <a:rPr lang="en-US" sz="2400" spc="-10" dirty="0">
                <a:latin typeface="Arial Unicode MS"/>
                <a:cs typeface="Arial Unicode MS"/>
              </a:rPr>
              <a:t>- </a:t>
            </a:r>
            <a:r>
              <a:rPr lang="en-US" sz="2000" dirty="0"/>
              <a:t>illustrate actors and actions of a system without any reference to logic or the temporal sequence of events</a:t>
            </a:r>
            <a:endParaRPr sz="2000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34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b="1" spc="-5" dirty="0">
                <a:latin typeface="Arial Unicode MS"/>
                <a:cs typeface="Arial Unicode MS"/>
              </a:rPr>
              <a:t>Class</a:t>
            </a:r>
            <a:r>
              <a:rPr sz="2400" b="1" spc="-10" dirty="0">
                <a:latin typeface="Arial Unicode MS"/>
                <a:cs typeface="Arial Unicode MS"/>
              </a:rPr>
              <a:t> </a:t>
            </a:r>
            <a:r>
              <a:rPr sz="2400" b="1" spc="-5" dirty="0">
                <a:latin typeface="Arial Unicode MS"/>
                <a:cs typeface="Arial Unicode MS"/>
              </a:rPr>
              <a:t>diagrams</a:t>
            </a:r>
            <a:r>
              <a:rPr lang="en-US" sz="2400" b="1" spc="-5" dirty="0">
                <a:latin typeface="Arial Unicode MS"/>
                <a:cs typeface="Arial Unicode MS"/>
              </a:rPr>
              <a:t> </a:t>
            </a:r>
            <a:r>
              <a:rPr lang="en-US" sz="2400" spc="-5" dirty="0">
                <a:latin typeface="Arial Unicode MS"/>
                <a:cs typeface="Arial Unicode MS"/>
              </a:rPr>
              <a:t>-</a:t>
            </a:r>
            <a:r>
              <a:rPr lang="en-US" sz="2400" dirty="0"/>
              <a:t> </a:t>
            </a:r>
            <a:r>
              <a:rPr lang="en-US" sz="2000" dirty="0"/>
              <a:t>represent the system organization into blocks each of which includes data and actions relative to those data</a:t>
            </a:r>
            <a:endParaRPr sz="2000" dirty="0">
              <a:latin typeface="Arial Unicode MS"/>
              <a:cs typeface="Arial Unicode MS"/>
            </a:endParaRPr>
          </a:p>
          <a:p>
            <a:pPr marL="1612900" lvl="3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Object </a:t>
            </a:r>
            <a:r>
              <a:rPr sz="2400" spc="-5" dirty="0">
                <a:latin typeface="Arial Unicode MS"/>
                <a:cs typeface="Arial Unicode MS"/>
              </a:rPr>
              <a:t>diagrams</a:t>
            </a:r>
            <a:endParaRPr sz="2400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b="1" spc="-10" dirty="0">
                <a:latin typeface="Arial Unicode MS"/>
                <a:cs typeface="Arial Unicode MS"/>
              </a:rPr>
              <a:t>Sequence </a:t>
            </a:r>
            <a:r>
              <a:rPr sz="2400" b="1" spc="-5" dirty="0">
                <a:latin typeface="Arial Unicode MS"/>
                <a:cs typeface="Arial Unicode MS"/>
              </a:rPr>
              <a:t>diagrams</a:t>
            </a:r>
            <a:r>
              <a:rPr lang="en-US" sz="2400" b="1" spc="-5" dirty="0">
                <a:latin typeface="Arial Unicode MS"/>
                <a:cs typeface="Arial Unicode MS"/>
              </a:rPr>
              <a:t> </a:t>
            </a:r>
            <a:r>
              <a:rPr lang="en-US" sz="2400" spc="-5" dirty="0">
                <a:latin typeface="Arial Unicode MS"/>
                <a:cs typeface="Arial Unicode MS"/>
              </a:rPr>
              <a:t>- </a:t>
            </a:r>
            <a:r>
              <a:rPr lang="en-US" sz="2000" dirty="0"/>
              <a:t>underline the temporal event flow</a:t>
            </a:r>
            <a:endParaRPr sz="2000" dirty="0"/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State</a:t>
            </a:r>
            <a:r>
              <a:rPr lang="en-US" sz="2400" spc="-10" dirty="0">
                <a:latin typeface="Arial Unicode MS"/>
                <a:cs typeface="Arial Unicode MS"/>
              </a:rPr>
              <a:t> </a:t>
            </a:r>
            <a:r>
              <a:rPr sz="2400" spc="-10" dirty="0">
                <a:latin typeface="Arial Unicode MS"/>
                <a:cs typeface="Arial Unicode MS"/>
              </a:rPr>
              <a:t>diagrams</a:t>
            </a:r>
            <a:r>
              <a:rPr lang="en-US" sz="2400" spc="-10" dirty="0">
                <a:latin typeface="Arial Unicode MS"/>
                <a:cs typeface="Arial Unicode MS"/>
              </a:rPr>
              <a:t> - </a:t>
            </a:r>
            <a:r>
              <a:rPr lang="en-US" sz="2000" dirty="0"/>
              <a:t>encode the logical relations among system components</a:t>
            </a:r>
            <a:endParaRPr sz="2000" dirty="0"/>
          </a:p>
          <a:p>
            <a:pPr marL="1155700" lvl="2" indent="-228600">
              <a:spcBef>
                <a:spcPts val="235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b="1" spc="-10" dirty="0">
                <a:latin typeface="Arial Unicode MS"/>
                <a:cs typeface="Arial Unicode MS"/>
              </a:rPr>
              <a:t>Activity </a:t>
            </a:r>
            <a:r>
              <a:rPr sz="2400" b="1" spc="-5" dirty="0">
                <a:latin typeface="Arial Unicode MS"/>
                <a:cs typeface="Arial Unicode MS"/>
              </a:rPr>
              <a:t>diagrams</a:t>
            </a:r>
            <a:endParaRPr sz="2400" b="1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spc="-10" dirty="0">
                <a:latin typeface="Arial Unicode MS"/>
                <a:cs typeface="Arial Unicode MS"/>
              </a:rPr>
              <a:t>Component </a:t>
            </a:r>
            <a:r>
              <a:rPr sz="2400" spc="-5" dirty="0">
                <a:latin typeface="Arial Unicode MS"/>
                <a:cs typeface="Arial Unicode MS"/>
              </a:rPr>
              <a:t>diagrams</a:t>
            </a:r>
            <a:endParaRPr sz="2400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sz="2400" spc="-5" dirty="0">
                <a:latin typeface="Arial Unicode MS"/>
                <a:cs typeface="Arial Unicode MS"/>
              </a:rPr>
              <a:t>Deployment</a:t>
            </a:r>
            <a:r>
              <a:rPr sz="2400" spc="-10" dirty="0">
                <a:latin typeface="Arial Unicode MS"/>
                <a:cs typeface="Arial Unicode MS"/>
              </a:rPr>
              <a:t> </a:t>
            </a:r>
            <a:r>
              <a:rPr sz="2400" spc="-5" dirty="0">
                <a:latin typeface="Arial Unicode MS"/>
                <a:cs typeface="Arial Unicode MS"/>
              </a:rPr>
              <a:t>diagrams</a:t>
            </a:r>
            <a:endParaRPr lang="en-US" sz="2400" spc="-5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r>
              <a:rPr lang="en-US" sz="2400" spc="-5" dirty="0">
                <a:latin typeface="Arial Unicode MS"/>
                <a:cs typeface="Arial Unicode MS"/>
              </a:rPr>
              <a:t>Collaboration</a:t>
            </a:r>
            <a:r>
              <a:rPr lang="en-US" sz="2400" spc="-10" dirty="0">
                <a:latin typeface="Arial Unicode MS"/>
                <a:cs typeface="Arial Unicode MS"/>
              </a:rPr>
              <a:t> </a:t>
            </a:r>
            <a:r>
              <a:rPr lang="en-US" sz="2400" spc="-5" dirty="0">
                <a:latin typeface="Arial Unicode MS"/>
                <a:cs typeface="Arial Unicode MS"/>
              </a:rPr>
              <a:t>diagrams</a:t>
            </a:r>
            <a:endParaRPr lang="en-US" sz="2400" dirty="0">
              <a:latin typeface="Arial Unicode MS"/>
              <a:cs typeface="Arial Unicode MS"/>
            </a:endParaRPr>
          </a:p>
          <a:p>
            <a:pPr marL="1155700" lvl="2" indent="-228600">
              <a:spcBef>
                <a:spcPts val="240"/>
              </a:spcBef>
              <a:buClr>
                <a:srgbClr val="9ACC00"/>
              </a:buClr>
              <a:buSzPct val="65000"/>
              <a:buFont typeface="Wingdings"/>
              <a:buChar char=""/>
              <a:tabLst>
                <a:tab pos="1155700" algn="l"/>
              </a:tabLst>
            </a:pPr>
            <a:endParaRPr sz="2400" dirty="0">
              <a:latin typeface="Arial Unicode MS"/>
              <a:cs typeface="Arial Unicode MS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10"/>
              </a:spcBef>
              <a:buClr>
                <a:srgbClr val="9A9A00"/>
              </a:buClr>
              <a:buSzPct val="75000"/>
              <a:buChar char="o"/>
              <a:tabLst>
                <a:tab pos="755015" algn="l"/>
                <a:tab pos="755650" algn="l"/>
              </a:tabLst>
            </a:pPr>
            <a:r>
              <a:rPr lang="en-US" sz="2800" spc="-5" dirty="0">
                <a:latin typeface="Arial Unicode MS"/>
                <a:cs typeface="Arial Unicode MS"/>
              </a:rPr>
              <a:t>A </a:t>
            </a:r>
            <a:r>
              <a:rPr sz="2800" dirty="0">
                <a:latin typeface="Arial Unicode MS"/>
                <a:cs typeface="Arial Unicode MS"/>
              </a:rPr>
              <a:t>standard </a:t>
            </a:r>
            <a:r>
              <a:rPr lang="en-US" sz="2800" spc="-5" dirty="0">
                <a:latin typeface="Arial Unicode MS"/>
                <a:cs typeface="Arial Unicode MS"/>
              </a:rPr>
              <a:t>used by many in</a:t>
            </a:r>
            <a:r>
              <a:rPr sz="2800" spc="-10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industry.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463A1-9AF2-4AE0-B0D9-6B305F70E809}"/>
              </a:ext>
            </a:extLst>
          </p:cNvPr>
          <p:cNvCxnSpPr/>
          <p:nvPr/>
        </p:nvCxnSpPr>
        <p:spPr>
          <a:xfrm>
            <a:off x="76200" y="1219200"/>
            <a:ext cx="784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0E-0D1D-4752-98EF-BBA73E5E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7951"/>
            <a:ext cx="6982484" cy="1496907"/>
          </a:xfrm>
        </p:spPr>
        <p:txBody>
          <a:bodyPr/>
          <a:lstStyle/>
          <a:p>
            <a:r>
              <a:rPr lang="en-US" dirty="0"/>
              <a:t>UML – Sample/Simple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2BB6-E584-47F4-A946-DF3B11F2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763000" cy="43982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Used as a tool in system design. </a:t>
            </a:r>
          </a:p>
          <a:p>
            <a:r>
              <a:rPr lang="en-US" sz="2400" dirty="0"/>
              <a:t>Start with a simple diagram, </a:t>
            </a:r>
          </a:p>
          <a:p>
            <a:pPr marL="0" indent="0">
              <a:buNone/>
            </a:pPr>
            <a:r>
              <a:rPr lang="en-US" sz="2400" dirty="0"/>
              <a:t>	e.g., use case diagrams, to make sure the understanding 	of actors and actions of the system is clear. </a:t>
            </a:r>
          </a:p>
          <a:p>
            <a:r>
              <a:rPr lang="en-US" sz="2400" dirty="0"/>
              <a:t>Next work on sequence diagrams</a:t>
            </a:r>
          </a:p>
          <a:p>
            <a:pPr lvl="1"/>
            <a:r>
              <a:rPr lang="en-US" sz="2400" dirty="0"/>
              <a:t>adds a temporal scale to the system events. </a:t>
            </a:r>
          </a:p>
          <a:p>
            <a:r>
              <a:rPr lang="en-US" sz="2400" dirty="0"/>
              <a:t>Next generate a state diagrams</a:t>
            </a:r>
          </a:p>
          <a:p>
            <a:r>
              <a:rPr lang="en-US" sz="2400" dirty="0"/>
              <a:t>Lastly a class diagram, a step away from code (tools available to generate code from class diagrams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CAUTION!! </a:t>
            </a:r>
            <a:r>
              <a:rPr lang="en-US" sz="2400" dirty="0">
                <a:sym typeface="Wingdings" panose="05000000000000000000" pitchFamily="2" charset="2"/>
              </a:rPr>
              <a:t>– Diagrams should be consistent, if not there is likely an error that needs to be corrected, throughout the series of diagram. UML is a way to make visible these discrepancies before they become implemented and a costly re-design becomes necessary!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DA5017-9F18-480C-9CF6-E1F88D272527}"/>
              </a:ext>
            </a:extLst>
          </p:cNvPr>
          <p:cNvCxnSpPr/>
          <p:nvPr/>
        </p:nvCxnSpPr>
        <p:spPr>
          <a:xfrm>
            <a:off x="228600" y="1371600"/>
            <a:ext cx="784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3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C7CC-517C-4AE6-8114-56B53193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03805"/>
            <a:ext cx="7620000" cy="1496907"/>
          </a:xfrm>
        </p:spPr>
        <p:txBody>
          <a:bodyPr/>
          <a:lstStyle/>
          <a:p>
            <a:r>
              <a:rPr lang="en-US" dirty="0"/>
              <a:t>UML Facilitates the Design Phase</a:t>
            </a:r>
          </a:p>
        </p:txBody>
      </p:sp>
      <p:sp>
        <p:nvSpPr>
          <p:cNvPr id="4" name="object 50">
            <a:extLst>
              <a:ext uri="{FF2B5EF4-FFF2-40B4-BE49-F238E27FC236}">
                <a16:creationId xmlns:a16="http://schemas.microsoft.com/office/drawing/2014/main" id="{725DC4ED-A032-401B-8062-4232A95D0399}"/>
              </a:ext>
            </a:extLst>
          </p:cNvPr>
          <p:cNvSpPr txBox="1"/>
          <p:nvPr/>
        </p:nvSpPr>
        <p:spPr>
          <a:xfrm>
            <a:off x="642336" y="1752600"/>
            <a:ext cx="7084729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1105"/>
              </a:spcBef>
              <a:tabLst>
                <a:tab pos="113664" algn="l"/>
              </a:tabLst>
            </a:pPr>
            <a:r>
              <a:rPr lang="en-US" sz="3200" b="1" spc="5" dirty="0">
                <a:latin typeface="Calibri"/>
                <a:cs typeface="Calibri"/>
              </a:rPr>
              <a:t>D</a:t>
            </a:r>
            <a:r>
              <a:rPr sz="3200" b="1" spc="5" dirty="0">
                <a:latin typeface="Calibri"/>
                <a:cs typeface="Calibri"/>
              </a:rPr>
              <a:t>esign</a:t>
            </a:r>
            <a:r>
              <a:rPr sz="3200" spc="5" dirty="0">
                <a:latin typeface="Calibri"/>
                <a:cs typeface="Calibri"/>
              </a:rPr>
              <a:t>: </a:t>
            </a:r>
            <a:r>
              <a:rPr sz="3200" i="1" spc="5" dirty="0">
                <a:latin typeface="Calibri"/>
                <a:cs typeface="Calibri"/>
              </a:rPr>
              <a:t>specifying the structure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lang="en-US" sz="3200" spc="5" dirty="0">
                <a:latin typeface="Calibri"/>
                <a:cs typeface="Calibri"/>
              </a:rPr>
              <a:t>(the) </a:t>
            </a:r>
            <a:r>
              <a:rPr lang="en-US" sz="3200" u="sng" spc="10" dirty="0">
                <a:latin typeface="Calibri"/>
                <a:cs typeface="Calibri"/>
              </a:rPr>
              <a:t>H</a:t>
            </a:r>
            <a:r>
              <a:rPr sz="3200" u="sng" spc="10" dirty="0">
                <a:latin typeface="Calibri"/>
                <a:cs typeface="Calibri"/>
              </a:rPr>
              <a:t>ow</a:t>
            </a:r>
            <a:r>
              <a:rPr sz="3200" spc="10" dirty="0">
                <a:latin typeface="Calibri"/>
                <a:cs typeface="Calibri"/>
              </a:rPr>
              <a:t> a </a:t>
            </a:r>
            <a:r>
              <a:rPr sz="3200" spc="20" dirty="0">
                <a:latin typeface="Calibri"/>
                <a:cs typeface="Calibri"/>
              </a:rPr>
              <a:t>so</a:t>
            </a:r>
            <a:r>
              <a:rPr lang="en-US" sz="3200" spc="20" dirty="0">
                <a:latin typeface="Calibri"/>
                <a:cs typeface="Calibri"/>
              </a:rPr>
              <a:t>ft</a:t>
            </a:r>
            <a:r>
              <a:rPr sz="3200" spc="20" dirty="0">
                <a:latin typeface="Calibri"/>
                <a:cs typeface="Calibri"/>
              </a:rPr>
              <a:t>ware </a:t>
            </a:r>
            <a:r>
              <a:rPr sz="3200" spc="5" dirty="0">
                <a:latin typeface="Calibri"/>
                <a:cs typeface="Calibri"/>
              </a:rPr>
              <a:t>system will </a:t>
            </a:r>
            <a:r>
              <a:rPr sz="3200" spc="10" dirty="0">
                <a:latin typeface="Calibri"/>
                <a:cs typeface="Calibri"/>
              </a:rPr>
              <a:t>be </a:t>
            </a:r>
            <a:r>
              <a:rPr sz="3200" spc="5" dirty="0">
                <a:latin typeface="Calibri"/>
                <a:cs typeface="Calibri"/>
              </a:rPr>
              <a:t>wri</a:t>
            </a:r>
            <a:r>
              <a:rPr lang="en-US" sz="3200" spc="5" dirty="0">
                <a:latin typeface="Calibri"/>
                <a:cs typeface="Calibri"/>
              </a:rPr>
              <a:t>tt</a:t>
            </a:r>
            <a:r>
              <a:rPr sz="3200" spc="5" dirty="0">
                <a:latin typeface="Calibri"/>
                <a:cs typeface="Calibri"/>
              </a:rPr>
              <a:t>en </a:t>
            </a:r>
            <a:r>
              <a:rPr sz="3200" spc="10" dirty="0">
                <a:latin typeface="Calibri"/>
                <a:cs typeface="Calibri"/>
              </a:rPr>
              <a:t>and </a:t>
            </a:r>
            <a:r>
              <a:rPr sz="3200" spc="20" dirty="0">
                <a:latin typeface="Calibri"/>
                <a:cs typeface="Calibri"/>
              </a:rPr>
              <a:t>func</a:t>
            </a:r>
            <a:r>
              <a:rPr lang="en-US" sz="3200" spc="20" dirty="0">
                <a:latin typeface="Calibri"/>
                <a:cs typeface="Calibri"/>
              </a:rPr>
              <a:t>ti</a:t>
            </a:r>
            <a:r>
              <a:rPr sz="3200" spc="20" dirty="0">
                <a:latin typeface="Calibri"/>
                <a:cs typeface="Calibri"/>
              </a:rPr>
              <a:t>on, </a:t>
            </a:r>
            <a:r>
              <a:rPr sz="3200" spc="5" dirty="0">
                <a:latin typeface="Calibri"/>
                <a:cs typeface="Calibri"/>
              </a:rPr>
              <a:t>without actually  </a:t>
            </a:r>
            <a:r>
              <a:rPr sz="3200" spc="25" dirty="0">
                <a:latin typeface="Calibri"/>
                <a:cs typeface="Calibri"/>
              </a:rPr>
              <a:t>wri</a:t>
            </a:r>
            <a:r>
              <a:rPr lang="en-US" sz="3200" spc="25" dirty="0">
                <a:latin typeface="Calibri"/>
                <a:cs typeface="Calibri"/>
              </a:rPr>
              <a:t>ti</a:t>
            </a:r>
            <a:r>
              <a:rPr sz="3200" spc="25" dirty="0">
                <a:latin typeface="Calibri"/>
                <a:cs typeface="Calibri"/>
              </a:rPr>
              <a:t>ng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complete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implementa</a:t>
            </a:r>
            <a:r>
              <a:rPr lang="en-US" sz="3200" spc="15" dirty="0">
                <a:latin typeface="Calibri"/>
                <a:cs typeface="Calibri"/>
              </a:rPr>
              <a:t>ti</a:t>
            </a:r>
            <a:r>
              <a:rPr sz="3200" spc="15" dirty="0"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1">
            <a:extLst>
              <a:ext uri="{FF2B5EF4-FFF2-40B4-BE49-F238E27FC236}">
                <a16:creationId xmlns:a16="http://schemas.microsoft.com/office/drawing/2014/main" id="{35E0558E-95EB-4212-A13B-8BF15ED9C78D}"/>
              </a:ext>
            </a:extLst>
          </p:cNvPr>
          <p:cNvSpPr txBox="1"/>
          <p:nvPr/>
        </p:nvSpPr>
        <p:spPr>
          <a:xfrm>
            <a:off x="642336" y="3962400"/>
            <a:ext cx="7999308" cy="3538147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13030" marR="62230" indent="-100965">
              <a:spcBef>
                <a:spcPts val="209"/>
              </a:spcBef>
              <a:buFont typeface="Arial"/>
              <a:buChar char="•"/>
              <a:tabLst>
                <a:tab pos="113664" algn="l"/>
              </a:tabLst>
            </a:pPr>
            <a:r>
              <a:rPr lang="en-US" sz="2800" spc="10" dirty="0">
                <a:latin typeface="Calibri"/>
                <a:cs typeface="Calibri"/>
              </a:rPr>
              <a:t> UML can assist in</a:t>
            </a:r>
            <a:r>
              <a:rPr sz="2800" spc="10" dirty="0">
                <a:latin typeface="Calibri"/>
                <a:cs typeface="Calibri"/>
              </a:rPr>
              <a:t> transi</a:t>
            </a:r>
            <a:r>
              <a:rPr lang="en-US" sz="2800" spc="10" dirty="0">
                <a:latin typeface="Calibri"/>
                <a:cs typeface="Calibri"/>
              </a:rPr>
              <a:t>ti</a:t>
            </a:r>
            <a:r>
              <a:rPr sz="2800" spc="10" dirty="0">
                <a:latin typeface="Calibri"/>
                <a:cs typeface="Calibri"/>
              </a:rPr>
              <a:t>on from </a:t>
            </a:r>
            <a:r>
              <a:rPr lang="en-US" sz="2800" spc="10" dirty="0">
                <a:latin typeface="Calibri"/>
                <a:cs typeface="Calibri"/>
              </a:rPr>
              <a:t>(the) </a:t>
            </a:r>
            <a:r>
              <a:rPr sz="2800" spc="10" dirty="0">
                <a:latin typeface="Calibri"/>
                <a:cs typeface="Calibri"/>
              </a:rPr>
              <a:t>"</a:t>
            </a:r>
            <a:r>
              <a:rPr lang="en-US" sz="2800" spc="10" dirty="0">
                <a:latin typeface="Calibri"/>
                <a:cs typeface="Calibri"/>
              </a:rPr>
              <a:t>W</a:t>
            </a:r>
            <a:r>
              <a:rPr sz="2800" spc="10" dirty="0">
                <a:latin typeface="Calibri"/>
                <a:cs typeface="Calibri"/>
              </a:rPr>
              <a:t>hat"</a:t>
            </a:r>
            <a:br>
              <a:rPr lang="en-US" sz="2800" spc="10" dirty="0">
                <a:latin typeface="Calibri"/>
                <a:cs typeface="Calibri"/>
              </a:rPr>
            </a:br>
            <a:r>
              <a:rPr lang="en-US" sz="2800" spc="10" dirty="0">
                <a:latin typeface="Calibri"/>
                <a:cs typeface="Calibri"/>
              </a:rPr>
              <a:t>  (Requirements)</a:t>
            </a:r>
            <a:r>
              <a:rPr sz="2800" spc="10" dirty="0">
                <a:latin typeface="Calibri"/>
                <a:cs typeface="Calibri"/>
              </a:rPr>
              <a:t> the system must do,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 </a:t>
            </a:r>
            <a:endParaRPr lang="en-US" sz="2800" spc="10" dirty="0">
              <a:latin typeface="Calibri"/>
              <a:cs typeface="Calibri"/>
            </a:endParaRPr>
          </a:p>
          <a:p>
            <a:pPr marL="12065" marR="62230">
              <a:spcBef>
                <a:spcPts val="209"/>
              </a:spcBef>
              <a:tabLst>
                <a:tab pos="113664" algn="l"/>
              </a:tabLst>
            </a:pPr>
            <a:r>
              <a:rPr lang="en-US" sz="2800" spc="10" dirty="0">
                <a:latin typeface="Calibri"/>
                <a:cs typeface="Calibri"/>
              </a:rPr>
              <a:t>   </a:t>
            </a:r>
            <a:r>
              <a:rPr sz="2800" spc="10" dirty="0">
                <a:latin typeface="Calibri"/>
                <a:cs typeface="Calibri"/>
              </a:rPr>
              <a:t>to "how" </a:t>
            </a:r>
            <a:r>
              <a:rPr lang="en-US" sz="2800" spc="10" dirty="0">
                <a:latin typeface="Calibri"/>
                <a:cs typeface="Calibri"/>
              </a:rPr>
              <a:t>(Design) </a:t>
            </a:r>
            <a:r>
              <a:rPr sz="2800" spc="10" dirty="0">
                <a:latin typeface="Calibri"/>
                <a:cs typeface="Calibri"/>
              </a:rPr>
              <a:t>the system will do it</a:t>
            </a:r>
          </a:p>
          <a:p>
            <a:pPr marL="228600" marR="5080" lvl="1" indent="-81915">
              <a:spcBef>
                <a:spcPts val="145"/>
              </a:spcBef>
              <a:buFont typeface="Arial"/>
              <a:buChar char="–"/>
              <a:tabLst>
                <a:tab pos="231140" algn="l"/>
              </a:tabLst>
            </a:pPr>
            <a:r>
              <a:rPr lang="en-US" sz="2800" spc="10" dirty="0">
                <a:latin typeface="Calibri"/>
                <a:cs typeface="Calibri"/>
              </a:rPr>
              <a:t> Represent ‘</a:t>
            </a:r>
            <a:r>
              <a:rPr sz="2800" spc="10" dirty="0">
                <a:latin typeface="Calibri"/>
                <a:cs typeface="Calibri"/>
              </a:rPr>
              <a:t>What</a:t>
            </a:r>
            <a:r>
              <a:rPr lang="en-US" sz="2800" spc="10" dirty="0">
                <a:latin typeface="Calibri"/>
                <a:cs typeface="Calibri"/>
              </a:rPr>
              <a:t>'</a:t>
            </a:r>
            <a:r>
              <a:rPr sz="2800" spc="10" dirty="0">
                <a:latin typeface="Calibri"/>
                <a:cs typeface="Calibri"/>
              </a:rPr>
              <a:t> classes will we need to </a:t>
            </a:r>
            <a:br>
              <a:rPr lang="en-US" sz="2800" spc="10" dirty="0">
                <a:latin typeface="Calibri"/>
                <a:cs typeface="Calibri"/>
              </a:rPr>
            </a:br>
            <a:r>
              <a:rPr lang="en-US" sz="2800" spc="10" dirty="0">
                <a:latin typeface="Calibri"/>
                <a:cs typeface="Calibri"/>
              </a:rPr>
              <a:t>   </a:t>
            </a:r>
            <a:r>
              <a:rPr sz="2800" spc="10" dirty="0">
                <a:latin typeface="Calibri"/>
                <a:cs typeface="Calibri"/>
              </a:rPr>
              <a:t>implement 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system that meets ou</a:t>
            </a:r>
            <a:r>
              <a:rPr lang="en-US" sz="2800" spc="10" dirty="0">
                <a:latin typeface="Calibri"/>
                <a:cs typeface="Calibri"/>
              </a:rPr>
              <a:t>r </a:t>
            </a:r>
            <a:r>
              <a:rPr sz="2800" spc="10" dirty="0">
                <a:latin typeface="Calibri"/>
                <a:cs typeface="Calibri"/>
              </a:rPr>
              <a:t>requirements?</a:t>
            </a:r>
          </a:p>
          <a:p>
            <a:pPr marL="230504" lvl="1" indent="-8445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231140" algn="l"/>
              </a:tabLst>
            </a:pPr>
            <a:r>
              <a:rPr lang="en-US" sz="2800" spc="10" dirty="0">
                <a:latin typeface="Calibri"/>
                <a:cs typeface="Calibri"/>
              </a:rPr>
              <a:t> Represent ‘</a:t>
            </a:r>
            <a:r>
              <a:rPr sz="2800" spc="10" dirty="0">
                <a:latin typeface="Calibri"/>
                <a:cs typeface="Calibri"/>
              </a:rPr>
              <a:t>What</a:t>
            </a:r>
            <a:r>
              <a:rPr lang="en-US" sz="2800" spc="10" dirty="0">
                <a:latin typeface="Calibri"/>
                <a:cs typeface="Calibri"/>
              </a:rPr>
              <a:t>'</a:t>
            </a:r>
            <a:r>
              <a:rPr sz="2800" spc="10" dirty="0">
                <a:latin typeface="Calibri"/>
                <a:cs typeface="Calibri"/>
              </a:rPr>
              <a:t> ﬁelds and methods will each </a:t>
            </a:r>
            <a:br>
              <a:rPr lang="en-US" sz="2800" spc="10" dirty="0">
                <a:latin typeface="Calibri"/>
                <a:cs typeface="Calibri"/>
              </a:rPr>
            </a:br>
            <a:r>
              <a:rPr lang="en-US" sz="2800" spc="10" dirty="0">
                <a:latin typeface="Calibri"/>
                <a:cs typeface="Calibri"/>
              </a:rPr>
              <a:t>   </a:t>
            </a:r>
            <a:r>
              <a:rPr sz="2800" spc="10" dirty="0">
                <a:latin typeface="Calibri"/>
                <a:cs typeface="Calibri"/>
              </a:rPr>
              <a:t>class have?</a:t>
            </a:r>
          </a:p>
          <a:p>
            <a:pPr marL="230504" lvl="1" indent="-84455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31140" algn="l"/>
              </a:tabLst>
            </a:pPr>
            <a:r>
              <a:rPr lang="en-US" sz="2800" spc="10" dirty="0">
                <a:latin typeface="Calibri"/>
                <a:cs typeface="Calibri"/>
              </a:rPr>
              <a:t> Represent ‘</a:t>
            </a:r>
            <a:r>
              <a:rPr sz="2800" spc="10" dirty="0">
                <a:latin typeface="Calibri"/>
                <a:cs typeface="Calibri"/>
              </a:rPr>
              <a:t>How</a:t>
            </a:r>
            <a:r>
              <a:rPr lang="en-US" sz="2800" spc="10" dirty="0">
                <a:latin typeface="Calibri"/>
                <a:cs typeface="Calibri"/>
              </a:rPr>
              <a:t>'</a:t>
            </a:r>
            <a:r>
              <a:rPr sz="2800" spc="10" dirty="0">
                <a:latin typeface="Calibri"/>
                <a:cs typeface="Calibri"/>
              </a:rPr>
              <a:t> classes interact with each other</a:t>
            </a:r>
            <a:r>
              <a:rPr sz="700" dirty="0">
                <a:latin typeface="Calibri"/>
                <a:cs typeface="Calibri"/>
              </a:rPr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DF60E1-8271-4536-A7BF-1AE4452EB0A5}"/>
              </a:ext>
            </a:extLst>
          </p:cNvPr>
          <p:cNvCxnSpPr/>
          <p:nvPr/>
        </p:nvCxnSpPr>
        <p:spPr>
          <a:xfrm>
            <a:off x="239746" y="1371600"/>
            <a:ext cx="784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516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Arial Unicode MS</vt:lpstr>
      <vt:lpstr>Calibri</vt:lpstr>
      <vt:lpstr>Trebuchet MS</vt:lpstr>
      <vt:lpstr>Wingdings</vt:lpstr>
      <vt:lpstr>Wingdings 3</vt:lpstr>
      <vt:lpstr>Facet</vt:lpstr>
      <vt:lpstr>UML –  Unified Modeling Language  </vt:lpstr>
      <vt:lpstr>Uses for UML</vt:lpstr>
      <vt:lpstr>UML Diagram Flavors  </vt:lpstr>
      <vt:lpstr>UML – Sample/Simple Usage</vt:lpstr>
      <vt:lpstr>UML Facilitates the Design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ArchitectureUML</dc:title>
  <dc:creator>Gail</dc:creator>
  <cp:lastModifiedBy>Chris Barreras</cp:lastModifiedBy>
  <cp:revision>21</cp:revision>
  <dcterms:created xsi:type="dcterms:W3CDTF">2021-12-22T00:48:01Z</dcterms:created>
  <dcterms:modified xsi:type="dcterms:W3CDTF">2024-08-13T23:27:30Z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2007-04-18T00:00:00Z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2021-12-22T00:00:00Z</vt:filetime>
  </property>
</Properties>
</file>