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466" r:id="rId2"/>
    <p:sldId id="269" r:id="rId3"/>
    <p:sldId id="469" r:id="rId4"/>
    <p:sldId id="270" r:id="rId5"/>
    <p:sldId id="271" r:id="rId6"/>
    <p:sldId id="467" r:id="rId7"/>
    <p:sldId id="468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2" r:id="rId23"/>
    <p:sldId id="276" r:id="rId24"/>
    <p:sldId id="279" r:id="rId25"/>
    <p:sldId id="283" r:id="rId26"/>
    <p:sldId id="285" r:id="rId27"/>
    <p:sldId id="287" r:id="rId28"/>
    <p:sldId id="338" r:id="rId29"/>
    <p:sldId id="356" r:id="rId30"/>
    <p:sldId id="381" r:id="rId31"/>
    <p:sldId id="393" r:id="rId32"/>
    <p:sldId id="407" r:id="rId33"/>
    <p:sldId id="470" r:id="rId34"/>
    <p:sldId id="459" r:id="rId35"/>
    <p:sldId id="460" r:id="rId36"/>
    <p:sldId id="461" r:id="rId37"/>
    <p:sldId id="463" r:id="rId38"/>
    <p:sldId id="465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693"/>
    <a:srgbClr val="339933"/>
    <a:srgbClr val="46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96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essel" userId="f781bf2c-5a35-4bda-be86-9b3d751d9f97" providerId="ADAL" clId="{60720DEA-9B88-43E7-8D98-32A59D7BD27C}"/>
    <pc:docChg chg="modSld">
      <pc:chgData name="James Wessel" userId="f781bf2c-5a35-4bda-be86-9b3d751d9f97" providerId="ADAL" clId="{60720DEA-9B88-43E7-8D98-32A59D7BD27C}" dt="2023-09-26T19:54:53.349" v="0" actId="13926"/>
      <pc:docMkLst>
        <pc:docMk/>
      </pc:docMkLst>
      <pc:sldChg chg="modSp mod">
        <pc:chgData name="James Wessel" userId="f781bf2c-5a35-4bda-be86-9b3d751d9f97" providerId="ADAL" clId="{60720DEA-9B88-43E7-8D98-32A59D7BD27C}" dt="2023-09-26T19:54:53.349" v="0" actId="13926"/>
        <pc:sldMkLst>
          <pc:docMk/>
          <pc:sldMk cId="3397969088" sldId="306"/>
        </pc:sldMkLst>
        <pc:spChg chg="mod">
          <ac:chgData name="James Wessel" userId="f781bf2c-5a35-4bda-be86-9b3d751d9f97" providerId="ADAL" clId="{60720DEA-9B88-43E7-8D98-32A59D7BD27C}" dt="2023-09-26T19:54:53.349" v="0" actId="13926"/>
          <ac:spMkLst>
            <pc:docMk/>
            <pc:sldMk cId="3397969088" sldId="306"/>
            <ac:spMk id="112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14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10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58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27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4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8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5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98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 altLang="en-US"/>
              <a:t>© SE, Design,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67893-9FCB-4946-BCCF-5E994C392E47}" type="slidenum">
              <a:rPr lang="nl-NL" altLang="en-US"/>
              <a:pPr/>
              <a:t>38</a:t>
            </a:fld>
            <a:endParaRPr lang="nl-NL" altLang="en-US"/>
          </a:p>
        </p:txBody>
      </p:sp>
      <p:sp>
        <p:nvSpPr>
          <p:cNvPr id="131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2475"/>
            <a:ext cx="5359400" cy="4318000"/>
          </a:xfrm>
        </p:spPr>
        <p:txBody>
          <a:bodyPr/>
          <a:lstStyle/>
          <a:p>
            <a:r>
              <a:rPr lang="en-US" altLang="en-US"/>
              <a:t>Object oriented design is the topic of a chapter on its own.</a:t>
            </a:r>
          </a:p>
        </p:txBody>
      </p:sp>
    </p:spTree>
    <p:extLst>
      <p:ext uri="{BB962C8B-B14F-4D97-AF65-F5344CB8AC3E}">
        <p14:creationId xmlns:p14="http://schemas.microsoft.com/office/powerpoint/2010/main" val="1336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18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27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6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2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4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8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4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7055C-8A82-1E43-AADF-396B26E07F2B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632A1-E96B-D240-A8CB-6EE7FCFAC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71CA6-DDE3-BD41-A149-F9C0D24AC3A1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0A2-0798-9745-87DA-7E77F2F38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3FA63-2FD4-ED40-AA09-0FF67DD9B210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154E-9DB1-494A-8AF2-8A9764AB2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7C51-A7E8-E041-9BD1-9BCA697A5811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DDE94-1FC3-7840-BAE2-EB57978533F4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FF1E1-6940-BA49-963A-85FADE0EA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5A006-5C58-2B4C-917D-DC522223A38A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EA27-515E-094A-842B-7E18C3B58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EF3D-88D6-7744-A172-8368A7C6913D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8100-995D-D845-AEB2-0A3B47AC4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67EE4-B3D2-0E43-92EA-AF9BDEBF847C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AA34-E435-CB43-B1EC-D16A672B40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8FE08-9159-5F4F-AA60-5E481B75A42B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C7AD-8559-7E43-A1EB-295EC206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82ED7-CE03-0249-AD06-B17D70FBB114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4E67-007C-EC49-A171-0CCACA572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171E-7F5B-1645-A3F1-E3F76AA76B1C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98F28-1EFD-694F-A2AA-842B88949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72B022-BC72-0B43-A9D0-138C93EE97D0}" type="datetime1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 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encrypted-tbn3.gstatic.com/images?q=tbn:ANd9GcTNdeAYzWAfCAg82S2qQSYT2KkNl9H-WvVKAVTy303EmD2c2doZw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3249"/>
            <a:ext cx="2516444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sinessdictionary.com/definition/system.html" TargetMode="External"/><Relationship Id="rId13" Type="http://schemas.openxmlformats.org/officeDocument/2006/relationships/hyperlink" Target="http://www.businessdictionary.com/definition/capability.html" TargetMode="External"/><Relationship Id="rId18" Type="http://schemas.openxmlformats.org/officeDocument/2006/relationships/hyperlink" Target="http://www.businessdictionary.com/definition/architecture.html" TargetMode="External"/><Relationship Id="rId3" Type="http://schemas.openxmlformats.org/officeDocument/2006/relationships/hyperlink" Target="http://www.businessdictionary.com/definition/design.html" TargetMode="External"/><Relationship Id="rId7" Type="http://schemas.openxmlformats.org/officeDocument/2006/relationships/hyperlink" Target="http://www.businessdictionary.com/definition/product.html" TargetMode="External"/><Relationship Id="rId12" Type="http://schemas.openxmlformats.org/officeDocument/2006/relationships/hyperlink" Target="http://www.businessdictionary.com/definition/user.html" TargetMode="External"/><Relationship Id="rId17" Type="http://schemas.openxmlformats.org/officeDocument/2006/relationships/hyperlink" Target="http://www.businessdictionary.com/definition/open.html" TargetMode="External"/><Relationship Id="rId2" Type="http://schemas.openxmlformats.org/officeDocument/2006/relationships/hyperlink" Target="http://www.businessdictionary.com/definition/computer-system.html" TargetMode="External"/><Relationship Id="rId16" Type="http://schemas.openxmlformats.org/officeDocument/2006/relationships/hyperlink" Target="http://www.businessdictionary.com/definition/c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dictionary.com/definition/create.html" TargetMode="External"/><Relationship Id="rId11" Type="http://schemas.openxmlformats.org/officeDocument/2006/relationships/hyperlink" Target="http://www.businessdictionary.com/definition/useful-life.html" TargetMode="External"/><Relationship Id="rId5" Type="http://schemas.openxmlformats.org/officeDocument/2006/relationships/hyperlink" Target="http://www.businessdictionary.com/definition/competition.html" TargetMode="External"/><Relationship Id="rId15" Type="http://schemas.openxmlformats.org/officeDocument/2006/relationships/hyperlink" Target="http://www.businessdictionary.com/definition/requirements.html" TargetMode="External"/><Relationship Id="rId10" Type="http://schemas.openxmlformats.org/officeDocument/2006/relationships/hyperlink" Target="http://www.businessdictionary.com/definition/flexibility.html" TargetMode="External"/><Relationship Id="rId19" Type="http://schemas.openxmlformats.org/officeDocument/2006/relationships/image" Target="../media/image5.png"/><Relationship Id="rId4" Type="http://schemas.openxmlformats.org/officeDocument/2006/relationships/hyperlink" Target="http://www.businessdictionary.com/definition/vendor.html" TargetMode="External"/><Relationship Id="rId9" Type="http://schemas.openxmlformats.org/officeDocument/2006/relationships/hyperlink" Target="http://www.businessdictionary.com/definition/device.html" TargetMode="External"/><Relationship Id="rId14" Type="http://schemas.openxmlformats.org/officeDocument/2006/relationships/hyperlink" Target="http://www.businessdictionary.com/definition/individual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60360" y="2078340"/>
            <a:ext cx="553343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8000"/>
                </a:solidFill>
              </a:rPr>
              <a:t>FRANCISCAN University </a:t>
            </a:r>
            <a:r>
              <a:rPr lang="en-US" sz="3200" dirty="0">
                <a:solidFill>
                  <a:srgbClr val="008000"/>
                </a:solidFill>
              </a:rPr>
              <a:t>– </a:t>
            </a:r>
          </a:p>
          <a:p>
            <a:pPr algn="ctr"/>
            <a:r>
              <a:rPr lang="en-US" sz="3200" dirty="0"/>
              <a:t>SOFTWARE ENGINEERING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SFE 112</a:t>
            </a:r>
          </a:p>
          <a:p>
            <a:endParaRPr lang="en-US" sz="3200" dirty="0"/>
          </a:p>
          <a:p>
            <a:pPr algn="ctr"/>
            <a:r>
              <a:rPr lang="en-US" sz="3200" dirty="0">
                <a:solidFill>
                  <a:srgbClr val="5B8693"/>
                </a:solidFill>
              </a:rPr>
              <a:t>Professor Wessel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Topic 4 –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8432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0075" cy="11350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</a:t>
            </a:r>
            <a:endParaRPr lang="en-US" alt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309" y="1577197"/>
            <a:ext cx="8220075" cy="3719423"/>
          </a:xfrm>
          <a:prstGeom prst="rect">
            <a:avLst/>
          </a:prstGeom>
        </p:spPr>
        <p:txBody>
          <a:bodyPr/>
          <a:lstStyle/>
          <a:p>
            <a:r>
              <a:rPr lang="en-US" altLang="en-US" sz="2800" b="1" dirty="0">
                <a:solidFill>
                  <a:srgbClr val="008000"/>
                </a:solidFill>
                <a:latin typeface="Arial"/>
                <a:cs typeface="Arial"/>
              </a:rPr>
              <a:t>Degrees of Coupling (a spectrum)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en-US" dirty="0"/>
              <a:t>The amount of control that one module has over the other (may be direct or indirect)</a:t>
            </a:r>
          </a:p>
          <a:p>
            <a:pPr marL="457200" lvl="1" indent="0"/>
            <a:r>
              <a:rPr lang="en-US" altLang="en-US" dirty="0"/>
              <a:t>	For Example:</a:t>
            </a:r>
          </a:p>
          <a:p>
            <a:pPr marL="1314450" lvl="2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The references made from one module to another</a:t>
            </a:r>
          </a:p>
          <a:p>
            <a:pPr marL="1314450" lvl="2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The amount of data passed from one module to another</a:t>
            </a:r>
          </a:p>
          <a:p>
            <a:pPr>
              <a:buFont typeface="Lucida Sans Unicode" panose="020B0602030504020204" pitchFamily="34" charset="0"/>
              <a:buNone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133975"/>
            <a:ext cx="3856277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693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1962" y="193465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 Types</a:t>
            </a:r>
            <a:endParaRPr lang="en-GB" altLang="en-US" sz="28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3578" y="2224178"/>
            <a:ext cx="4209691" cy="3273025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solidFill>
                  <a:srgbClr val="339933"/>
                </a:solidFill>
              </a:rPr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solidFill>
                  <a:srgbClr val="339933"/>
                </a:solidFill>
              </a:rPr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solidFill>
                  <a:srgbClr val="339933"/>
                </a:solidFill>
              </a:rPr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solidFill>
                  <a:srgbClr val="339933"/>
                </a:solidFill>
              </a:rPr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dirty="0">
                <a:solidFill>
                  <a:srgbClr val="339933"/>
                </a:solidFill>
              </a:rPr>
              <a:t>Data coupling</a:t>
            </a:r>
          </a:p>
        </p:txBody>
      </p:sp>
      <p:sp>
        <p:nvSpPr>
          <p:cNvPr id="14340" name="Rectangle 3"/>
          <p:cNvSpPr>
            <a:spLocks/>
          </p:cNvSpPr>
          <p:nvPr/>
        </p:nvSpPr>
        <p:spPr bwMode="auto">
          <a:xfrm>
            <a:off x="7602108" y="2721605"/>
            <a:ext cx="13319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TIGHT COUPLING</a:t>
            </a:r>
            <a:endParaRPr lang="en-US" altLang="en-US" sz="2000" noProof="1"/>
          </a:p>
          <a:p>
            <a:pPr eaLnBrk="1" hangingPunct="1"/>
            <a:endParaRPr lang="en-US" altLang="en-US" sz="2000" dirty="0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352292" y="4112885"/>
            <a:ext cx="13335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LOOSE COUPLING</a:t>
            </a:r>
            <a:endParaRPr lang="en-US" altLang="en-US" sz="2000" noProof="1"/>
          </a:p>
          <a:p>
            <a:pPr eaLnBrk="1" hangingPunct="1"/>
            <a:endParaRPr lang="en-US" altLang="en-US" sz="2000" dirty="0"/>
          </a:p>
        </p:txBody>
      </p:sp>
      <p:sp>
        <p:nvSpPr>
          <p:cNvPr id="14342" name="Rectangle 5"/>
          <p:cNvSpPr>
            <a:spLocks/>
          </p:cNvSpPr>
          <p:nvPr/>
        </p:nvSpPr>
        <p:spPr bwMode="auto">
          <a:xfrm>
            <a:off x="7340600" y="5557927"/>
            <a:ext cx="13335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LOW COUPLING</a:t>
            </a:r>
            <a:endParaRPr lang="en-US" altLang="en-US" sz="2000" noProof="1"/>
          </a:p>
          <a:p>
            <a:pPr eaLnBrk="1" hangingPunct="1"/>
            <a:endParaRPr lang="en-US" altLang="en-US" sz="2000" dirty="0"/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 rot="16200000">
            <a:off x="3203036" y="2362439"/>
            <a:ext cx="5201728" cy="3530600"/>
          </a:xfrm>
          <a:prstGeom prst="rightArrow">
            <a:avLst>
              <a:gd name="adj1" fmla="val 72824"/>
              <a:gd name="adj2" fmla="val 43769"/>
            </a:avLst>
          </a:prstGeom>
          <a:solidFill>
            <a:srgbClr val="E3F6FF"/>
          </a:solidFill>
          <a:ln w="25400">
            <a:solidFill>
              <a:srgbClr val="154168"/>
            </a:solidFill>
            <a:miter lim="800000"/>
            <a:headEnd/>
            <a:tailEnd/>
          </a:ln>
          <a:effectLst>
            <a:outerShdw dist="12699" dir="659961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2000">
              <a:ea typeface="+mn-ea"/>
            </a:endParaRPr>
          </a:p>
        </p:txBody>
      </p:sp>
      <p:sp>
        <p:nvSpPr>
          <p:cNvPr id="14344" name="Rectangle 7"/>
          <p:cNvSpPr>
            <a:spLocks/>
          </p:cNvSpPr>
          <p:nvPr/>
        </p:nvSpPr>
        <p:spPr bwMode="auto">
          <a:xfrm>
            <a:off x="4627943" y="2539814"/>
            <a:ext cx="2383666" cy="365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Content coupling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4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Common coupling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4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Control coupling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4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Stamp coupling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4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Data coupling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4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Uncoupled</a:t>
            </a:r>
          </a:p>
        </p:txBody>
      </p:sp>
    </p:spTree>
    <p:extLst>
      <p:ext uri="{BB962C8B-B14F-4D97-AF65-F5344CB8AC3E}">
        <p14:creationId xmlns:p14="http://schemas.microsoft.com/office/powerpoint/2010/main" val="24956770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 Types</a:t>
            </a:r>
            <a:endParaRPr lang="en-GB" altLang="en-US" sz="28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b="1" dirty="0">
                <a:solidFill>
                  <a:srgbClr val="339933"/>
                </a:solidFill>
              </a:rPr>
              <a:t>Content Coupling</a:t>
            </a:r>
          </a:p>
          <a:p>
            <a:pPr>
              <a:buFont typeface="Wingdings" panose="05000000000000000000" pitchFamily="2" charset="2"/>
              <a:buChar char="v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800" dirty="0">
                <a:cs typeface="+mn-cs"/>
              </a:rPr>
              <a:t>One component modifies an internal data item in another or alters its data state in another way.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4163"/>
            <a:ext cx="25146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3"/>
          <p:cNvSpPr>
            <a:spLocks/>
          </p:cNvSpPr>
          <p:nvPr/>
        </p:nvSpPr>
        <p:spPr bwMode="auto">
          <a:xfrm>
            <a:off x="3505200" y="3328363"/>
            <a:ext cx="2438400" cy="319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900" tIns="88900" rIns="88900" bIns="8890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Module B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 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/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Generate D</a:t>
            </a:r>
          </a:p>
          <a:p>
            <a:pPr eaLnBrk="1" hangingPunct="1"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Call D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 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 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50000"/>
              </a:lnSpc>
              <a:buFont typeface="Lucida Sans Unicode" panose="020B0602030504020204" pitchFamily="34" charset="0"/>
              <a:buNone/>
            </a:pPr>
            <a:endParaRPr lang="en-US" altLang="en-US" sz="1300">
              <a:latin typeface="Comic Sans MS" panose="030F0702030302020204" pitchFamily="66" charset="0"/>
              <a:sym typeface="Comic Sans MS" panose="030F0702030302020204" pitchFamily="66" charset="0"/>
            </a:endParaRPr>
          </a:p>
        </p:txBody>
      </p:sp>
      <p:sp>
        <p:nvSpPr>
          <p:cNvPr id="15366" name="Rectangle 4"/>
          <p:cNvSpPr>
            <a:spLocks/>
          </p:cNvSpPr>
          <p:nvPr/>
        </p:nvSpPr>
        <p:spPr bwMode="auto">
          <a:xfrm>
            <a:off x="6629400" y="3861763"/>
            <a:ext cx="2057400" cy="2425700"/>
          </a:xfrm>
          <a:prstGeom prst="rect">
            <a:avLst/>
          </a:prstGeom>
          <a:noFill/>
          <a:ln w="12700">
            <a:solidFill>
              <a:srgbClr val="0F2F4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900" tIns="88900" rIns="88900" bIns="8890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Module D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 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 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6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endParaRPr lang="en-US" altLang="en-US" sz="1300">
              <a:latin typeface="Comic Sans MS" panose="030F0702030302020204" pitchFamily="66" charset="0"/>
              <a:sym typeface="Comic Sans MS" panose="030F0702030302020204" pitchFamily="66" charset="0"/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 flipH="1">
            <a:off x="4200525" y="5412751"/>
            <a:ext cx="2451100" cy="0"/>
          </a:xfrm>
          <a:prstGeom prst="line">
            <a:avLst/>
          </a:prstGeom>
          <a:noFill/>
          <a:ln w="38100">
            <a:solidFill>
              <a:srgbClr val="0F2F4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 flipH="1">
            <a:off x="4606925" y="5184151"/>
            <a:ext cx="2032000" cy="0"/>
          </a:xfrm>
          <a:prstGeom prst="line">
            <a:avLst/>
          </a:prstGeom>
          <a:noFill/>
          <a:ln w="38100">
            <a:solidFill>
              <a:srgbClr val="0F2F4B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4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 Types</a:t>
            </a:r>
            <a:endParaRPr lang="en-GB" altLang="en-US" sz="28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b="1" dirty="0">
                <a:solidFill>
                  <a:srgbClr val="339933"/>
                </a:solidFill>
              </a:rPr>
              <a:t>Common Coupling</a:t>
            </a:r>
          </a:p>
          <a:p>
            <a:pPr>
              <a:buFont typeface="Wingdings" panose="05000000000000000000" pitchFamily="2" charset="2"/>
              <a:buChar char="v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800" dirty="0"/>
              <a:t>A change to common data – ripple effect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5" y="2501660"/>
            <a:ext cx="6639414" cy="43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917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3902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 Types</a:t>
            </a:r>
            <a:endParaRPr lang="en-GB" altLang="en-US" sz="28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altLang="en-US" b="1" dirty="0">
                <a:solidFill>
                  <a:srgbClr val="339933"/>
                </a:solidFill>
              </a:rPr>
              <a:t>Control Coupling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one module passes/returns parameters to control the behavior of another module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It may be impossible for the controlled module to function without some direction from the controlling module</a:t>
            </a:r>
            <a:endParaRPr lang="en-GB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038" y="4451230"/>
            <a:ext cx="5159962" cy="2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43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 Types</a:t>
            </a:r>
            <a:endParaRPr lang="en-GB" alt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339933"/>
                </a:solidFill>
              </a:rPr>
              <a:t>Stamp &amp; Data Coupling</a:t>
            </a:r>
          </a:p>
          <a:p>
            <a:r>
              <a:rPr lang="en-US" altLang="en-US" b="1" dirty="0">
                <a:solidFill>
                  <a:srgbClr val="339933"/>
                </a:solidFill>
              </a:rPr>
              <a:t>Stamp : </a:t>
            </a:r>
            <a:r>
              <a:rPr lang="en-US" altLang="en-US" sz="2800" dirty="0"/>
              <a:t>when complex data structures are passed between modules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represents a more complex </a:t>
            </a:r>
          </a:p>
          <a:p>
            <a:pPr marL="457200" lvl="1" indent="0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interface between modules,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/>
            <a:endParaRPr lang="en-US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9933"/>
                </a:solidFill>
              </a:rPr>
              <a:t>Data</a:t>
            </a:r>
            <a:r>
              <a:rPr lang="en-US" altLang="en-US" dirty="0"/>
              <a:t> </a:t>
            </a:r>
            <a:r>
              <a:rPr lang="en-US" altLang="en-US" sz="3200" dirty="0"/>
              <a:t>: when data values, and not structured data, are passed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simpler and less likely to be affected by changes in data representation</a:t>
            </a:r>
            <a:endParaRPr lang="en-GB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6" y="2536165"/>
            <a:ext cx="3831745" cy="20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69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4728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Cohesion</a:t>
            </a:r>
            <a:endParaRPr lang="en-GB" altLang="en-US" sz="28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339933"/>
                </a:solidFill>
              </a:rPr>
              <a:t>Cohesion</a:t>
            </a:r>
            <a:r>
              <a:rPr lang="en-US" altLang="en-US" sz="2800" dirty="0">
                <a:solidFill>
                  <a:srgbClr val="339933"/>
                </a:solidFill>
              </a:rPr>
              <a:t> </a:t>
            </a:r>
            <a:r>
              <a:rPr lang="en-US" altLang="en-US" sz="2400" dirty="0"/>
              <a:t>: the dependence within and among a module’s </a:t>
            </a:r>
            <a:r>
              <a:rPr lang="en-US" altLang="en-US" sz="2400" b="1" dirty="0"/>
              <a:t>internal</a:t>
            </a:r>
            <a:r>
              <a:rPr lang="en-US" altLang="en-US" sz="2400" dirty="0"/>
              <a:t> elements (e.g., data, functions, internal modules)</a:t>
            </a:r>
          </a:p>
          <a:p>
            <a:endParaRPr lang="en-GB" altLang="en-US" sz="2400" dirty="0"/>
          </a:p>
        </p:txBody>
      </p:sp>
      <p:sp>
        <p:nvSpPr>
          <p:cNvPr id="19460" name="Rectangle 3"/>
          <p:cNvSpPr>
            <a:spLocks/>
          </p:cNvSpPr>
          <p:nvPr/>
        </p:nvSpPr>
        <p:spPr bwMode="auto">
          <a:xfrm>
            <a:off x="6324600" y="3490818"/>
            <a:ext cx="152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LOW COHESION</a:t>
            </a:r>
            <a:endParaRPr lang="en-US" altLang="en-US" sz="2000" noProof="1"/>
          </a:p>
          <a:p>
            <a:pPr eaLnBrk="1" hangingPunct="1"/>
            <a:endParaRPr lang="en-US" altLang="en-US" sz="2000"/>
          </a:p>
        </p:txBody>
      </p:sp>
      <p:sp>
        <p:nvSpPr>
          <p:cNvPr id="19461" name="Rectangle 4"/>
          <p:cNvSpPr>
            <a:spLocks/>
          </p:cNvSpPr>
          <p:nvPr/>
        </p:nvSpPr>
        <p:spPr bwMode="auto">
          <a:xfrm>
            <a:off x="6324600" y="5929218"/>
            <a:ext cx="152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HIGH COHESION</a:t>
            </a:r>
            <a:endParaRPr lang="en-US" altLang="en-US" sz="2000" noProof="1"/>
          </a:p>
          <a:p>
            <a:pPr eaLnBrk="1" hangingPunct="1"/>
            <a:endParaRPr lang="en-US" altLang="en-US" sz="200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 rot="5400000">
            <a:off x="2161995" y="2581097"/>
            <a:ext cx="4019910" cy="4533900"/>
          </a:xfrm>
          <a:prstGeom prst="rightArrow">
            <a:avLst>
              <a:gd name="adj1" fmla="val 72824"/>
              <a:gd name="adj2" fmla="val 43769"/>
            </a:avLst>
          </a:prstGeom>
          <a:solidFill>
            <a:srgbClr val="E3F6FF"/>
          </a:solidFill>
          <a:ln w="25400">
            <a:solidFill>
              <a:srgbClr val="154168"/>
            </a:solidFill>
            <a:miter lim="800000"/>
            <a:headEnd/>
            <a:tailEnd/>
          </a:ln>
          <a:effectLst>
            <a:outerShdw dist="12699" dir="659961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2000">
              <a:ea typeface="+mn-ea"/>
            </a:endParaRPr>
          </a:p>
        </p:txBody>
      </p:sp>
      <p:sp>
        <p:nvSpPr>
          <p:cNvPr id="19463" name="Rectangle 6"/>
          <p:cNvSpPr>
            <a:spLocks/>
          </p:cNvSpPr>
          <p:nvPr/>
        </p:nvSpPr>
        <p:spPr bwMode="auto">
          <a:xfrm>
            <a:off x="3198896" y="2838091"/>
            <a:ext cx="1952459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Coincidental</a:t>
            </a:r>
          </a:p>
          <a:p>
            <a:pPr algn="ctr" eaLnBrk="1" hangingPunct="1">
              <a:lnSpc>
                <a:spcPct val="85000"/>
              </a:lnSpc>
            </a:pPr>
            <a:endParaRPr lang="en-US" altLang="en-US" sz="20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Logical</a:t>
            </a:r>
          </a:p>
          <a:p>
            <a:pPr algn="ctr" eaLnBrk="1" hangingPunct="1">
              <a:lnSpc>
                <a:spcPct val="85000"/>
              </a:lnSpc>
            </a:pPr>
            <a:endParaRPr lang="en-US" altLang="en-US" sz="20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Temporal</a:t>
            </a:r>
          </a:p>
          <a:p>
            <a:pPr algn="ctr" eaLnBrk="1" hangingPunct="1">
              <a:lnSpc>
                <a:spcPct val="85000"/>
              </a:lnSpc>
            </a:pPr>
            <a:endParaRPr lang="en-US" altLang="en-US" sz="20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Procedural</a:t>
            </a:r>
          </a:p>
          <a:p>
            <a:pPr algn="ctr" eaLnBrk="1" hangingPunct="1">
              <a:lnSpc>
                <a:spcPct val="85000"/>
              </a:lnSpc>
            </a:pPr>
            <a:endParaRPr lang="en-US" altLang="en-US" sz="20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Communicational</a:t>
            </a:r>
          </a:p>
          <a:p>
            <a:pPr algn="ctr" eaLnBrk="1" hangingPunct="1">
              <a:lnSpc>
                <a:spcPct val="85000"/>
              </a:lnSpc>
            </a:pPr>
            <a:endParaRPr lang="en-US" altLang="en-US" sz="20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Functional</a:t>
            </a:r>
          </a:p>
          <a:p>
            <a:pPr algn="ctr" eaLnBrk="1" hangingPunct="1">
              <a:lnSpc>
                <a:spcPct val="85000"/>
              </a:lnSpc>
            </a:pPr>
            <a:endParaRPr lang="en-US" altLang="en-US" sz="2000" dirty="0">
              <a:solidFill>
                <a:srgbClr val="154168"/>
              </a:solidFill>
              <a:latin typeface="Comic Sans MS" panose="030F0702030302020204" pitchFamily="66" charset="0"/>
              <a:sym typeface="Comic Sans MS" panose="030F0702030302020204" pitchFamily="66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dirty="0">
                <a:solidFill>
                  <a:srgbClr val="154168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Informational</a:t>
            </a:r>
          </a:p>
        </p:txBody>
      </p:sp>
    </p:spTree>
    <p:extLst>
      <p:ext uri="{BB962C8B-B14F-4D97-AF65-F5344CB8AC3E}">
        <p14:creationId xmlns:p14="http://schemas.microsoft.com/office/powerpoint/2010/main" val="25823548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6264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Cohesion</a:t>
            </a:r>
            <a:endParaRPr lang="en-GB" altLang="en-US" sz="28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800" dirty="0">
                <a:solidFill>
                  <a:srgbClr val="339933"/>
                </a:solidFill>
              </a:rPr>
              <a:t>Coincidental  </a:t>
            </a:r>
            <a:r>
              <a:rPr lang="en-US" altLang="en-US" sz="2800" dirty="0">
                <a:solidFill>
                  <a:srgbClr val="C00000"/>
                </a:solidFill>
              </a:rPr>
              <a:t>(worst degree)</a:t>
            </a:r>
          </a:p>
          <a:p>
            <a:pPr lvl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Parts are unrelated to one another</a:t>
            </a:r>
          </a:p>
          <a:p>
            <a:r>
              <a:rPr lang="en-US" altLang="en-US" sz="2800" dirty="0">
                <a:solidFill>
                  <a:srgbClr val="339933"/>
                </a:solidFill>
              </a:rPr>
              <a:t>Logical</a:t>
            </a:r>
          </a:p>
          <a:p>
            <a:pPr lvl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Parts are related only by the logic </a:t>
            </a:r>
          </a:p>
          <a:p>
            <a:pPr lvl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structure of code</a:t>
            </a:r>
          </a:p>
          <a:p>
            <a:r>
              <a:rPr lang="en-US" altLang="en-US" sz="2800" dirty="0">
                <a:solidFill>
                  <a:srgbClr val="339933"/>
                </a:solidFill>
              </a:rPr>
              <a:t>Temporal</a:t>
            </a:r>
          </a:p>
          <a:p>
            <a:pPr lvl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Module’s data and functions related because they are used at the same time in an execution</a:t>
            </a:r>
          </a:p>
          <a:p>
            <a:r>
              <a:rPr lang="en-US" altLang="en-US" sz="2800" dirty="0">
                <a:solidFill>
                  <a:srgbClr val="339933"/>
                </a:solidFill>
              </a:rPr>
              <a:t>Procedural</a:t>
            </a:r>
          </a:p>
          <a:p>
            <a:pPr lvl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Similar to temporal, and functions pertain to some related action or purpose</a:t>
            </a:r>
          </a:p>
          <a:p>
            <a:pPr lvl="1"/>
            <a:endParaRPr lang="en-US" altLang="en-US" dirty="0">
              <a:solidFill>
                <a:srgbClr val="339933"/>
              </a:solidFill>
            </a:endParaRPr>
          </a:p>
          <a:p>
            <a:endParaRPr lang="en-GB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20" y="1865731"/>
            <a:ext cx="270626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90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489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8000"/>
                </a:solidFill>
              </a:rPr>
              <a:t>FRANCISCAN University </a:t>
            </a:r>
            <a:br>
              <a:rPr lang="en-US" sz="2800" dirty="0">
                <a:solidFill>
                  <a:srgbClr val="008000"/>
                </a:solidFill>
              </a:rPr>
            </a:br>
            <a:r>
              <a:rPr lang="en-US" sz="2800" dirty="0"/>
              <a:t>Software Design – Cohesion</a:t>
            </a:r>
            <a:endParaRPr lang="en-GB" altLang="en-US" sz="28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92857"/>
            <a:ext cx="8212138" cy="46609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800" dirty="0">
                <a:solidFill>
                  <a:srgbClr val="339933"/>
                </a:solidFill>
              </a:rPr>
              <a:t>Communication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Operates on the same data set</a:t>
            </a:r>
          </a:p>
          <a:p>
            <a:pPr lvl="1"/>
            <a:endParaRPr lang="en-US" altLang="en-US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rgbClr val="339933"/>
                </a:solidFill>
              </a:rPr>
              <a:t>Functional (ideal degree)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All elements essential to a single function are contained in one module, and all of the elements are essential to the performance of the function</a:t>
            </a:r>
          </a:p>
          <a:p>
            <a:pPr lvl="1"/>
            <a:endParaRPr lang="en-US" altLang="en-US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rgbClr val="339933"/>
                </a:solidFill>
              </a:rPr>
              <a:t>Informational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Adaption of functional cohesion to data abstraction and object-based design</a:t>
            </a:r>
          </a:p>
          <a:p>
            <a:pPr lvl="1"/>
            <a:endParaRPr lang="en-US" altLang="en-US" sz="1600" dirty="0"/>
          </a:p>
          <a:p>
            <a:endParaRPr lang="en-GB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04" y="1609724"/>
            <a:ext cx="2505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0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Interfaces</a:t>
            </a:r>
            <a:endParaRPr lang="en-GB" altLang="en-US" sz="28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447800"/>
            <a:ext cx="8755811" cy="46609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800" b="1" dirty="0">
                <a:solidFill>
                  <a:srgbClr val="339933"/>
                </a:solidFill>
              </a:rPr>
              <a:t>An Interface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Opens/advertises what services the software unit provides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defines what the unit requires, in terms of services or assumptions, for it to execute</a:t>
            </a:r>
          </a:p>
          <a:p>
            <a:pPr marL="457200" lvl="1" indent="0"/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6"/>
          <p:cNvSpPr>
            <a:spLocks/>
          </p:cNvSpPr>
          <p:nvPr/>
        </p:nvSpPr>
        <p:spPr bwMode="auto">
          <a:xfrm>
            <a:off x="533400" y="3436864"/>
            <a:ext cx="80010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7"/>
          <p:cNvSpPr>
            <a:spLocks/>
          </p:cNvSpPr>
          <p:nvPr/>
        </p:nvSpPr>
        <p:spPr bwMode="auto">
          <a:xfrm>
            <a:off x="762000" y="3730552"/>
            <a:ext cx="6489700" cy="2754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900" tIns="88900" rIns="88900" bIns="88900" anchor="ctr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Data				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			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			 						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Operation 1 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Operation 2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 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</p:txBody>
      </p:sp>
      <p:sp>
        <p:nvSpPr>
          <p:cNvPr id="6" name="Rectangle 18"/>
          <p:cNvSpPr>
            <a:spLocks/>
          </p:cNvSpPr>
          <p:nvPr/>
        </p:nvSpPr>
        <p:spPr bwMode="auto">
          <a:xfrm>
            <a:off x="1201348" y="3316214"/>
            <a:ext cx="1263650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Module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083300" y="3813430"/>
            <a:ext cx="2303463" cy="1099444"/>
            <a:chOff x="0" y="29"/>
            <a:chExt cx="973" cy="677"/>
          </a:xfrm>
        </p:grpSpPr>
        <p:sp>
          <p:nvSpPr>
            <p:cNvPr id="8" name="Rectangle 20"/>
            <p:cNvSpPr>
              <a:spLocks/>
            </p:cNvSpPr>
            <p:nvPr/>
          </p:nvSpPr>
          <p:spPr bwMode="auto">
            <a:xfrm>
              <a:off x="0" y="29"/>
              <a:ext cx="541" cy="6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00" tIns="88900" rIns="88900" bIns="8890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en-US" altLang="en-US" sz="1300" dirty="0">
                  <a:solidFill>
                    <a:srgbClr val="C00000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Interface A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en-US" sz="1300" dirty="0">
                  <a:latin typeface="Comic Sans MS" panose="030F0702030302020204" pitchFamily="66" charset="0"/>
                  <a:sym typeface="Comic Sans MS" panose="030F0702030302020204" pitchFamily="66" charset="0"/>
                </a:rPr>
                <a:t>Operation 1 ()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300" dirty="0">
                  <a:latin typeface="Comic Sans MS" panose="030F0702030302020204" pitchFamily="66" charset="0"/>
                  <a:sym typeface="Comic Sans MS" panose="030F0702030302020204" pitchFamily="66" charset="0"/>
                </a:rPr>
                <a:t>Operation 2 ()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300" dirty="0">
                  <a:latin typeface="Comic Sans MS" panose="030F0702030302020204" pitchFamily="66" charset="0"/>
                  <a:sym typeface="Comic Sans MS" panose="030F0702030302020204" pitchFamily="66" charset="0"/>
                </a:rPr>
                <a:t>Operation 4 ()</a:t>
              </a:r>
            </a:p>
          </p:txBody>
        </p:sp>
        <p:sp>
          <p:nvSpPr>
            <p:cNvPr id="9" name="Rectangle 21"/>
            <p:cNvSpPr>
              <a:spLocks/>
            </p:cNvSpPr>
            <p:nvPr/>
          </p:nvSpPr>
          <p:spPr bwMode="auto">
            <a:xfrm>
              <a:off x="797" y="312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22"/>
            <p:cNvSpPr>
              <a:spLocks/>
            </p:cNvSpPr>
            <p:nvPr/>
          </p:nvSpPr>
          <p:spPr bwMode="auto">
            <a:xfrm>
              <a:off x="797" y="432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23"/>
            <p:cNvSpPr>
              <a:spLocks/>
            </p:cNvSpPr>
            <p:nvPr/>
          </p:nvSpPr>
          <p:spPr bwMode="auto">
            <a:xfrm>
              <a:off x="797" y="560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6083300" y="5113892"/>
            <a:ext cx="2303463" cy="990895"/>
            <a:chOff x="0" y="-1"/>
            <a:chExt cx="973" cy="610"/>
          </a:xfrm>
        </p:grpSpPr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0" y="-1"/>
              <a:ext cx="541" cy="6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00" tIns="88900" rIns="88900" bIns="8890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en-US" altLang="en-US" sz="1300" dirty="0">
                  <a:solidFill>
                    <a:srgbClr val="C00000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Interface B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en-US" sz="1300" dirty="0">
                  <a:latin typeface="Comic Sans MS" panose="030F0702030302020204" pitchFamily="66" charset="0"/>
                  <a:sym typeface="Comic Sans MS" panose="030F0702030302020204" pitchFamily="66" charset="0"/>
                </a:rPr>
                <a:t>Operation 2 ()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en-US" sz="1300" dirty="0">
                  <a:latin typeface="Comic Sans MS" panose="030F0702030302020204" pitchFamily="66" charset="0"/>
                  <a:sym typeface="Comic Sans MS" panose="030F0702030302020204" pitchFamily="66" charset="0"/>
                </a:rPr>
                <a:t>Operation 3 ()</a:t>
              </a:r>
            </a:p>
          </p:txBody>
        </p:sp>
        <p:sp>
          <p:nvSpPr>
            <p:cNvPr id="14" name="Rectangle 26"/>
            <p:cNvSpPr>
              <a:spLocks/>
            </p:cNvSpPr>
            <p:nvPr/>
          </p:nvSpPr>
          <p:spPr bwMode="auto">
            <a:xfrm>
              <a:off x="797" y="304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27"/>
            <p:cNvSpPr>
              <a:spLocks/>
            </p:cNvSpPr>
            <p:nvPr/>
          </p:nvSpPr>
          <p:spPr bwMode="auto">
            <a:xfrm>
              <a:off x="797" y="424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" name="Rectangle 28"/>
          <p:cNvSpPr>
            <a:spLocks/>
          </p:cNvSpPr>
          <p:nvPr/>
        </p:nvSpPr>
        <p:spPr bwMode="auto">
          <a:xfrm>
            <a:off x="3124200" y="4240139"/>
            <a:ext cx="315912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Operation 3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Operation 4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  <a:p>
            <a:pPr eaLnBrk="1" hangingPunct="1">
              <a:lnSpc>
                <a:spcPct val="40000"/>
              </a:lnSpc>
              <a:buFont typeface="Lucida Sans Unicode" panose="020B0602030504020204" pitchFamily="34" charset="0"/>
              <a:buNone/>
            </a:pPr>
            <a:r>
              <a:rPr lang="en-US" altLang="en-US" sz="1300" dirty="0">
                <a:latin typeface="Comic Sans MS" panose="030F0702030302020204" pitchFamily="66" charset="0"/>
                <a:sym typeface="Comic Sans MS" panose="030F0702030302020204" pitchFamily="66" charset="0"/>
              </a:rPr>
              <a:t>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766553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1169"/>
            <a:ext cx="7772400" cy="218049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000" b="1" dirty="0">
                <a:solidFill>
                  <a:srgbClr val="008000"/>
                </a:solidFill>
              </a:rPr>
              <a:t>Deriving a Solution </a:t>
            </a:r>
          </a:p>
          <a:p>
            <a:pPr algn="ctr">
              <a:buFontTx/>
              <a:buNone/>
            </a:pPr>
            <a:r>
              <a:rPr lang="en-US" altLang="en-US" sz="4000" b="1" dirty="0">
                <a:solidFill>
                  <a:srgbClr val="008000"/>
                </a:solidFill>
              </a:rPr>
              <a:t>which satisfies </a:t>
            </a:r>
          </a:p>
          <a:p>
            <a:pPr algn="ctr">
              <a:buFontTx/>
              <a:buNone/>
            </a:pPr>
            <a:r>
              <a:rPr lang="en-US" altLang="en-US" sz="4000" b="1" u="sng" dirty="0">
                <a:solidFill>
                  <a:srgbClr val="008000"/>
                </a:solidFill>
              </a:rPr>
              <a:t>Software Requirements</a:t>
            </a:r>
            <a:endParaRPr lang="en-GB" altLang="en-US" sz="4000" b="1" u="sng" dirty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- </a:t>
            </a:r>
            <a:r>
              <a:rPr lang="en-US" altLang="en-US" dirty="0"/>
              <a:t>Today’s talk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" y="4001660"/>
            <a:ext cx="2233343" cy="27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Interfaces</a:t>
            </a:r>
            <a:endParaRPr lang="en-GB" altLang="en-US" sz="28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800" b="1" dirty="0">
                <a:solidFill>
                  <a:srgbClr val="339933"/>
                </a:solidFill>
              </a:rPr>
              <a:t>Interface specification</a:t>
            </a:r>
          </a:p>
          <a:p>
            <a:endParaRPr lang="en-US" altLang="en-US" sz="800" b="1" dirty="0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altLang="en-US" sz="2800" dirty="0"/>
              <a:t>Should communicate others everything needed to use our software unit correctly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Purpose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Preconditions (assumptions)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Protocols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Post-conditions (visible effects)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Quality 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91" y="2665563"/>
            <a:ext cx="3213192" cy="27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49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Information Hiding</a:t>
            </a:r>
            <a:endParaRPr lang="en-GB" altLang="en-US" sz="28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339933"/>
                </a:solidFill>
              </a:rPr>
              <a:t>Information hiding </a:t>
            </a:r>
            <a:r>
              <a:rPr lang="en-US" altLang="en-US" sz="2400" dirty="0"/>
              <a:t>is a form of system decomposition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An architecture decision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Each software unit encapsulates a 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separate design decision that could be 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changed in the future</a:t>
            </a:r>
          </a:p>
          <a:p>
            <a:pPr lvl="1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A Way to Implement Cohesion and Coupling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Modules that hides a data representation may be 	</a:t>
            </a:r>
            <a:r>
              <a:rPr lang="en-US" altLang="en-US" sz="2400" dirty="0" err="1">
                <a:solidFill>
                  <a:schemeClr val="tx2"/>
                </a:solidFill>
              </a:rPr>
              <a:t>informationally</a:t>
            </a:r>
            <a:r>
              <a:rPr lang="en-US" altLang="en-US" sz="2400" dirty="0">
                <a:solidFill>
                  <a:schemeClr val="tx2"/>
                </a:solidFill>
              </a:rPr>
              <a:t> cohesive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A module that hides an algorithm may be </a:t>
            </a:r>
          </a:p>
          <a:p>
            <a:pPr marL="457200" lvl="1" indent="0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functionally cohesive</a:t>
            </a:r>
          </a:p>
          <a:p>
            <a:pPr marL="457200" lvl="1" indent="0"/>
            <a:endParaRPr lang="en-US" altLang="en-US" sz="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	Advantage (of Information Hiding) is loose coupled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01" y="1964306"/>
            <a:ext cx="2954922" cy="20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3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GB" altLang="en-US" sz="2800" dirty="0">
              <a:solidFill>
                <a:srgbClr val="C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1486" y="1447800"/>
            <a:ext cx="8419381" cy="4660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339933"/>
                </a:solidFill>
              </a:rPr>
              <a:t>Use the information about a software modules dependencies to devise an incremental schedule of Development &amp; Test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Map out the units’ </a:t>
            </a:r>
            <a:r>
              <a:rPr lang="en-US" altLang="en-US" b="1" dirty="0">
                <a:solidFill>
                  <a:schemeClr val="tx2"/>
                </a:solidFill>
              </a:rPr>
              <a:t>use relationships</a:t>
            </a:r>
            <a:endParaRPr lang="en-US" altLang="en-US" dirty="0">
              <a:solidFill>
                <a:schemeClr val="tx2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	Relates each software unit to the other 	software units on which it depends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Uses graphs </a:t>
            </a:r>
            <a:r>
              <a:rPr lang="en-US" altLang="en-US" dirty="0">
                <a:solidFill>
                  <a:schemeClr val="tx2"/>
                </a:solidFill>
              </a:rPr>
              <a:t>can help to identify progressively larger subsets of our system that we can implement and test incrementally</a:t>
            </a:r>
          </a:p>
        </p:txBody>
      </p:sp>
    </p:spTree>
    <p:extLst>
      <p:ext uri="{BB962C8B-B14F-4D97-AF65-F5344CB8AC3E}">
        <p14:creationId xmlns:p14="http://schemas.microsoft.com/office/powerpoint/2010/main" val="18056429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031" y="1882881"/>
            <a:ext cx="8176846" cy="4149969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800" b="1" dirty="0">
                <a:solidFill>
                  <a:srgbClr val="339933"/>
                </a:solidFill>
              </a:rPr>
              <a:t>Functional decomposition</a:t>
            </a:r>
            <a:endParaRPr lang="en-GB" altLang="en-US" sz="2800" dirty="0">
              <a:solidFill>
                <a:srgbClr val="339933"/>
              </a:solidFill>
            </a:endParaRPr>
          </a:p>
          <a:p>
            <a:r>
              <a:rPr lang="en-GB" altLang="en-US" sz="2800" dirty="0">
                <a:solidFill>
                  <a:schemeClr val="tx2"/>
                </a:solidFill>
              </a:rPr>
              <a:t>Separate </a:t>
            </a:r>
            <a:r>
              <a:rPr lang="en-GB" altLang="en-US" sz="2800" b="1" dirty="0">
                <a:solidFill>
                  <a:schemeClr val="tx2"/>
                </a:solidFill>
              </a:rPr>
              <a:t>distinct logical functions</a:t>
            </a:r>
            <a:r>
              <a:rPr lang="en-GB" altLang="en-US" sz="2800" dirty="0">
                <a:solidFill>
                  <a:schemeClr val="tx2"/>
                </a:solidFill>
              </a:rPr>
              <a:t> in a system.</a:t>
            </a:r>
          </a:p>
          <a:p>
            <a:pPr marL="0" indent="0">
              <a:buNone/>
            </a:pPr>
            <a:r>
              <a:rPr lang="en-GB" altLang="en-US" sz="2800" dirty="0"/>
              <a:t>	Examples of such functions:</a:t>
            </a:r>
          </a:p>
          <a:p>
            <a:pPr lvl="1"/>
            <a:r>
              <a:rPr lang="en-GB" altLang="en-US" sz="2800" dirty="0">
                <a:solidFill>
                  <a:schemeClr val="bg2">
                    <a:lumMod val="50000"/>
                  </a:schemeClr>
                </a:solidFill>
              </a:rPr>
              <a:t>“Display menu”</a:t>
            </a:r>
          </a:p>
          <a:p>
            <a:pPr lvl="1"/>
            <a:r>
              <a:rPr lang="en-GB" altLang="en-US" sz="2800" dirty="0">
                <a:solidFill>
                  <a:schemeClr val="bg2">
                    <a:lumMod val="50000"/>
                  </a:schemeClr>
                </a:solidFill>
              </a:rPr>
              <a:t>“Get user option”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923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45260" cy="452596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>
                <a:solidFill>
                  <a:srgbClr val="339933"/>
                </a:solidFill>
              </a:rPr>
              <a:t>Always self evaluate your modular design to convince yourself you are on the right track, and prove to other interested parties (boss, customer, user…)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400" dirty="0">
                <a:solidFill>
                  <a:srgbClr val="339933"/>
                </a:solidFill>
              </a:rPr>
              <a:t>Modular </a:t>
            </a:r>
            <a:r>
              <a:rPr lang="en-GB" altLang="en-US" b="1" dirty="0">
                <a:solidFill>
                  <a:srgbClr val="339933"/>
                </a:solidFill>
              </a:rPr>
              <a:t>D</a:t>
            </a:r>
            <a:r>
              <a:rPr lang="en-GB" altLang="en-US" sz="2400" b="1" dirty="0">
                <a:solidFill>
                  <a:srgbClr val="339933"/>
                </a:solidFill>
              </a:rPr>
              <a:t>ecomposability</a:t>
            </a:r>
          </a:p>
          <a:p>
            <a:pPr lvl="2"/>
            <a:r>
              <a:rPr lang="en-GB" altLang="en-US" sz="2200" dirty="0">
                <a:solidFill>
                  <a:schemeClr val="bg2">
                    <a:lumMod val="50000"/>
                  </a:schemeClr>
                </a:solidFill>
              </a:rPr>
              <a:t>supports the decomposition of a problem into smaller sub-problems, which can be solved independently</a:t>
            </a:r>
          </a:p>
          <a:p>
            <a:pPr marL="914400" lvl="2" indent="0">
              <a:buNone/>
            </a:pPr>
            <a:r>
              <a:rPr lang="en-US" altLang="en-US" sz="2400" dirty="0"/>
              <a:t>Note: large systems design is never truly top-down. </a:t>
            </a:r>
            <a:endParaRPr lang="en-GB" altLang="en-US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50932" y="141633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b="0" dirty="0">
                <a:solidFill>
                  <a:schemeClr val="tx2"/>
                </a:solidFill>
              </a:rPr>
              <a:t>Modular Design Criteria</a:t>
            </a:r>
            <a:endParaRPr lang="en-GB" altLang="en-US" sz="2800" b="0" dirty="0">
              <a:solidFill>
                <a:schemeClr val="tx2"/>
              </a:solidFill>
            </a:endParaRP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3" y="4678579"/>
            <a:ext cx="6435306" cy="240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0446" y="45720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02206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b="0" dirty="0">
                <a:solidFill>
                  <a:schemeClr val="tx2"/>
                </a:solidFill>
              </a:rPr>
              <a:t>Modular Design Criteria</a:t>
            </a:r>
            <a:endParaRPr lang="en-GB" altLang="en-US" sz="3600" b="0" dirty="0">
              <a:solidFill>
                <a:schemeClr val="tx2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996"/>
            <a:ext cx="8370277" cy="379827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585" dirty="0">
                <a:solidFill>
                  <a:srgbClr val="339933"/>
                </a:solidFill>
              </a:rPr>
              <a:t>Modular</a:t>
            </a:r>
            <a:r>
              <a:rPr lang="en-GB" altLang="en-US" sz="2585" b="1" dirty="0">
                <a:solidFill>
                  <a:srgbClr val="339933"/>
                </a:solidFill>
              </a:rPr>
              <a:t> Composability</a:t>
            </a:r>
          </a:p>
          <a:p>
            <a:pPr>
              <a:lnSpc>
                <a:spcPct val="90000"/>
              </a:lnSpc>
            </a:pPr>
            <a:r>
              <a:rPr lang="en-GB" altLang="en-US" sz="2585" dirty="0">
                <a:solidFill>
                  <a:srgbClr val="C00000"/>
                </a:solidFill>
              </a:rPr>
              <a:t>Production of modules that may be freely combined to produce new systems. – Think Legos!</a:t>
            </a:r>
          </a:p>
          <a:p>
            <a:pPr>
              <a:lnSpc>
                <a:spcPct val="90000"/>
              </a:lnSpc>
            </a:pPr>
            <a:endParaRPr lang="en-GB" altLang="en-US" sz="2585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800" dirty="0">
                <a:solidFill>
                  <a:srgbClr val="339933"/>
                </a:solidFill>
              </a:rPr>
              <a:t>Composability is directly related to the issue of </a:t>
            </a:r>
            <a:r>
              <a:rPr lang="en-GB" altLang="en-US" sz="2800" dirty="0">
                <a:solidFill>
                  <a:srgbClr val="C00000"/>
                </a:solidFill>
              </a:rPr>
              <a:t>reusability </a:t>
            </a:r>
          </a:p>
          <a:p>
            <a:pPr lvl="1">
              <a:lnSpc>
                <a:spcPct val="90000"/>
              </a:lnSpc>
            </a:pPr>
            <a:endParaRPr lang="en-GB" altLang="en-US" sz="280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50000"/>
                  </a:schemeClr>
                </a:solidFill>
              </a:rPr>
              <a:t>often at odds with decomposability; top-down design,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65327"/>
            <a:ext cx="2647950" cy="19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7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87" y="1805243"/>
            <a:ext cx="8794631" cy="39389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sz="2800" dirty="0">
                <a:solidFill>
                  <a:srgbClr val="339933"/>
                </a:solidFill>
              </a:rPr>
              <a:t>Modular</a:t>
            </a:r>
            <a:r>
              <a:rPr lang="en-GB" altLang="en-US" sz="2800" b="1" dirty="0">
                <a:solidFill>
                  <a:srgbClr val="339933"/>
                </a:solidFill>
              </a:rPr>
              <a:t> </a:t>
            </a:r>
            <a:r>
              <a:rPr lang="en-GB" altLang="en-US" sz="2800" b="1" dirty="0" err="1">
                <a:solidFill>
                  <a:srgbClr val="339933"/>
                </a:solidFill>
              </a:rPr>
              <a:t>Understandability</a:t>
            </a:r>
            <a:endParaRPr lang="en-GB" altLang="en-US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585" dirty="0">
                <a:solidFill>
                  <a:schemeClr val="bg2">
                    <a:lumMod val="50000"/>
                  </a:schemeClr>
                </a:solidFill>
              </a:rPr>
              <a:t>Can the component be understood 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85" dirty="0">
                <a:solidFill>
                  <a:schemeClr val="bg2">
                    <a:lumMod val="50000"/>
                  </a:schemeClr>
                </a:solidFill>
              </a:rPr>
              <a:t>on its own?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585" dirty="0">
                <a:solidFill>
                  <a:schemeClr val="bg2">
                    <a:lumMod val="50000"/>
                  </a:schemeClr>
                </a:solidFill>
              </a:rPr>
              <a:t>Are meaningful names used?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585" dirty="0">
                <a:solidFill>
                  <a:schemeClr val="bg2">
                    <a:lumMod val="50000"/>
                  </a:schemeClr>
                </a:solidFill>
              </a:rPr>
              <a:t>Is the design well-documented?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585" dirty="0">
                <a:solidFill>
                  <a:schemeClr val="bg2">
                    <a:lumMod val="50000"/>
                  </a:schemeClr>
                </a:solidFill>
              </a:rPr>
              <a:t>Are complex algorithms used?</a:t>
            </a:r>
            <a:endParaRPr lang="en-GB" altLang="en-US" sz="2215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2215" dirty="0">
                <a:solidFill>
                  <a:srgbClr val="FF0000"/>
                </a:solidFill>
              </a:rPr>
              <a:t>For Instance: </a:t>
            </a:r>
          </a:p>
          <a:p>
            <a:pPr marL="0" indent="0">
              <a:buNone/>
            </a:pPr>
            <a:r>
              <a:rPr lang="en-GB" altLang="en-US" sz="2215" dirty="0"/>
              <a:t>Take a thousand lines program, containing no procedures; it’s just a long list of sequential statements. Divide it into twenty blocks, each fifty statements long; make each block a method.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b="0" dirty="0">
                <a:solidFill>
                  <a:schemeClr val="tx2"/>
                </a:solidFill>
              </a:rPr>
              <a:t>Modular Design Criteria</a:t>
            </a:r>
            <a:endParaRPr lang="en-GB" altLang="en-US" sz="3600" b="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147" y="6485156"/>
            <a:ext cx="807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CAN BE VERY COSTLY, AND BECOME THE DEMISE OF A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57" y="1805244"/>
            <a:ext cx="2497830" cy="27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6589"/>
            <a:ext cx="8428008" cy="3798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sz="2800" dirty="0">
                <a:solidFill>
                  <a:srgbClr val="339933"/>
                </a:solidFill>
              </a:rPr>
              <a:t>Modular</a:t>
            </a:r>
            <a:r>
              <a:rPr lang="en-GB" altLang="en-US" sz="2800" b="1" dirty="0">
                <a:solidFill>
                  <a:srgbClr val="339933"/>
                </a:solidFill>
              </a:rPr>
              <a:t> Continuity</a:t>
            </a:r>
            <a:endParaRPr lang="en-GB" altLang="en-US" sz="2585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585" dirty="0"/>
              <a:t>	A small change in the problem specification leads to 	a change in just one (or a small number of ) modules.</a:t>
            </a:r>
            <a:endParaRPr lang="en-GB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800" dirty="0">
                <a:solidFill>
                  <a:srgbClr val="339933"/>
                </a:solidFill>
              </a:rPr>
              <a:t>Modular</a:t>
            </a:r>
            <a:r>
              <a:rPr lang="en-GB" altLang="en-US" sz="2800" b="1" dirty="0">
                <a:solidFill>
                  <a:srgbClr val="339933"/>
                </a:solidFill>
              </a:rPr>
              <a:t> Protection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altLang="en-US" sz="2800" dirty="0"/>
              <a:t>	The effect of an abnormal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800" dirty="0"/>
              <a:t>condition at run-time only effects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800" dirty="0"/>
              <a:t>one (or very few) 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/>
              <a:t>Errors do not propagate or ripple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800" dirty="0">
                <a:solidFill>
                  <a:srgbClr val="339933"/>
                </a:solidFill>
              </a:rPr>
              <a:t>Modular</a:t>
            </a:r>
            <a:r>
              <a:rPr lang="en-GB" altLang="en-US" sz="2800" b="1" dirty="0">
                <a:solidFill>
                  <a:srgbClr val="339933"/>
                </a:solidFill>
              </a:rPr>
              <a:t> Reusability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/>
              <a:t>Like Composability, perhaps a more generic use</a:t>
            </a:r>
          </a:p>
          <a:p>
            <a:endParaRPr lang="en-GB" altLang="en-US" sz="2585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b="0" dirty="0">
                <a:solidFill>
                  <a:schemeClr val="tx2"/>
                </a:solidFill>
              </a:rPr>
              <a:t>Modular Design Criteria</a:t>
            </a:r>
            <a:endParaRPr lang="en-GB" altLang="en-US" sz="3600" b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69" y="3076305"/>
            <a:ext cx="2981325" cy="21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85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503" y="1777042"/>
            <a:ext cx="71888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9933"/>
                </a:solidFill>
              </a:rPr>
              <a:t>Modularity &amp;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33993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Avoid Too Little, or Too Many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An Art to find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the Sweat spot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of just the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	right amount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6" y="3115870"/>
            <a:ext cx="6125924" cy="36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3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 </a:t>
            </a:r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en-US"/>
              <a:t> </a:t>
            </a:r>
            <a:endParaRPr lang="en-US" altLang="en-US"/>
          </a:p>
        </p:txBody>
      </p:sp>
      <p:sp>
        <p:nvSpPr>
          <p:cNvPr id="89093" name="Rectangle 5"/>
          <p:cNvSpPr>
            <a:spLocks noRot="1" noChangeArrowheads="1"/>
          </p:cNvSpPr>
          <p:nvPr/>
        </p:nvSpPr>
        <p:spPr bwMode="auto">
          <a:xfrm>
            <a:off x="228600" y="1600200"/>
            <a:ext cx="7388525" cy="344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sz="2800" dirty="0"/>
              <a:t>Refactoring – It happens…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endParaRPr lang="en-US" altLang="en-US" sz="2000" dirty="0">
              <a:solidFill>
                <a:srgbClr val="5B8693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sz="2800" dirty="0">
                <a:solidFill>
                  <a:srgbClr val="5B8693"/>
                </a:solidFill>
              </a:rPr>
              <a:t>“The process of changing a software system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sz="2800" dirty="0">
                <a:solidFill>
                  <a:srgbClr val="5B8693"/>
                </a:solidFill>
              </a:rPr>
              <a:t>in such a way that it does not alter the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sz="2800" dirty="0">
                <a:solidFill>
                  <a:srgbClr val="5B8693"/>
                </a:solidFill>
              </a:rPr>
              <a:t>external behavior of the code [design] yet improves its internal structure.” </a:t>
            </a:r>
            <a:r>
              <a:rPr lang="en-US" altLang="en-US" sz="2000" dirty="0"/>
              <a:t>Fowler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endParaRPr lang="en-US" alt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sz="2800" dirty="0"/>
              <a:t>When software is refactored, the design is examined for </a:t>
            </a:r>
          </a:p>
        </p:txBody>
      </p:sp>
      <p:sp>
        <p:nvSpPr>
          <p:cNvPr id="2" name="Rectangle 1"/>
          <p:cNvSpPr/>
          <p:nvPr/>
        </p:nvSpPr>
        <p:spPr>
          <a:xfrm>
            <a:off x="776176" y="24053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FRANCISCAN University </a:t>
            </a:r>
            <a:br>
              <a:rPr lang="en-US" sz="2800" dirty="0">
                <a:solidFill>
                  <a:srgbClr val="008000"/>
                </a:solidFill>
              </a:rPr>
            </a:br>
            <a:r>
              <a:rPr lang="en-US" sz="2800" dirty="0"/>
              <a:t>Software Design – </a:t>
            </a:r>
            <a:r>
              <a:rPr lang="en-US" sz="2800" dirty="0">
                <a:solidFill>
                  <a:srgbClr val="C00000"/>
                </a:solidFill>
              </a:rPr>
              <a:t>TIPS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867" y="1600199"/>
            <a:ext cx="2470229" cy="3152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844" y="4873925"/>
            <a:ext cx="8792792" cy="242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redundancy</a:t>
            </a:r>
          </a:p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unused design elements</a:t>
            </a:r>
          </a:p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inefficient or unnecessary algorithms</a:t>
            </a:r>
          </a:p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poorly constructed or inappropriate data structures</a:t>
            </a:r>
          </a:p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or any other design failure that can be corrected to yield 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     a better design.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2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FC0416-05D1-4294-8658-26FF49496FC5}" type="slidenum">
              <a:rPr lang="nl-NL" altLang="en-US"/>
              <a:pPr/>
              <a:t>3</a:t>
            </a:fld>
            <a:endParaRPr lang="nl-NL" altLang="en-US"/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/>
            </a:pPr>
            <a:r>
              <a:rPr lang="en-US" altLang="en-US" sz="2800" dirty="0">
                <a:solidFill>
                  <a:srgbClr val="5B8693"/>
                </a:solidFill>
              </a:rPr>
              <a:t>There is no definite formulation</a:t>
            </a:r>
          </a:p>
          <a:p>
            <a:pPr marL="342900" indent="-342900">
              <a:tabLst/>
            </a:pPr>
            <a:endParaRPr lang="en-US" altLang="en-US" sz="1000" dirty="0">
              <a:solidFill>
                <a:srgbClr val="5B8693"/>
              </a:solidFill>
            </a:endParaRPr>
          </a:p>
          <a:p>
            <a:pPr marL="342900" indent="-342900">
              <a:tabLst/>
            </a:pPr>
            <a:r>
              <a:rPr lang="en-US" altLang="en-US" sz="2800" dirty="0">
                <a:solidFill>
                  <a:srgbClr val="5B8693"/>
                </a:solidFill>
              </a:rPr>
              <a:t>There is no stopping rule</a:t>
            </a:r>
          </a:p>
          <a:p>
            <a:pPr marL="342900" indent="-342900">
              <a:tabLst/>
            </a:pPr>
            <a:endParaRPr lang="en-US" altLang="en-US" sz="1000" dirty="0">
              <a:solidFill>
                <a:srgbClr val="5B8693"/>
              </a:solidFill>
            </a:endParaRPr>
          </a:p>
          <a:p>
            <a:pPr marL="342900" indent="-342900">
              <a:tabLst/>
            </a:pPr>
            <a:r>
              <a:rPr lang="en-US" altLang="en-US" sz="2800" dirty="0">
                <a:solidFill>
                  <a:srgbClr val="5B8693"/>
                </a:solidFill>
              </a:rPr>
              <a:t>Solutions are not simply true or false</a:t>
            </a:r>
          </a:p>
          <a:p>
            <a:pPr marL="342900" indent="-342900">
              <a:tabLst/>
            </a:pPr>
            <a:endParaRPr lang="en-US" altLang="en-US" sz="1000" dirty="0">
              <a:solidFill>
                <a:srgbClr val="5B8693"/>
              </a:solidFill>
            </a:endParaRPr>
          </a:p>
          <a:p>
            <a:pPr marL="342900" indent="-342900">
              <a:tabLst/>
            </a:pPr>
            <a:r>
              <a:rPr lang="en-US" altLang="en-US" sz="2800" dirty="0">
                <a:solidFill>
                  <a:srgbClr val="5B8693"/>
                </a:solidFill>
              </a:rPr>
              <a:t>Every wicked problem is a symptom of another problem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The ‘Wicked’ Problem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54" y="1834101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84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ACE73-9BE0-475C-A280-C8F00BCD32FF}" type="slidenum">
              <a:rPr lang="nl-NL" altLang="en-US"/>
              <a:pPr/>
              <a:t>30</a:t>
            </a:fld>
            <a:endParaRPr lang="nl-NL" altLang="en-US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US" dirty="0"/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3110"/>
            <a:ext cx="8229600" cy="4525963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US" altLang="en-US" dirty="0">
                <a:solidFill>
                  <a:srgbClr val="339933"/>
                </a:solidFill>
              </a:rPr>
              <a:t>REDUCE COMPLEXITY!</a:t>
            </a:r>
          </a:p>
          <a:p>
            <a:pPr marL="342900" indent="-342900">
              <a:tabLst/>
            </a:pPr>
            <a:r>
              <a:rPr lang="en-US" altLang="en-US" dirty="0">
                <a:solidFill>
                  <a:srgbClr val="5B8693"/>
                </a:solidFill>
              </a:rPr>
              <a:t>measure certain aspects of the software </a:t>
            </a:r>
          </a:p>
          <a:p>
            <a:pPr lvl="1" indent="-342900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lines of code, # of if-statements, depth of nesting,…</a:t>
            </a:r>
          </a:p>
          <a:p>
            <a:pPr marL="342900" indent="-342900">
              <a:tabLst/>
            </a:pPr>
            <a:r>
              <a:rPr lang="en-US" altLang="en-US" dirty="0">
                <a:solidFill>
                  <a:srgbClr val="5B8693"/>
                </a:solidFill>
              </a:rPr>
              <a:t>use these numbers as a criterion to assess a design, or to guide the design</a:t>
            </a:r>
          </a:p>
          <a:p>
            <a:pPr marL="342900" indent="-342900">
              <a:tabLst/>
            </a:pPr>
            <a:r>
              <a:rPr lang="en-US" altLang="en-US" dirty="0">
                <a:solidFill>
                  <a:srgbClr val="5B8693"/>
                </a:solidFill>
              </a:rPr>
              <a:t>interpretation: higher value </a:t>
            </a:r>
            <a:r>
              <a:rPr lang="en-US" altLang="en-US" dirty="0">
                <a:solidFill>
                  <a:srgbClr val="5B8693"/>
                </a:solidFill>
                <a:sym typeface="Symbol" panose="05050102010706020507" pitchFamily="18" charset="2"/>
              </a:rPr>
              <a:t> higher complexity  more effort required (= worse design)</a:t>
            </a:r>
          </a:p>
          <a:p>
            <a:pPr marL="342900" indent="-342900">
              <a:tabLst/>
            </a:pPr>
            <a:r>
              <a:rPr lang="en-US" altLang="en-US" dirty="0">
                <a:solidFill>
                  <a:srgbClr val="5B8693"/>
                </a:solidFill>
                <a:sym typeface="Symbol" panose="05050102010706020507" pitchFamily="18" charset="2"/>
              </a:rPr>
              <a:t>two kinds:</a:t>
            </a:r>
          </a:p>
          <a:p>
            <a:pPr marL="742950" lvl="1" indent="-285750">
              <a:tabLst/>
            </a:pPr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intra-modular: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inside one module</a:t>
            </a:r>
            <a:endParaRPr lang="en-US" altLang="en-US" b="1" dirty="0">
              <a:solidFill>
                <a:schemeClr val="bg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742950" lvl="1" indent="-285750">
              <a:tabLst/>
            </a:pPr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inter-modular: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between 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76" y="37306"/>
            <a:ext cx="4873926" cy="21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981DD-F17F-4D09-A7DE-FDB2F02B8BBB}" type="slidenum">
              <a:rPr lang="nl-NL" altLang="en-US"/>
              <a:pPr/>
              <a:t>31</a:t>
            </a:fld>
            <a:endParaRPr lang="nl-NL" altLang="en-US"/>
          </a:p>
        </p:txBody>
      </p:sp>
      <p:sp>
        <p:nvSpPr>
          <p:cNvPr id="1253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US" altLang="en-US" dirty="0"/>
          </a:p>
        </p:txBody>
      </p:sp>
      <p:sp>
        <p:nvSpPr>
          <p:cNvPr id="125340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altLang="en-US" b="1" dirty="0">
                <a:solidFill>
                  <a:srgbClr val="339933"/>
                </a:solidFill>
              </a:rPr>
              <a:t>CYCLOMATIC COMPLEXITY</a:t>
            </a:r>
          </a:p>
          <a:p>
            <a:pPr>
              <a:buClr>
                <a:schemeClr val="tx1"/>
              </a:buClr>
              <a:buNone/>
            </a:pPr>
            <a:endParaRPr lang="en-US" altLang="en-US" b="1" dirty="0">
              <a:solidFill>
                <a:srgbClr val="339933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dirty="0"/>
              <a:t>e = number of edges (13)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[# ARROWS]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  <a:tabLst/>
            </a:pPr>
            <a:r>
              <a:rPr lang="en-US" altLang="en-US" dirty="0"/>
              <a:t>n = number of nodes (11)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  <a:tabLst/>
            </a:pPr>
            <a:r>
              <a:rPr lang="en-US" altLang="en-US" dirty="0"/>
              <a:t>p = number of connected components (1)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  <a:tabLst/>
            </a:pPr>
            <a:endParaRPr lang="en-US" altLang="en-US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  <a:tabLst/>
            </a:pPr>
            <a:r>
              <a:rPr lang="en-US" altLang="en-US" dirty="0"/>
              <a:t>CV = e - n + p + 1 = 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18363" y="1417638"/>
            <a:ext cx="1924050" cy="5108575"/>
            <a:chOff x="7218363" y="260350"/>
            <a:chExt cx="1924050" cy="6265863"/>
          </a:xfrm>
        </p:grpSpPr>
        <p:sp>
          <p:nvSpPr>
            <p:cNvPr id="1253404" name="Oval 28"/>
            <p:cNvSpPr>
              <a:spLocks noChangeArrowheads="1"/>
            </p:cNvSpPr>
            <p:nvPr/>
          </p:nvSpPr>
          <p:spPr bwMode="auto">
            <a:xfrm>
              <a:off x="7902575" y="915988"/>
              <a:ext cx="312738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2</a:t>
              </a:r>
              <a:endParaRPr lang="en-US" altLang="en-US" sz="1800"/>
            </a:p>
          </p:txBody>
        </p:sp>
        <p:sp>
          <p:nvSpPr>
            <p:cNvPr id="1253405" name="Oval 29"/>
            <p:cNvSpPr>
              <a:spLocks noChangeArrowheads="1"/>
            </p:cNvSpPr>
            <p:nvPr/>
          </p:nvSpPr>
          <p:spPr bwMode="auto">
            <a:xfrm>
              <a:off x="7902575" y="260350"/>
              <a:ext cx="312738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/>
                <a:t>1</a:t>
              </a:r>
              <a:endParaRPr lang="en-US" altLang="en-US" sz="1800" dirty="0"/>
            </a:p>
          </p:txBody>
        </p:sp>
        <p:sp>
          <p:nvSpPr>
            <p:cNvPr id="1253406" name="Oval 30"/>
            <p:cNvSpPr>
              <a:spLocks noChangeArrowheads="1"/>
            </p:cNvSpPr>
            <p:nvPr/>
          </p:nvSpPr>
          <p:spPr bwMode="auto">
            <a:xfrm>
              <a:off x="7902575" y="1571625"/>
              <a:ext cx="312738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3</a:t>
              </a:r>
              <a:endParaRPr lang="en-US" altLang="en-US" sz="1800"/>
            </a:p>
          </p:txBody>
        </p:sp>
        <p:sp>
          <p:nvSpPr>
            <p:cNvPr id="1253407" name="Oval 31"/>
            <p:cNvSpPr>
              <a:spLocks noChangeArrowheads="1"/>
            </p:cNvSpPr>
            <p:nvPr/>
          </p:nvSpPr>
          <p:spPr bwMode="auto">
            <a:xfrm>
              <a:off x="7902575" y="2228850"/>
              <a:ext cx="312738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4</a:t>
              </a:r>
              <a:endParaRPr lang="en-US" altLang="en-US" sz="1800"/>
            </a:p>
          </p:txBody>
        </p:sp>
        <p:sp>
          <p:nvSpPr>
            <p:cNvPr id="1253408" name="Oval 32"/>
            <p:cNvSpPr>
              <a:spLocks noChangeArrowheads="1"/>
            </p:cNvSpPr>
            <p:nvPr/>
          </p:nvSpPr>
          <p:spPr bwMode="auto">
            <a:xfrm>
              <a:off x="7218363" y="2924175"/>
              <a:ext cx="312737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5</a:t>
              </a:r>
              <a:endParaRPr lang="en-US" altLang="en-US" sz="1800"/>
            </a:p>
          </p:txBody>
        </p:sp>
        <p:sp>
          <p:nvSpPr>
            <p:cNvPr id="1253409" name="Oval 33"/>
            <p:cNvSpPr>
              <a:spLocks noChangeArrowheads="1"/>
            </p:cNvSpPr>
            <p:nvPr/>
          </p:nvSpPr>
          <p:spPr bwMode="auto">
            <a:xfrm>
              <a:off x="7218363" y="3573463"/>
              <a:ext cx="312737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6</a:t>
              </a:r>
              <a:endParaRPr lang="en-US" altLang="en-US" sz="1800"/>
            </a:p>
          </p:txBody>
        </p:sp>
        <p:sp>
          <p:nvSpPr>
            <p:cNvPr id="1253410" name="Oval 34"/>
            <p:cNvSpPr>
              <a:spLocks noChangeArrowheads="1"/>
            </p:cNvSpPr>
            <p:nvPr/>
          </p:nvSpPr>
          <p:spPr bwMode="auto">
            <a:xfrm>
              <a:off x="7218363" y="4184650"/>
              <a:ext cx="312737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7</a:t>
              </a:r>
              <a:endParaRPr lang="en-US" altLang="en-US" sz="1800"/>
            </a:p>
          </p:txBody>
        </p:sp>
        <p:sp>
          <p:nvSpPr>
            <p:cNvPr id="1253411" name="Oval 35"/>
            <p:cNvSpPr>
              <a:spLocks noChangeArrowheads="1"/>
            </p:cNvSpPr>
            <p:nvPr/>
          </p:nvSpPr>
          <p:spPr bwMode="auto">
            <a:xfrm>
              <a:off x="7902575" y="4852988"/>
              <a:ext cx="312738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8</a:t>
              </a:r>
              <a:endParaRPr lang="en-US" altLang="en-US" sz="1800"/>
            </a:p>
          </p:txBody>
        </p:sp>
        <p:sp>
          <p:nvSpPr>
            <p:cNvPr id="1253412" name="Oval 36"/>
            <p:cNvSpPr>
              <a:spLocks noChangeArrowheads="1"/>
            </p:cNvSpPr>
            <p:nvPr/>
          </p:nvSpPr>
          <p:spPr bwMode="auto">
            <a:xfrm>
              <a:off x="7902575" y="5508625"/>
              <a:ext cx="312738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9</a:t>
              </a:r>
              <a:endParaRPr lang="en-US" altLang="en-US" sz="1800"/>
            </a:p>
          </p:txBody>
        </p:sp>
        <p:sp>
          <p:nvSpPr>
            <p:cNvPr id="1253413" name="Oval 37"/>
            <p:cNvSpPr>
              <a:spLocks noChangeArrowheads="1"/>
            </p:cNvSpPr>
            <p:nvPr/>
          </p:nvSpPr>
          <p:spPr bwMode="auto">
            <a:xfrm>
              <a:off x="7843838" y="6165850"/>
              <a:ext cx="431800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10</a:t>
              </a:r>
              <a:endParaRPr lang="en-US" altLang="en-US" sz="1800"/>
            </a:p>
          </p:txBody>
        </p:sp>
        <p:sp>
          <p:nvSpPr>
            <p:cNvPr id="1253414" name="Oval 38"/>
            <p:cNvSpPr>
              <a:spLocks noChangeArrowheads="1"/>
            </p:cNvSpPr>
            <p:nvPr/>
          </p:nvSpPr>
          <p:spPr bwMode="auto">
            <a:xfrm>
              <a:off x="8604250" y="3536950"/>
              <a:ext cx="538163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11</a:t>
              </a:r>
              <a:endParaRPr lang="en-US" altLang="en-US" sz="1800"/>
            </a:p>
          </p:txBody>
        </p:sp>
        <p:cxnSp>
          <p:nvCxnSpPr>
            <p:cNvPr id="1253415" name="AutoShape 39"/>
            <p:cNvCxnSpPr>
              <a:cxnSpLocks noChangeShapeType="1"/>
              <a:stCxn id="1253405" idx="4"/>
              <a:endCxn id="1253404" idx="0"/>
            </p:cNvCxnSpPr>
            <p:nvPr/>
          </p:nvCxnSpPr>
          <p:spPr bwMode="auto">
            <a:xfrm>
              <a:off x="8059738" y="620713"/>
              <a:ext cx="0" cy="295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16" name="AutoShape 40"/>
            <p:cNvCxnSpPr>
              <a:cxnSpLocks noChangeShapeType="1"/>
              <a:stCxn id="1253404" idx="4"/>
              <a:endCxn id="1253406" idx="0"/>
            </p:cNvCxnSpPr>
            <p:nvPr/>
          </p:nvCxnSpPr>
          <p:spPr bwMode="auto">
            <a:xfrm>
              <a:off x="8059738" y="1276350"/>
              <a:ext cx="0" cy="295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17" name="AutoShape 41"/>
            <p:cNvCxnSpPr>
              <a:cxnSpLocks noChangeShapeType="1"/>
              <a:stCxn id="1253406" idx="4"/>
              <a:endCxn id="1253407" idx="0"/>
            </p:cNvCxnSpPr>
            <p:nvPr/>
          </p:nvCxnSpPr>
          <p:spPr bwMode="auto">
            <a:xfrm>
              <a:off x="8059738" y="1931988"/>
              <a:ext cx="0" cy="2968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18" name="AutoShape 42"/>
            <p:cNvCxnSpPr>
              <a:cxnSpLocks noChangeShapeType="1"/>
              <a:stCxn id="1253407" idx="3"/>
              <a:endCxn id="1253408" idx="7"/>
            </p:cNvCxnSpPr>
            <p:nvPr/>
          </p:nvCxnSpPr>
          <p:spPr bwMode="auto">
            <a:xfrm flipH="1">
              <a:off x="7485063" y="2536825"/>
              <a:ext cx="463550" cy="439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19" name="AutoShape 43"/>
            <p:cNvCxnSpPr>
              <a:cxnSpLocks noChangeShapeType="1"/>
              <a:stCxn id="1253408" idx="4"/>
              <a:endCxn id="1253409" idx="0"/>
            </p:cNvCxnSpPr>
            <p:nvPr/>
          </p:nvCxnSpPr>
          <p:spPr bwMode="auto">
            <a:xfrm>
              <a:off x="7375525" y="3284538"/>
              <a:ext cx="0" cy="28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0" name="AutoShape 44"/>
            <p:cNvCxnSpPr>
              <a:cxnSpLocks noChangeShapeType="1"/>
              <a:stCxn id="1253409" idx="4"/>
              <a:endCxn id="1253410" idx="0"/>
            </p:cNvCxnSpPr>
            <p:nvPr/>
          </p:nvCxnSpPr>
          <p:spPr bwMode="auto">
            <a:xfrm>
              <a:off x="7375525" y="3933825"/>
              <a:ext cx="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1" name="AutoShape 45"/>
            <p:cNvCxnSpPr>
              <a:cxnSpLocks noChangeShapeType="1"/>
              <a:stCxn id="1253410" idx="5"/>
              <a:endCxn id="1253411" idx="1"/>
            </p:cNvCxnSpPr>
            <p:nvPr/>
          </p:nvCxnSpPr>
          <p:spPr bwMode="auto">
            <a:xfrm>
              <a:off x="7485063" y="4492625"/>
              <a:ext cx="463550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2" name="AutoShape 46"/>
            <p:cNvCxnSpPr>
              <a:cxnSpLocks noChangeShapeType="1"/>
              <a:stCxn id="1253411" idx="4"/>
              <a:endCxn id="1253412" idx="0"/>
            </p:cNvCxnSpPr>
            <p:nvPr/>
          </p:nvCxnSpPr>
          <p:spPr bwMode="auto">
            <a:xfrm>
              <a:off x="8059738" y="5213350"/>
              <a:ext cx="0" cy="295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3" name="AutoShape 47"/>
            <p:cNvCxnSpPr>
              <a:cxnSpLocks noChangeShapeType="1"/>
              <a:stCxn id="1253407" idx="4"/>
              <a:endCxn id="1253411" idx="0"/>
            </p:cNvCxnSpPr>
            <p:nvPr/>
          </p:nvCxnSpPr>
          <p:spPr bwMode="auto">
            <a:xfrm>
              <a:off x="8059738" y="2589213"/>
              <a:ext cx="0" cy="2263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4" name="AutoShape 48"/>
            <p:cNvCxnSpPr>
              <a:cxnSpLocks noChangeShapeType="1"/>
              <a:stCxn id="1253412" idx="2"/>
              <a:endCxn id="1253406" idx="2"/>
            </p:cNvCxnSpPr>
            <p:nvPr/>
          </p:nvCxnSpPr>
          <p:spPr bwMode="auto">
            <a:xfrm rot="10800000" flipH="1">
              <a:off x="7902575" y="1752600"/>
              <a:ext cx="1588" cy="3937000"/>
            </a:xfrm>
            <a:prstGeom prst="bentConnector3">
              <a:avLst>
                <a:gd name="adj1" fmla="val -61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5" name="AutoShape 49"/>
            <p:cNvCxnSpPr>
              <a:cxnSpLocks noChangeShapeType="1"/>
              <a:stCxn id="1253413" idx="2"/>
              <a:endCxn id="1253404" idx="2"/>
            </p:cNvCxnSpPr>
            <p:nvPr/>
          </p:nvCxnSpPr>
          <p:spPr bwMode="auto">
            <a:xfrm rot="10800000" flipH="1">
              <a:off x="7843838" y="1096963"/>
              <a:ext cx="58737" cy="5249862"/>
            </a:xfrm>
            <a:prstGeom prst="bentConnector3">
              <a:avLst>
                <a:gd name="adj1" fmla="val -18621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6" name="AutoShape 50"/>
            <p:cNvCxnSpPr>
              <a:cxnSpLocks noChangeShapeType="1"/>
              <a:stCxn id="1253406" idx="6"/>
              <a:endCxn id="1253413" idx="6"/>
            </p:cNvCxnSpPr>
            <p:nvPr/>
          </p:nvCxnSpPr>
          <p:spPr bwMode="auto">
            <a:xfrm>
              <a:off x="8215313" y="1752600"/>
              <a:ext cx="60325" cy="4594225"/>
            </a:xfrm>
            <a:prstGeom prst="bentConnector3">
              <a:avLst>
                <a:gd name="adj1" fmla="val 47894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3427" name="AutoShape 51"/>
            <p:cNvCxnSpPr>
              <a:cxnSpLocks noChangeShapeType="1"/>
              <a:stCxn id="1253404" idx="6"/>
              <a:endCxn id="1253414" idx="0"/>
            </p:cNvCxnSpPr>
            <p:nvPr/>
          </p:nvCxnSpPr>
          <p:spPr bwMode="auto">
            <a:xfrm>
              <a:off x="8215313" y="1096963"/>
              <a:ext cx="658812" cy="243998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035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65C51-FBAD-4C66-933C-17D40C7D734C}" type="slidenum">
              <a:rPr lang="nl-NL" altLang="en-US"/>
              <a:pPr/>
              <a:t>32</a:t>
            </a:fld>
            <a:endParaRPr lang="nl-NL" altLang="en-US"/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US" altLang="en-US" dirty="0"/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/>
            </a:pPr>
            <a:r>
              <a:rPr lang="en-US" altLang="en-US" dirty="0">
                <a:solidFill>
                  <a:srgbClr val="5B8693"/>
                </a:solidFill>
              </a:rPr>
              <a:t>Object Oriented Complexity Factors</a:t>
            </a:r>
            <a:endParaRPr lang="en-US" altLang="en-US" dirty="0"/>
          </a:p>
          <a:p>
            <a:pPr marL="342900" indent="-342900">
              <a:tabLst/>
            </a:pPr>
            <a:r>
              <a:rPr lang="en-US" altLang="en-US" dirty="0">
                <a:solidFill>
                  <a:srgbClr val="339933"/>
                </a:solidFill>
              </a:rPr>
              <a:t>WMC: Weighted Methods per Class –</a:t>
            </a:r>
          </a:p>
          <a:p>
            <a:pPr marL="0" indent="0">
              <a:buNone/>
            </a:pPr>
            <a:r>
              <a:rPr lang="en-US" altLang="en-US" dirty="0"/>
              <a:t>	measure for size of class</a:t>
            </a:r>
            <a:endParaRPr lang="en-US" altLang="en-US" dirty="0">
              <a:solidFill>
                <a:srgbClr val="339933"/>
              </a:solidFill>
            </a:endParaRPr>
          </a:p>
          <a:p>
            <a:pPr marL="342900" indent="-342900">
              <a:tabLst/>
            </a:pPr>
            <a:r>
              <a:rPr lang="en-US" altLang="en-US" dirty="0">
                <a:solidFill>
                  <a:srgbClr val="339933"/>
                </a:solidFill>
              </a:rPr>
              <a:t>DIT: Depth of Inheritance Tree</a:t>
            </a:r>
          </a:p>
          <a:p>
            <a:pPr marL="0" indent="0">
              <a:buNone/>
            </a:pPr>
            <a:r>
              <a:rPr lang="en-US" altLang="en-US" dirty="0"/>
              <a:t>	distance of class to root of its inheritance tree</a:t>
            </a:r>
            <a:endParaRPr lang="en-US" altLang="en-US" dirty="0">
              <a:solidFill>
                <a:srgbClr val="339933"/>
              </a:solidFill>
            </a:endParaRPr>
          </a:p>
          <a:p>
            <a:pPr marL="342900" indent="-342900">
              <a:tabLst/>
            </a:pPr>
            <a:r>
              <a:rPr lang="en-US" altLang="en-US" dirty="0">
                <a:solidFill>
                  <a:srgbClr val="339933"/>
                </a:solidFill>
              </a:rPr>
              <a:t>NOC: Number Of Children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9933"/>
                </a:solidFill>
              </a:rPr>
              <a:t>	</a:t>
            </a:r>
            <a:r>
              <a:rPr lang="en-US" altLang="en-US" dirty="0"/>
              <a:t>counts immediate descendants</a:t>
            </a:r>
            <a:endParaRPr lang="en-US" altLang="en-US" dirty="0">
              <a:solidFill>
                <a:srgbClr val="339933"/>
              </a:solidFill>
            </a:endParaRPr>
          </a:p>
          <a:p>
            <a:pPr marL="342900" indent="-342900">
              <a:tabLst/>
            </a:pPr>
            <a:r>
              <a:rPr lang="en-US" altLang="en-US" dirty="0">
                <a:solidFill>
                  <a:srgbClr val="339933"/>
                </a:solidFill>
              </a:rPr>
              <a:t>CBO: Coupling Between Object Classes</a:t>
            </a:r>
          </a:p>
          <a:p>
            <a:pPr marL="0" indent="0">
              <a:buNone/>
              <a:tabLst/>
            </a:pPr>
            <a:r>
              <a:rPr lang="en-US" altLang="en-US" dirty="0">
                <a:solidFill>
                  <a:srgbClr val="339933"/>
                </a:solidFill>
              </a:rPr>
              <a:t>	</a:t>
            </a:r>
            <a:r>
              <a:rPr lang="en-US" altLang="en-US" dirty="0"/>
              <a:t> count of all classes a given class is coupled with</a:t>
            </a:r>
            <a:endParaRPr lang="en-US" altLang="en-US" dirty="0">
              <a:solidFill>
                <a:srgbClr val="339933"/>
              </a:solidFill>
            </a:endParaRPr>
          </a:p>
        </p:txBody>
      </p:sp>
      <p:pic>
        <p:nvPicPr>
          <p:cNvPr id="7" name="Picture 4" descr="j04278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9977" y="4188111"/>
            <a:ext cx="2424023" cy="16145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521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rgbClr val="C00000"/>
                </a:solidFill>
              </a:rPr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9933"/>
                </a:solidFill>
              </a:rPr>
              <a:t>LCOM: Lack of </a:t>
            </a:r>
            <a:r>
              <a:rPr lang="en-US" altLang="en-US" dirty="0" err="1">
                <a:solidFill>
                  <a:srgbClr val="339933"/>
                </a:solidFill>
              </a:rPr>
              <a:t>COhesion</a:t>
            </a:r>
            <a:r>
              <a:rPr lang="en-US" altLang="en-US" dirty="0">
                <a:solidFill>
                  <a:srgbClr val="339933"/>
                </a:solidFill>
              </a:rPr>
              <a:t> of a Method</a:t>
            </a:r>
          </a:p>
          <a:p>
            <a:pPr marL="457200" lvl="1" indent="0">
              <a:buNone/>
            </a:pPr>
            <a:r>
              <a:rPr lang="en-US" altLang="en-US" sz="2400" dirty="0"/>
              <a:t>cohesion = glue that keeps the module (class) together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if all methods use the same set of state variables: OK, &amp; that is the glue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if some methods use a subset of the state variables, and others use another subset, the class lacks cohesion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LCOM = number of disjoint sets of methods in a class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two methods in the same set share at least one state variable</a:t>
            </a:r>
          </a:p>
          <a:p>
            <a:pPr lvl="1"/>
            <a:endParaRPr lang="en-US" altLang="en-US" dirty="0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0"/>
            <a:ext cx="2777706" cy="2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65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907C4E-6EEA-475F-8579-3E7FE1ED4DEA}" type="slidenum">
              <a:rPr lang="nl-NL" altLang="en-US"/>
              <a:pPr/>
              <a:t>34</a:t>
            </a:fld>
            <a:endParaRPr lang="nl-NL" altLang="en-US"/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Sample Methods</a:t>
            </a:r>
            <a:endParaRPr lang="en-US" altLang="en-US" dirty="0"/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339933"/>
                </a:solidFill>
              </a:rPr>
              <a:t>Design Patterns</a:t>
            </a:r>
            <a:endParaRPr lang="en-US" altLang="en-US" dirty="0"/>
          </a:p>
          <a:p>
            <a:r>
              <a:rPr lang="en-US" altLang="en-US" dirty="0">
                <a:solidFill>
                  <a:srgbClr val="5B8693"/>
                </a:solidFill>
              </a:rPr>
              <a:t>Provides solution to a recurring problem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Verified / Validated in many circumstances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Documents well-prove design experience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Abstraction above the level of a single component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Provides common vocabulary and understanding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Are a means of documentation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Supports construction of software with defined properties</a:t>
            </a:r>
          </a:p>
        </p:txBody>
      </p:sp>
      <p:pic>
        <p:nvPicPr>
          <p:cNvPr id="1367044" name="Picture 4" descr="dd00866_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6688" y="0"/>
            <a:ext cx="2627312" cy="2616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732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3FA8D5-E3B9-45B2-AA06-4B631BC6EF36}" type="slidenum">
              <a:rPr lang="nl-NL" altLang="en-US"/>
              <a:pPr/>
              <a:t>35</a:t>
            </a:fld>
            <a:endParaRPr lang="nl-NL" altLang="en-US"/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Sample Methods</a:t>
            </a:r>
            <a:endParaRPr lang="en-US" altLang="en-US" dirty="0"/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339933"/>
                </a:solidFill>
              </a:rPr>
              <a:t>Design Pattern - Proxy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Context: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Client needs services from 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other component, direct access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may not be the best approach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Problem: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We do not want hard-code access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Solution: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Communication via a representative, the </a:t>
            </a:r>
            <a:r>
              <a:rPr lang="en-US" altLang="en-US" sz="2400" i="1" dirty="0">
                <a:solidFill>
                  <a:schemeClr val="bg2">
                    <a:lumMod val="50000"/>
                  </a:schemeClr>
                </a:solidFill>
              </a:rPr>
              <a:t>Proxy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81" y="1492370"/>
            <a:ext cx="3976070" cy="24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9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83876-FF5F-429E-BC6C-2E1EA6C3E92D}" type="slidenum">
              <a:rPr lang="nl-NL" altLang="en-US"/>
              <a:pPr/>
              <a:t>36</a:t>
            </a:fld>
            <a:endParaRPr lang="nl-NL" altLang="en-US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52400"/>
            <a:ext cx="8137525" cy="1143000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Sample Methods</a:t>
            </a:r>
            <a:endParaRPr lang="en-US" altLang="en-US" dirty="0"/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339933"/>
                </a:solidFill>
              </a:rPr>
              <a:t>Design Pattern – Command Process</a:t>
            </a:r>
            <a:endParaRPr lang="en-US" altLang="en-US" dirty="0"/>
          </a:p>
          <a:p>
            <a:r>
              <a:rPr lang="en-US" altLang="en-US" dirty="0">
                <a:solidFill>
                  <a:srgbClr val="5B8693"/>
                </a:solidFill>
              </a:rPr>
              <a:t>Context: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User interface that must be flexible or provides functionality beyond handling of user functions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Problem: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Well-structured solution for mapping interface to internal functionality. All ‘extras’ are separate from the interface</a:t>
            </a:r>
          </a:p>
          <a:p>
            <a:r>
              <a:rPr lang="en-US" altLang="en-US" dirty="0">
                <a:solidFill>
                  <a:srgbClr val="5B8693"/>
                </a:solidFill>
              </a:rPr>
              <a:t>Solution:</a:t>
            </a:r>
          </a:p>
          <a:p>
            <a:pPr lvl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A separate component, the </a:t>
            </a:r>
            <a:r>
              <a:rPr lang="en-US" altLang="en-US" sz="2400" i="1" dirty="0">
                <a:solidFill>
                  <a:schemeClr val="bg2">
                    <a:lumMod val="50000"/>
                  </a:schemeClr>
                </a:solidFill>
              </a:rPr>
              <a:t>Command Processor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, takes care of all commands Actual execution of the command is delegated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09" y="-2"/>
            <a:ext cx="3131391" cy="26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1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78D1B-F773-4316-901E-E3AF53F40E53}" type="slidenum">
              <a:rPr lang="nl-NL" altLang="en-US"/>
              <a:pPr/>
              <a:t>37</a:t>
            </a:fld>
            <a:endParaRPr lang="nl-NL" altLang="en-US"/>
          </a:p>
        </p:txBody>
      </p:sp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Sample Methods</a:t>
            </a:r>
            <a:endParaRPr lang="en-US" altLang="en-US" dirty="0"/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i="1" dirty="0">
                <a:solidFill>
                  <a:srgbClr val="339933"/>
                </a:solidFill>
              </a:rPr>
              <a:t>Anti-Patterns: </a:t>
            </a:r>
            <a:r>
              <a:rPr lang="en-US" altLang="en-US" i="1" dirty="0">
                <a:solidFill>
                  <a:srgbClr val="5B8693"/>
                </a:solidFill>
              </a:rPr>
              <a:t>To be Avoided!</a:t>
            </a:r>
          </a:p>
          <a:p>
            <a:r>
              <a:rPr lang="en-US" altLang="en-US" i="1" dirty="0">
                <a:solidFill>
                  <a:srgbClr val="5B8693"/>
                </a:solidFill>
              </a:rPr>
              <a:t>God class</a:t>
            </a:r>
            <a:r>
              <a:rPr lang="en-US" altLang="en-US" dirty="0">
                <a:solidFill>
                  <a:srgbClr val="5B8693"/>
                </a:solidFill>
              </a:rPr>
              <a:t>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class that holds most responsibilities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     (its not easy being God….)</a:t>
            </a:r>
          </a:p>
          <a:p>
            <a:r>
              <a:rPr lang="en-US" altLang="en-US" i="1" dirty="0">
                <a:solidFill>
                  <a:srgbClr val="5B8693"/>
                </a:solidFill>
              </a:rPr>
              <a:t>Lava flow</a:t>
            </a:r>
            <a:r>
              <a:rPr lang="en-US" altLang="en-US" dirty="0">
                <a:solidFill>
                  <a:srgbClr val="5B8693"/>
                </a:solidFill>
              </a:rPr>
              <a:t>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dead code</a:t>
            </a:r>
          </a:p>
          <a:p>
            <a:r>
              <a:rPr lang="en-US" altLang="en-US" i="1" dirty="0">
                <a:solidFill>
                  <a:srgbClr val="5B8693"/>
                </a:solidFill>
              </a:rPr>
              <a:t>Poltergeist</a:t>
            </a:r>
            <a:r>
              <a:rPr lang="en-US" altLang="en-US" dirty="0">
                <a:solidFill>
                  <a:srgbClr val="5B8693"/>
                </a:solidFill>
              </a:rPr>
              <a:t>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class with few responsibilities and a short life</a:t>
            </a:r>
          </a:p>
          <a:p>
            <a:r>
              <a:rPr lang="en-US" altLang="en-US" i="1" dirty="0">
                <a:solidFill>
                  <a:srgbClr val="5B8693"/>
                </a:solidFill>
              </a:rPr>
              <a:t>Golden Hammer</a:t>
            </a:r>
            <a:r>
              <a:rPr lang="en-US" altLang="en-US" dirty="0">
                <a:solidFill>
                  <a:srgbClr val="5B8693"/>
                </a:solidFill>
              </a:rPr>
              <a:t>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solution that does not fit the problem</a:t>
            </a:r>
          </a:p>
          <a:p>
            <a:r>
              <a:rPr lang="en-US" altLang="en-US" i="1" dirty="0">
                <a:solidFill>
                  <a:srgbClr val="5B8693"/>
                </a:solidFill>
              </a:rPr>
              <a:t>Stovepipe</a:t>
            </a:r>
            <a:r>
              <a:rPr lang="en-US" altLang="en-US" dirty="0">
                <a:solidFill>
                  <a:srgbClr val="5B8693"/>
                </a:solidFill>
              </a:rPr>
              <a:t>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(almost) identical solutions at different places</a:t>
            </a:r>
          </a:p>
          <a:p>
            <a:r>
              <a:rPr lang="en-US" altLang="en-US" i="1" dirty="0">
                <a:solidFill>
                  <a:srgbClr val="5B8693"/>
                </a:solidFill>
              </a:rPr>
              <a:t>Swiss Army Knife</a:t>
            </a:r>
            <a:r>
              <a:rPr lang="en-US" altLang="en-US" dirty="0">
                <a:solidFill>
                  <a:srgbClr val="5B8693"/>
                </a:solidFill>
              </a:rPr>
              <a:t>: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excessively complex class interface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TOAD Code??</a:t>
            </a:r>
          </a:p>
        </p:txBody>
      </p:sp>
    </p:spTree>
    <p:extLst>
      <p:ext uri="{BB962C8B-B14F-4D97-AF65-F5344CB8AC3E}">
        <p14:creationId xmlns:p14="http://schemas.microsoft.com/office/powerpoint/2010/main" val="2215502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13927-03B6-4DE6-979B-0FDB82CA761C}" type="slidenum">
              <a:rPr lang="nl-NL" altLang="en-US"/>
              <a:pPr/>
              <a:t>38</a:t>
            </a:fld>
            <a:endParaRPr lang="nl-NL" altLang="en-US"/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7" y="1830387"/>
            <a:ext cx="8229600" cy="4525963"/>
          </a:xfrm>
        </p:spPr>
        <p:txBody>
          <a:bodyPr/>
          <a:lstStyle/>
          <a:p>
            <a:pPr marL="342900" indent="-342900">
              <a:tabLst/>
            </a:pPr>
            <a:r>
              <a:rPr lang="en-US" altLang="en-US" sz="2800" dirty="0">
                <a:solidFill>
                  <a:srgbClr val="5B8693"/>
                </a:solidFill>
              </a:rPr>
              <a:t>Essence of the design process: decompose system into parts / Modularity</a:t>
            </a:r>
          </a:p>
          <a:p>
            <a:pPr marL="342900" indent="-342900">
              <a:tabLst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Desirable properties of a decomposition: coupling/cohesion, information hiding, (layers of) abstraction</a:t>
            </a:r>
          </a:p>
          <a:p>
            <a:pPr marL="342900" indent="-342900">
              <a:tabLst/>
            </a:pPr>
            <a:r>
              <a:rPr lang="en-US" altLang="en-US" sz="2800" dirty="0">
                <a:solidFill>
                  <a:srgbClr val="5B8693"/>
                </a:solidFill>
              </a:rPr>
              <a:t>There have been many attempts to express these properties in numbers / metrics, track!</a:t>
            </a:r>
          </a:p>
          <a:p>
            <a:pPr marL="342900" indent="-342900">
              <a:tabLst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Keep it simple as possible!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86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- Principles</a:t>
            </a:r>
            <a:endParaRPr lang="en-GB" alt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4393" y="1529198"/>
            <a:ext cx="8581292" cy="37982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3527" tIns="41031" rIns="83527" bIns="41031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1" dirty="0"/>
              <a:t>Detailed Software Design – For each Architecture Element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8000"/>
                </a:solidFill>
              </a:rPr>
              <a:t>Decompose system into modules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Ensure 100% coverage of requirements and 100% traceability to the architecture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8000"/>
                </a:solidFill>
              </a:rPr>
              <a:t>Select &amp; Evaluate Algorithms and Data Structures to be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Evaluate possible solutions and choose the most appropriate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8000"/>
                </a:solidFill>
              </a:rPr>
              <a:t>Verify Implementation against the Requirements Specification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Use graphical, formal or other descriptive notations to </a:t>
            </a:r>
            <a:br>
              <a:rPr lang="en-US" altLang="en-US" sz="2215" dirty="0"/>
            </a:br>
            <a:r>
              <a:rPr lang="en-US" altLang="en-US" sz="2215" dirty="0"/>
              <a:t>describe the components of the design.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8000"/>
                </a:solidFill>
              </a:rPr>
              <a:t>Baseline the Detailed Design (version control)</a:t>
            </a:r>
            <a:endParaRPr lang="en-US" altLang="en-US" sz="2585" dirty="0"/>
          </a:p>
        </p:txBody>
      </p:sp>
    </p:spTree>
    <p:extLst>
      <p:ext uri="{BB962C8B-B14F-4D97-AF65-F5344CB8AC3E}">
        <p14:creationId xmlns:p14="http://schemas.microsoft.com/office/powerpoint/2010/main" val="410385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Major Categories</a:t>
            </a:r>
            <a:endParaRPr lang="en-GB" alt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37560"/>
            <a:ext cx="8370277" cy="37982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3527" tIns="41031" rIns="83527" bIns="41031"/>
          <a:lstStyle/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008000"/>
                </a:solidFill>
              </a:rPr>
              <a:t>Component design: </a:t>
            </a:r>
            <a:r>
              <a:rPr lang="en-US" altLang="en-US" sz="2800" dirty="0"/>
              <a:t>Decompose sub-systems </a:t>
            </a:r>
            <a:br>
              <a:rPr lang="en-US" altLang="en-US" sz="2800" dirty="0"/>
            </a:br>
            <a:r>
              <a:rPr lang="en-US" altLang="en-US" sz="2800" dirty="0"/>
              <a:t>into components.</a:t>
            </a:r>
          </a:p>
          <a:p>
            <a:pPr>
              <a:spcBef>
                <a:spcPct val="20000"/>
              </a:spcBef>
            </a:pPr>
            <a:endParaRPr lang="en-US" altLang="en-US" sz="800" b="1" dirty="0">
              <a:solidFill>
                <a:srgbClr val="008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008000"/>
                </a:solidFill>
              </a:rPr>
              <a:t>Algorithm design: 	</a:t>
            </a:r>
            <a:r>
              <a:rPr lang="en-US" altLang="en-US" sz="2800" dirty="0"/>
              <a:t>Design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800" dirty="0"/>
              <a:t> algorithms for problem functions</a:t>
            </a:r>
          </a:p>
          <a:p>
            <a:pPr>
              <a:spcBef>
                <a:spcPct val="20000"/>
              </a:spcBef>
            </a:pPr>
            <a:endParaRPr lang="en-US" altLang="en-US" sz="800" b="1" dirty="0">
              <a:solidFill>
                <a:srgbClr val="008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008000"/>
                </a:solidFill>
              </a:rPr>
              <a:t>Data structure design: </a:t>
            </a:r>
            <a:r>
              <a:rPr lang="en-US" altLang="en-US" sz="2800" dirty="0"/>
              <a:t>Design data structures to hold problem data.</a:t>
            </a:r>
          </a:p>
          <a:p>
            <a:pPr>
              <a:spcBef>
                <a:spcPct val="20000"/>
              </a:spcBef>
            </a:pPr>
            <a:endParaRPr lang="en-US" altLang="en-US" sz="800" b="1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008000"/>
                </a:solidFill>
              </a:rPr>
              <a:t>Interface design: 	</a:t>
            </a:r>
            <a:r>
              <a:rPr lang="en-US" altLang="en-US" sz="2800" dirty="0"/>
              <a:t>Describe sub-system interfaces, internal and external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00" y="2277733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770"/>
            <a:ext cx="7293232" cy="1143000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OPEN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30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8000"/>
                </a:solidFill>
              </a:rPr>
              <a:t>Open Systems Approach</a:t>
            </a:r>
            <a:r>
              <a:rPr lang="en-US" sz="1800" dirty="0"/>
              <a:t>: </a:t>
            </a:r>
            <a:r>
              <a:rPr lang="en-US" dirty="0"/>
              <a:t>An integrated business and technical strategy that employs a </a:t>
            </a:r>
            <a:r>
              <a:rPr lang="en-US" u="sng" dirty="0"/>
              <a:t>modular design </a:t>
            </a:r>
            <a:r>
              <a:rPr lang="en-US" dirty="0"/>
              <a:t>and, where appropriate, defines </a:t>
            </a:r>
            <a:r>
              <a:rPr lang="en-US" u="sng" dirty="0"/>
              <a:t>key interfaces using widely supported, consensus-based standards </a:t>
            </a:r>
            <a:r>
              <a:rPr lang="en-US" dirty="0"/>
              <a:t>that are </a:t>
            </a:r>
            <a:r>
              <a:rPr lang="en-US" dirty="0">
                <a:solidFill>
                  <a:srgbClr val="C00000"/>
                </a:solidFill>
              </a:rPr>
              <a:t>published and maintained by a recognized industry standards </a:t>
            </a:r>
            <a:r>
              <a:rPr lang="en-US" dirty="0"/>
              <a:t>organization </a:t>
            </a:r>
            <a:r>
              <a:rPr lang="en-US" sz="1800" dirty="0"/>
              <a:t>– </a:t>
            </a:r>
            <a:r>
              <a:rPr lang="en-US" sz="1800" b="1" dirty="0"/>
              <a:t>DOD Open Systems Joint Task Force </a:t>
            </a:r>
          </a:p>
          <a:p>
            <a:pPr>
              <a:buNone/>
            </a:pPr>
            <a:r>
              <a:rPr lang="en-US" b="1" dirty="0">
                <a:solidFill>
                  <a:srgbClr val="008000"/>
                </a:solidFill>
              </a:rPr>
              <a:t>Open Systems: </a:t>
            </a:r>
            <a:r>
              <a:rPr lang="en-US" dirty="0"/>
              <a:t>A Systems approach the implements sufficient </a:t>
            </a:r>
            <a:r>
              <a:rPr lang="en-US" u="sng" dirty="0"/>
              <a:t>open specifications for interfaces, services, and supporting formats </a:t>
            </a:r>
            <a:r>
              <a:rPr lang="en-US" dirty="0"/>
              <a:t>to enable properly engineered applications software: (a) </a:t>
            </a:r>
            <a:r>
              <a:rPr lang="en-US" dirty="0">
                <a:solidFill>
                  <a:srgbClr val="C00000"/>
                </a:solidFill>
              </a:rPr>
              <a:t>to be ported with minimal changes </a:t>
            </a:r>
            <a:r>
              <a:rPr lang="en-US" dirty="0"/>
              <a:t>across a wide variety of systems, (b) to </a:t>
            </a:r>
            <a:r>
              <a:rPr lang="en-US" dirty="0">
                <a:solidFill>
                  <a:srgbClr val="C00000"/>
                </a:solidFill>
              </a:rPr>
              <a:t>interoperate with other applications </a:t>
            </a:r>
            <a:r>
              <a:rPr lang="en-US" dirty="0"/>
              <a:t>on local and remote systems and (c) </a:t>
            </a:r>
            <a:r>
              <a:rPr lang="en-US" dirty="0">
                <a:solidFill>
                  <a:srgbClr val="C00000"/>
                </a:solidFill>
              </a:rPr>
              <a:t>to interact with users in a style that facilitates portability </a:t>
            </a:r>
            <a:r>
              <a:rPr lang="en-US" sz="1800" dirty="0"/>
              <a:t>– </a:t>
            </a:r>
            <a:r>
              <a:rPr lang="en-US" sz="1800" b="1" dirty="0"/>
              <a:t>IEEE POSIX Standard</a:t>
            </a:r>
          </a:p>
          <a:p>
            <a:pPr>
              <a:buNone/>
            </a:pPr>
            <a:r>
              <a:rPr lang="en-US" sz="1800" b="1" dirty="0"/>
              <a:t>Dictionary.COM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827" y="8627"/>
            <a:ext cx="2590800" cy="16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OPEN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Open Systems Architecture: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dirty="0"/>
              <a:t>Vendor-independent, non-proprietary, </a:t>
            </a:r>
            <a:r>
              <a:rPr lang="en-US" dirty="0">
                <a:hlinkClick r:id="rId2"/>
              </a:rPr>
              <a:t>computer system</a:t>
            </a:r>
            <a:r>
              <a:rPr lang="en-US" dirty="0"/>
              <a:t> 	or device </a:t>
            </a:r>
            <a:r>
              <a:rPr lang="en-US" dirty="0">
                <a:hlinkClick r:id="rId3"/>
              </a:rPr>
              <a:t>design</a:t>
            </a:r>
            <a:r>
              <a:rPr lang="en-US" dirty="0"/>
              <a:t> based on official and/or popular 	standards. It allows all </a:t>
            </a:r>
            <a:r>
              <a:rPr lang="en-US" dirty="0">
                <a:hlinkClick r:id="rId4"/>
              </a:rPr>
              <a:t>vendors</a:t>
            </a:r>
            <a:r>
              <a:rPr lang="en-US" dirty="0"/>
              <a:t> (in </a:t>
            </a:r>
            <a:r>
              <a:rPr lang="en-US" dirty="0">
                <a:hlinkClick r:id="rId5"/>
              </a:rPr>
              <a:t>competition</a:t>
            </a:r>
            <a:r>
              <a:rPr lang="en-US" dirty="0"/>
              <a:t> with one 	another) to </a:t>
            </a:r>
            <a:r>
              <a:rPr lang="en-US" dirty="0">
                <a:hlinkClick r:id="rId6"/>
              </a:rPr>
              <a:t>create</a:t>
            </a:r>
            <a:r>
              <a:rPr lang="en-US" dirty="0"/>
              <a:t> add-on </a:t>
            </a:r>
            <a:r>
              <a:rPr lang="en-US" dirty="0">
                <a:hlinkClick r:id="rId7"/>
              </a:rPr>
              <a:t>products</a:t>
            </a:r>
            <a:r>
              <a:rPr lang="en-US" dirty="0"/>
              <a:t> that increase a 	</a:t>
            </a:r>
            <a:r>
              <a:rPr lang="en-US" dirty="0">
                <a:hlinkClick r:id="rId8"/>
              </a:rPr>
              <a:t>system's</a:t>
            </a:r>
            <a:r>
              <a:rPr lang="en-US" dirty="0"/>
              <a:t> (or </a:t>
            </a:r>
            <a:r>
              <a:rPr lang="en-US" dirty="0">
                <a:hlinkClick r:id="rId9"/>
              </a:rPr>
              <a:t>device's</a:t>
            </a:r>
            <a:r>
              <a:rPr lang="en-US" dirty="0"/>
              <a:t>) </a:t>
            </a:r>
            <a:r>
              <a:rPr lang="en-US" dirty="0">
                <a:hlinkClick r:id="rId10"/>
              </a:rPr>
              <a:t>flexibility</a:t>
            </a:r>
            <a:r>
              <a:rPr lang="en-US" dirty="0"/>
              <a:t>, functionality, 	interoperability, potential use, and </a:t>
            </a:r>
            <a:r>
              <a:rPr lang="en-US" dirty="0">
                <a:hlinkClick r:id="rId11"/>
              </a:rPr>
              <a:t>useful life</a:t>
            </a:r>
            <a:r>
              <a:rPr lang="en-US" dirty="0"/>
              <a:t>. And 	enables the </a:t>
            </a:r>
            <a:r>
              <a:rPr lang="en-US" dirty="0">
                <a:hlinkClick r:id="rId12"/>
              </a:rPr>
              <a:t>users</a:t>
            </a:r>
            <a:r>
              <a:rPr lang="en-US" dirty="0"/>
              <a:t> to customize and extend a system's 	(or device's) </a:t>
            </a:r>
            <a:r>
              <a:rPr lang="en-US" dirty="0">
                <a:hlinkClick r:id="rId13"/>
              </a:rPr>
              <a:t>capabilities</a:t>
            </a:r>
            <a:r>
              <a:rPr lang="en-US" dirty="0"/>
              <a:t> to suit </a:t>
            </a:r>
            <a:r>
              <a:rPr lang="en-US" dirty="0">
                <a:hlinkClick r:id="rId14"/>
              </a:rPr>
              <a:t>individual</a:t>
            </a:r>
            <a:r>
              <a:rPr lang="en-US" dirty="0"/>
              <a:t> </a:t>
            </a:r>
            <a:r>
              <a:rPr lang="en-US" dirty="0">
                <a:hlinkClick r:id="rId15"/>
              </a:rPr>
              <a:t>requirements</a:t>
            </a:r>
            <a:r>
              <a:rPr lang="en-US" dirty="0"/>
              <a:t>. 	Also </a:t>
            </a:r>
            <a:r>
              <a:rPr lang="en-US" dirty="0">
                <a:hlinkClick r:id="rId16"/>
              </a:rPr>
              <a:t>called</a:t>
            </a:r>
            <a:r>
              <a:rPr lang="en-US" dirty="0"/>
              <a:t> </a:t>
            </a:r>
            <a:r>
              <a:rPr lang="en-US" dirty="0">
                <a:hlinkClick r:id="rId17"/>
              </a:rPr>
              <a:t>open</a:t>
            </a:r>
            <a:r>
              <a:rPr lang="en-US" dirty="0"/>
              <a:t> </a:t>
            </a:r>
            <a:r>
              <a:rPr lang="en-US" dirty="0">
                <a:hlinkClick r:id="rId18"/>
              </a:rPr>
              <a:t>architecture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Business Dictionary.COM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53201" y="1"/>
            <a:ext cx="2590800" cy="16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71750"/>
            <a:ext cx="8220075" cy="11350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highlight>
                  <a:srgbClr val="FFFF00"/>
                </a:highlight>
              </a:rPr>
              <a:t>Software Design – MODULARITY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0075" cy="466883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008000"/>
                </a:solidFill>
                <a:latin typeface="Arial"/>
                <a:cs typeface="Arial"/>
              </a:rPr>
              <a:t>Modularity </a:t>
            </a:r>
            <a:r>
              <a:rPr lang="en-US" altLang="en-US" sz="2800" dirty="0"/>
              <a:t>principle of keeping separate the various unrelated aspects of a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also called separation of concerns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In principle, each module has a single purpose and will be relatively independent of the others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/>
            <a:r>
              <a:rPr lang="en-US" altLang="en-US" sz="2400" b="1" dirty="0">
                <a:solidFill>
                  <a:srgbClr val="008000"/>
                </a:solidFill>
                <a:latin typeface="Arial"/>
                <a:cs typeface="Arial"/>
              </a:rPr>
              <a:t>Benefits -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each module will be easy to understand &amp; develop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easier to locate problems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easier to change/update the system </a:t>
            </a:r>
            <a:endParaRPr lang="en-US" altLang="en-US" dirty="0">
              <a:cs typeface="ＭＳ Ｐゴシック" charset="-128"/>
            </a:endParaRPr>
          </a:p>
          <a:p>
            <a:pPr marL="0" indent="0">
              <a:buNone/>
            </a:pPr>
            <a:endParaRPr lang="en-US" altLang="en-US" sz="800" dirty="0"/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Two ways (not the only way) to determine modularity: 	Coupling and Cohesion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3234905"/>
            <a:ext cx="2133600" cy="20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690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0075" cy="11350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FRANCISCAN University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Software Design – Coupling</a:t>
            </a:r>
            <a:endParaRPr lang="en-US" alt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741098"/>
            <a:ext cx="8220075" cy="4668838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b="1" dirty="0">
                <a:solidFill>
                  <a:srgbClr val="008000"/>
                </a:solidFill>
                <a:latin typeface="Arial"/>
                <a:cs typeface="Arial"/>
              </a:rPr>
              <a:t>Uncoupled</a:t>
            </a:r>
            <a:r>
              <a:rPr lang="en-US" altLang="en-US" sz="2400" dirty="0"/>
              <a:t> modules have no direct interconnections at all</a:t>
            </a:r>
          </a:p>
          <a:p>
            <a:endParaRPr lang="en-US" altLang="en-US" sz="800" dirty="0"/>
          </a:p>
          <a:p>
            <a:r>
              <a:rPr lang="en-US" altLang="en-US" sz="2400" b="1" dirty="0">
                <a:solidFill>
                  <a:srgbClr val="008000"/>
                </a:solidFill>
                <a:latin typeface="Arial"/>
                <a:cs typeface="Arial"/>
              </a:rPr>
              <a:t>Loosely coupled </a:t>
            </a:r>
            <a:r>
              <a:rPr lang="en-US" altLang="en-US" sz="2400" dirty="0"/>
              <a:t>modules have some dependence, but their interconnections are weak</a:t>
            </a:r>
          </a:p>
          <a:p>
            <a:endParaRPr lang="en-US" altLang="en-US" sz="800" dirty="0"/>
          </a:p>
          <a:p>
            <a:r>
              <a:rPr lang="en-US" altLang="en-US" sz="2400" b="1" dirty="0">
                <a:solidFill>
                  <a:srgbClr val="008000"/>
                </a:solidFill>
                <a:latin typeface="Arial"/>
                <a:cs typeface="Arial"/>
              </a:rPr>
              <a:t>Tightly coupled </a:t>
            </a:r>
            <a:r>
              <a:rPr lang="en-US" altLang="en-US" sz="2400" dirty="0"/>
              <a:t>a great deal of dependence on each other</a:t>
            </a:r>
          </a:p>
        </p:txBody>
      </p:sp>
      <p:sp>
        <p:nvSpPr>
          <p:cNvPr id="12292" name="Rectangle 5"/>
          <p:cNvSpPr>
            <a:spLocks/>
          </p:cNvSpPr>
          <p:nvPr/>
        </p:nvSpPr>
        <p:spPr bwMode="auto">
          <a:xfrm>
            <a:off x="6400800" y="41910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6"/>
          <p:cNvSpPr>
            <a:spLocks/>
          </p:cNvSpPr>
          <p:nvPr/>
        </p:nvSpPr>
        <p:spPr bwMode="auto">
          <a:xfrm>
            <a:off x="7734300" y="41910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7"/>
          <p:cNvSpPr>
            <a:spLocks/>
          </p:cNvSpPr>
          <p:nvPr/>
        </p:nvSpPr>
        <p:spPr bwMode="auto">
          <a:xfrm>
            <a:off x="7734300" y="50546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8"/>
          <p:cNvSpPr>
            <a:spLocks/>
          </p:cNvSpPr>
          <p:nvPr/>
        </p:nvSpPr>
        <p:spPr bwMode="auto">
          <a:xfrm>
            <a:off x="6400800" y="50546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7277100" y="43815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 flipH="1">
            <a:off x="7277100" y="45974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7264400" y="44704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H="1">
            <a:off x="7277100" y="52832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7277100" y="54737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H="1">
            <a:off x="7277100" y="53721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>
            <a:off x="7124700" y="4673600"/>
            <a:ext cx="6223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7261225" y="4711700"/>
            <a:ext cx="574675" cy="35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 rot="10800000" flipH="1">
            <a:off x="7264400" y="4724400"/>
            <a:ext cx="7112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81407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82677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 rot="10800000" flipH="1">
            <a:off x="84074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 rot="10800000" flipH="1">
            <a:off x="85344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65278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66548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>
            <a:off x="67945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5"/>
          <p:cNvSpPr>
            <a:spLocks noChangeShapeType="1"/>
          </p:cNvSpPr>
          <p:nvPr/>
        </p:nvSpPr>
        <p:spPr bwMode="auto">
          <a:xfrm rot="10800000" flipH="1">
            <a:off x="6959600" y="472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Rectangle 41"/>
          <p:cNvSpPr>
            <a:spLocks/>
          </p:cNvSpPr>
          <p:nvPr/>
        </p:nvSpPr>
        <p:spPr bwMode="auto">
          <a:xfrm>
            <a:off x="6826250" y="5811838"/>
            <a:ext cx="1350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Comic Sans MS" panose="030F0702030302020204" pitchFamily="66" charset="0"/>
                <a:sym typeface="Comic Sans MS" panose="030F0702030302020204" pitchFamily="66" charset="0"/>
              </a:rPr>
              <a:t>Tightly coupled -</a:t>
            </a:r>
          </a:p>
          <a:p>
            <a:pPr algn="ctr" eaLnBrk="1" hangingPunct="1"/>
            <a:r>
              <a:rPr lang="en-US" altLang="en-US" sz="1200">
                <a:latin typeface="Comic Sans MS" panose="030F0702030302020204" pitchFamily="66" charset="0"/>
                <a:sym typeface="Comic Sans MS" panose="030F0702030302020204" pitchFamily="66" charset="0"/>
              </a:rPr>
              <a:t>many dependencies</a:t>
            </a:r>
          </a:p>
        </p:txBody>
      </p:sp>
      <p:sp>
        <p:nvSpPr>
          <p:cNvPr id="12314" name="Rectangle 26"/>
          <p:cNvSpPr>
            <a:spLocks/>
          </p:cNvSpPr>
          <p:nvPr/>
        </p:nvSpPr>
        <p:spPr bwMode="auto">
          <a:xfrm>
            <a:off x="3771900" y="41656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5" name="Rectangle 27"/>
          <p:cNvSpPr>
            <a:spLocks/>
          </p:cNvSpPr>
          <p:nvPr/>
        </p:nvSpPr>
        <p:spPr bwMode="auto">
          <a:xfrm>
            <a:off x="5105400" y="41656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6" name="Rectangle 28"/>
          <p:cNvSpPr>
            <a:spLocks/>
          </p:cNvSpPr>
          <p:nvPr/>
        </p:nvSpPr>
        <p:spPr bwMode="auto">
          <a:xfrm>
            <a:off x="5105400" y="50292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7" name="Rectangle 29"/>
          <p:cNvSpPr>
            <a:spLocks/>
          </p:cNvSpPr>
          <p:nvPr/>
        </p:nvSpPr>
        <p:spPr bwMode="auto">
          <a:xfrm>
            <a:off x="3771900" y="50292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4648200" y="43561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4648200" y="53467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384800" y="46990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rot="10800000" flipH="1">
            <a:off x="5778500" y="46990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3949700" y="46990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rot="10800000" flipH="1">
            <a:off x="4381500" y="46990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Rectangle 42"/>
          <p:cNvSpPr>
            <a:spLocks/>
          </p:cNvSpPr>
          <p:nvPr/>
        </p:nvSpPr>
        <p:spPr bwMode="auto">
          <a:xfrm>
            <a:off x="4210050" y="5786438"/>
            <a:ext cx="1350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Comic Sans MS" panose="030F0702030302020204" pitchFamily="66" charset="0"/>
                <a:sym typeface="Comic Sans MS" panose="030F0702030302020204" pitchFamily="66" charset="0"/>
              </a:rPr>
              <a:t>Loosely coupled -</a:t>
            </a:r>
          </a:p>
          <a:p>
            <a:pPr algn="ctr" eaLnBrk="1" hangingPunct="1"/>
            <a:r>
              <a:rPr lang="en-US" altLang="en-US" sz="1200">
                <a:latin typeface="Comic Sans MS" panose="030F0702030302020204" pitchFamily="66" charset="0"/>
                <a:sym typeface="Comic Sans MS" panose="030F0702030302020204" pitchFamily="66" charset="0"/>
              </a:rPr>
              <a:t>some dependencies</a:t>
            </a:r>
          </a:p>
        </p:txBody>
      </p:sp>
      <p:sp>
        <p:nvSpPr>
          <p:cNvPr id="12325" name="Rectangle 36"/>
          <p:cNvSpPr>
            <a:spLocks/>
          </p:cNvSpPr>
          <p:nvPr/>
        </p:nvSpPr>
        <p:spPr bwMode="auto">
          <a:xfrm>
            <a:off x="1066800" y="41783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6" name="Rectangle 37"/>
          <p:cNvSpPr>
            <a:spLocks/>
          </p:cNvSpPr>
          <p:nvPr/>
        </p:nvSpPr>
        <p:spPr bwMode="auto">
          <a:xfrm>
            <a:off x="2349500" y="41783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7" name="Rectangle 38"/>
          <p:cNvSpPr>
            <a:spLocks/>
          </p:cNvSpPr>
          <p:nvPr/>
        </p:nvSpPr>
        <p:spPr bwMode="auto">
          <a:xfrm>
            <a:off x="2349500" y="49530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8" name="Rectangle 39"/>
          <p:cNvSpPr>
            <a:spLocks/>
          </p:cNvSpPr>
          <p:nvPr/>
        </p:nvSpPr>
        <p:spPr bwMode="auto">
          <a:xfrm>
            <a:off x="1066800" y="4953000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9" name="Rectangle 40"/>
          <p:cNvSpPr>
            <a:spLocks/>
          </p:cNvSpPr>
          <p:nvPr/>
        </p:nvSpPr>
        <p:spPr bwMode="auto">
          <a:xfrm>
            <a:off x="1600200" y="5715000"/>
            <a:ext cx="1154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800">
                <a:solidFill>
                  <a:srgbClr val="000099"/>
                </a:solidFill>
                <a:latin typeface="Symbol" panose="05050102010706020507" pitchFamily="18" charset="2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Comic Sans MS" panose="030F0702030302020204" pitchFamily="66" charset="0"/>
                <a:sym typeface="Comic Sans MS" panose="030F0702030302020204" pitchFamily="66" charset="0"/>
              </a:rPr>
              <a:t>Uncoupled -</a:t>
            </a:r>
          </a:p>
          <a:p>
            <a:pPr algn="ctr" eaLnBrk="1" hangingPunct="1"/>
            <a:r>
              <a:rPr lang="en-US" altLang="en-US" sz="1200">
                <a:latin typeface="Comic Sans MS" panose="030F0702030302020204" pitchFamily="66" charset="0"/>
                <a:sym typeface="Comic Sans MS" panose="030F0702030302020204" pitchFamily="66" charset="0"/>
              </a:rPr>
              <a:t>no dependencies</a:t>
            </a:r>
          </a:p>
        </p:txBody>
      </p:sp>
    </p:spTree>
    <p:extLst>
      <p:ext uri="{BB962C8B-B14F-4D97-AF65-F5344CB8AC3E}">
        <p14:creationId xmlns:p14="http://schemas.microsoft.com/office/powerpoint/2010/main" val="39027660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2438</TotalTime>
  <Words>2300</Words>
  <Application>Microsoft Office PowerPoint</Application>
  <PresentationFormat>On-screen Show (4:3)</PresentationFormat>
  <Paragraphs>409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Comic Sans MS</vt:lpstr>
      <vt:lpstr>Lucida Sans Unicode</vt:lpstr>
      <vt:lpstr>Symbol</vt:lpstr>
      <vt:lpstr>Times New Roman</vt:lpstr>
      <vt:lpstr>Wingdings</vt:lpstr>
      <vt:lpstr>SE9</vt:lpstr>
      <vt:lpstr>PowerPoint Presentation</vt:lpstr>
      <vt:lpstr>FRANCISCAN University  Software Design - Today’s talk</vt:lpstr>
      <vt:lpstr>FRANCISCAN University  Software Design – The ‘Wicked’ Problem</vt:lpstr>
      <vt:lpstr>FRANCISCAN University  Software Design - Principles</vt:lpstr>
      <vt:lpstr>FRANCISCAN University  Software Design – Major Categories</vt:lpstr>
      <vt:lpstr>FRANCISCAN University  Software Design – OPEN APPROACH</vt:lpstr>
      <vt:lpstr>FRANCISCAN University  Software Design – OPEN APPROACH</vt:lpstr>
      <vt:lpstr>FRANCISCAN University  Software Design – MODULARITY</vt:lpstr>
      <vt:lpstr>FRANCISCAN University  Software Design – Coupling</vt:lpstr>
      <vt:lpstr>FRANCISCAN University  Software Design – Coupling</vt:lpstr>
      <vt:lpstr>FRANCISCAN University  Software Design – Coupling Types</vt:lpstr>
      <vt:lpstr>FRANCISCAN University  Software Design – Coupling Types</vt:lpstr>
      <vt:lpstr>FRANCISCAN University  Software Design – Coupling Types</vt:lpstr>
      <vt:lpstr>FRANCISCAN University  Software Design – Coupling Types</vt:lpstr>
      <vt:lpstr>FRANCISCAN University  Software Design – Coupling Types</vt:lpstr>
      <vt:lpstr>FRANCISCAN University  Software Design – Cohesion</vt:lpstr>
      <vt:lpstr>FRANCISCAN University  Software Design – Cohesion</vt:lpstr>
      <vt:lpstr>FRANCISCAN University  Software Design – Cohesion</vt:lpstr>
      <vt:lpstr>FRANCISCAN University  Software Design – Interfaces</vt:lpstr>
      <vt:lpstr>FRANCISCAN University  Software Design – Interfaces</vt:lpstr>
      <vt:lpstr>FRANCISCAN University  Software Design – Information Hiding</vt:lpstr>
      <vt:lpstr>FRANCISCAN University  Software Design – TIPS</vt:lpstr>
      <vt:lpstr>FRANCISCAN University  Software Design – TIPS</vt:lpstr>
      <vt:lpstr>PowerPoint Presentation</vt:lpstr>
      <vt:lpstr>FRANCISCAN University  Software Design – Modular Design Criteria</vt:lpstr>
      <vt:lpstr>FRANCISCAN University  Software Design – Modular Design Criteria</vt:lpstr>
      <vt:lpstr>FRANCISCAN University  Software Design – Modular Design Criteria</vt:lpstr>
      <vt:lpstr>FRANCISCAN University  Software Design – TIPS</vt:lpstr>
      <vt:lpstr> </vt:lpstr>
      <vt:lpstr>FRANCISCAN University  Software Design – TIPS</vt:lpstr>
      <vt:lpstr>FRANCISCAN University  Software Design – TIPS</vt:lpstr>
      <vt:lpstr>FRANCISCAN University  Software Design – TIPS</vt:lpstr>
      <vt:lpstr>FRANCISCAN University  Software Design – TIPS</vt:lpstr>
      <vt:lpstr>FRANCISCAN University  Software Design – Sample Methods</vt:lpstr>
      <vt:lpstr>FRANCISCAN University  Software Design – Sample Methods</vt:lpstr>
      <vt:lpstr>FRANCISCAN University  Software Design – Sample Methods</vt:lpstr>
      <vt:lpstr>FRANCISCAN University  Software Design – Sample Methods</vt:lpstr>
      <vt:lpstr>FRANCISCAN University  Software Design – Summary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James Wessel</cp:lastModifiedBy>
  <cp:revision>138</cp:revision>
  <dcterms:created xsi:type="dcterms:W3CDTF">2009-12-29T10:39:27Z</dcterms:created>
  <dcterms:modified xsi:type="dcterms:W3CDTF">2023-09-26T19:54:56Z</dcterms:modified>
</cp:coreProperties>
</file>