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882" r:id="rId2"/>
  </p:sldMasterIdLst>
  <p:notesMasterIdLst>
    <p:notesMasterId r:id="rId66"/>
  </p:notesMasterIdLst>
  <p:handoutMasterIdLst>
    <p:handoutMasterId r:id="rId67"/>
  </p:handoutMasterIdLst>
  <p:sldIdLst>
    <p:sldId id="282" r:id="rId3"/>
    <p:sldId id="298" r:id="rId4"/>
    <p:sldId id="356" r:id="rId5"/>
    <p:sldId id="3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55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58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60" r:id="rId48"/>
    <p:sldId id="339" r:id="rId49"/>
    <p:sldId id="340" r:id="rId50"/>
    <p:sldId id="359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10F"/>
    <a:srgbClr val="43661C"/>
    <a:srgbClr val="2D4513"/>
    <a:srgbClr val="00B6F6"/>
    <a:srgbClr val="0099CC"/>
    <a:srgbClr val="0000FF"/>
    <a:srgbClr val="00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2" autoAdjust="0"/>
  </p:normalViewPr>
  <p:slideViewPr>
    <p:cSldViewPr snapToObjects="1">
      <p:cViewPr varScale="1">
        <p:scale>
          <a:sx n="62" d="100"/>
          <a:sy n="62" d="100"/>
        </p:scale>
        <p:origin x="53" y="68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A738ABD-38E9-4FBA-89C1-55848A24FE6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32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503EE2C-A498-4C27-BEEB-966B0C4544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547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DD9A81-E4E9-411E-B82C-3187735FE02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90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52F910-E105-4519-BE94-80CB465FB53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9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AAB3A2-6F15-47E3-ADAF-DC743BC3995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320BA1-949A-4059-B86D-64B780C610E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07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F2A9CD-E689-46AB-9AB0-61E6D66EF6B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9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1F1BAA-CB92-43E5-B556-BF95B238B2B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04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7F0A1B-5CF1-48A3-BC86-A05C5F7D6B5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8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D26063-D288-41C7-8E5F-62AE872F62A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83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CBC5C8-C17F-419F-AD25-FE51BDAD4BF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FBC5F5-0D6B-4360-948F-D1145FF358A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18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72B3BB-0C39-4FFD-9790-B06768330C1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1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BD99A4-24C7-4A4E-B628-0D721F2D7DA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1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5229E5-BD07-41DD-9589-D444AEE3F2E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53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1FDF55-2B8E-4B1F-B33A-07AA341ED2B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3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A62A4B-283B-4698-8BC0-E21A671FBDC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84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827A4-10AE-46F3-BD50-AC318F31083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95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886E95-BCB3-4210-9E44-A7E56599F00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33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49AFB9-9A0E-4579-B290-2565BFFD4C1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48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0D3DEB-78F3-44EF-B435-47FD8A19697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86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DFA2B4-E542-4E5C-BFC6-098180B47BD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02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DC3ADE-23F5-4AAF-B7F7-BA0451F16B9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24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821939-9296-44A9-BCA3-58FBF3AEC2C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3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00B467-9C6B-49F0-92CE-742E281F79D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91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80C54E-EA1E-4124-9E1D-DDE02AAEE7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17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8273A2-9143-4938-8DB0-B21D3F31ECF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34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72114E-E818-4AE7-9ED9-24663CC148B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2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122AD8-E740-4283-9697-B01B6CAF0E9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00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A352D6-B724-4F1D-9169-C820B93064A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7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809A1-14C4-462E-9953-8EAB038A6BD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7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DF03D9-5DC1-4989-8905-0B7F47A4348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84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525366-302D-49BE-8DA3-F19A6F670BE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7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3905CC-3995-48E6-B07D-AEA5477ADF3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54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7C692-DF16-4290-8735-02A57FE6DCC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4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E7C4B2-D344-4CF2-9E3F-FFF5BD2DA8C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977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C30E2E-3BC7-489C-9F19-88F666EE2EE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51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6CE46A-BD6D-4454-82AE-A8ACE7FA1F1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9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542BA8-2A7C-42AA-948E-B0007ADA45F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58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8217D9-B9DE-4781-BC1C-B21504C5D09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0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48AEE1-0C90-470F-AC68-DDC6BE98EA8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82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C67ABD-F7BD-4738-ABCC-798942E325A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243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FED09F-AC36-4387-ABB2-AEF2DED9475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520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6B0B5-C9D0-4663-A6B6-67C1F37ECB3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54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7E728E-A06B-4FB5-92CA-4E15CF5AE01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652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A3622E-5823-49D3-80BD-04CECCCE9AF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2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61280C-9CD4-462F-A112-70C7613851C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801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349ABF-B71E-4D17-A5BA-DF19332FA83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833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B7FDB-5133-46E1-9084-8AE5FBED088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136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042B69-5A3A-4A00-81A3-9450C13925E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714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FF4739-8C2E-456A-89DE-908CCBE7817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D06F90-240D-4973-9C73-4E99EF4D868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3775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D77852-0AC5-4DAD-AF0E-05965A5E76A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9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19F8FE-3A11-431F-804E-1364FB103F5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955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17A5B8-0FA7-4A53-B06E-D56B273D5E5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331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B56A25-719E-474B-A4B0-BDB2B394799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9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E9B46E-5148-40AE-8C52-D050AB3146D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2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6F5EF-572C-4284-848F-D23ABB1E141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010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C7E40F-4443-4816-958D-B18F7199943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736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CF62E3-24E7-43CA-BA0B-5BBADB8F457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786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1698F5-5136-43FF-AE76-1F9D6C55E02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0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6682B3-750B-4BEF-8568-512275043DB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0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CD746D-CE2A-4C34-AF8B-BD14D891C86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058D02-995A-4DC8-B48A-5CD08879AC0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CD9069CA-BBF7-485B-9FA1-CCC06BF55E6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820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C18956E-79DA-4CFD-9A31-465A0E86C12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68322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B99259E-35D5-473E-A22C-FEAF27D63EE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48041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CD9069CA-BBF7-485B-9FA1-CCC06BF55E6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07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D892C078-57B2-4C10-9422-A0FBD12EB43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21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E47BA75C-FB0F-4716-B49E-597265F4282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419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99E914EF-AE0D-4EB0-A42C-EB072E585335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8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934E7C44-B96A-4760-AF26-FBBAFCCF64C6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84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89CCFA0-A0FE-4CD0-9215-52408B42C24B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818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1C6F62E2-035B-4F8A-88AD-6C8DD9706798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278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922B7E7-06CB-47C9-843B-0FB8DA4AD5D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24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892C078-57B2-4C10-9422-A0FBD12EB43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81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B791179F-48BE-4CD1-8D7C-70D7A8B6F4CF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834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9C18956E-79DA-4CFD-9A31-465A0E86C121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982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B99259E-35D5-473E-A22C-FEAF27D63EE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5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E47BA75C-FB0F-4716-B49E-597265F4282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8560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9E914EF-AE0D-4EB0-A42C-EB072E58533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87421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34E7C44-B96A-4760-AF26-FBBAFCCF64C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3390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89CCFA0-A0FE-4CD0-9215-52408B42C24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6280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C6F62E2-035B-4F8A-88AD-6C8DD970679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66026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922B7E7-06CB-47C9-843B-0FB8DA4AD5D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37387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B791179F-48BE-4CD1-8D7C-70D7A8B6F4C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7330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82E8BD14-52D3-45ED-A990-7D001591FF2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 spd="med"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F95BE-41CD-4F24-95E8-BD1CB4F7D3F0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82E8BD14-52D3-45ED-A990-7D001591FF27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7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slide" Target="slide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slide" Target="slide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slide" Target="slide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slide" Target="slide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slide" Target="slide2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slide" Target="slide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slide" Target="slide2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slide" Target="slide3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slide" Target="slide4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slide" Target="slide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Larger Data Items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data is too large for a single byte</a:t>
            </a:r>
          </a:p>
          <a:p>
            <a:pPr lvl="1" eaLnBrk="1" hangingPunct="1"/>
            <a:r>
              <a:rPr lang="en-US" altLang="en-US" smtClean="0"/>
              <a:t>Most integers and real numbers are too large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Address refers to the first byte 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Next few consecutive bytes can store the </a:t>
            </a:r>
            <a:br>
              <a:rPr lang="en-US" altLang="en-US" smtClean="0"/>
            </a:br>
            <a:r>
              <a:rPr lang="en-US" altLang="en-US" smtClean="0"/>
              <a:t>additional</a:t>
            </a:r>
            <a:br>
              <a:rPr lang="en-US" altLang="en-US" smtClean="0"/>
            </a:br>
            <a:r>
              <a:rPr lang="en-US" altLang="en-US" smtClean="0"/>
              <a:t>bits for larger data</a:t>
            </a:r>
          </a:p>
        </p:txBody>
      </p:sp>
      <p:sp>
        <p:nvSpPr>
          <p:cNvPr id="51917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42125" y="5538788"/>
            <a:ext cx="2054225" cy="528637"/>
          </a:xfrm>
          <a:prstGeom prst="rect">
            <a:avLst/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  <a:hlinkClick r:id="rId3" action="ppaction://hlinksldjump"/>
              </a:rPr>
              <a:t>Display 1.2</a:t>
            </a:r>
            <a:endParaRPr lang="en-US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or Code?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‘A’ may look like 01000001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 65 may look like  01000001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instruction may look like 01000001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How does the computer know the meaning</a:t>
            </a:r>
            <a:br>
              <a:rPr lang="en-US" altLang="en-US" sz="2400" smtClean="0"/>
            </a:br>
            <a:r>
              <a:rPr lang="en-US" altLang="en-US" sz="2400" smtClean="0"/>
              <a:t>of 01000001?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Interpretation depends on the current instruction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Programmers rarely need to be concerned with </a:t>
            </a:r>
            <a:br>
              <a:rPr lang="en-US" altLang="en-US" sz="2400" smtClean="0"/>
            </a:br>
            <a:r>
              <a:rPr lang="en-US" altLang="en-US" sz="2400" smtClean="0"/>
              <a:t>this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Reason as if memory locations contain letters and </a:t>
            </a:r>
            <a:br>
              <a:rPr lang="en-US" altLang="en-US" sz="2400" smtClean="0"/>
            </a:br>
            <a:r>
              <a:rPr lang="en-US" altLang="en-US" sz="2400" smtClean="0"/>
              <a:t>numbers rather than zeroes and ones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Secondary Memory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Main memory stores instructions and </a:t>
            </a:r>
            <a:br>
              <a:rPr lang="en-US" altLang="en-US" smtClean="0"/>
            </a:br>
            <a:r>
              <a:rPr lang="en-US" altLang="en-US" smtClean="0"/>
              <a:t>data while a program is running.</a:t>
            </a:r>
          </a:p>
          <a:p>
            <a:pPr eaLnBrk="1" hangingPunct="1"/>
            <a:r>
              <a:rPr lang="en-US" altLang="en-US" smtClean="0"/>
              <a:t>Secondary memory</a:t>
            </a:r>
          </a:p>
          <a:p>
            <a:pPr lvl="1" eaLnBrk="1" hangingPunct="1"/>
            <a:r>
              <a:rPr lang="en-US" altLang="en-US" smtClean="0"/>
              <a:t>Stores instructions and data between sessions</a:t>
            </a:r>
          </a:p>
          <a:p>
            <a:pPr lvl="1" eaLnBrk="1" hangingPunct="1"/>
            <a:r>
              <a:rPr lang="en-US" altLang="en-US" smtClean="0"/>
              <a:t>A file stores data or instructions in </a:t>
            </a:r>
            <a:br>
              <a:rPr lang="en-US" altLang="en-US" smtClean="0"/>
            </a:br>
            <a:r>
              <a:rPr lang="en-US" altLang="en-US" smtClean="0"/>
              <a:t>secondary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Secondary Memory Media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computer might have any of these</a:t>
            </a:r>
            <a:br>
              <a:rPr lang="en-US" altLang="en-US" sz="2400" smtClean="0"/>
            </a:br>
            <a:r>
              <a:rPr lang="en-US" altLang="en-US" sz="2400" smtClean="0"/>
              <a:t>types of secondary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Hard 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Fast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Fixed in the computer and not normally removed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Floppy 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Easily shared with other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Compact 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Slower than hard disks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Easily shared with other computers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Can be read only or re-writable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Access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Access </a:t>
            </a:r>
          </a:p>
          <a:p>
            <a:pPr lvl="1" eaLnBrk="1" hangingPunct="1"/>
            <a:r>
              <a:rPr lang="en-US" altLang="en-US" smtClean="0"/>
              <a:t>Usually called RAM</a:t>
            </a:r>
          </a:p>
          <a:p>
            <a:pPr lvl="2" eaLnBrk="1" hangingPunct="1"/>
            <a:r>
              <a:rPr lang="en-US" altLang="en-US" smtClean="0"/>
              <a:t>Computer can directly access any memory location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Sequential Access</a:t>
            </a:r>
          </a:p>
          <a:p>
            <a:pPr lvl="1" eaLnBrk="1" hangingPunct="1"/>
            <a:r>
              <a:rPr lang="en-US" altLang="en-US" smtClean="0"/>
              <a:t>Data is generally found by searching through</a:t>
            </a:r>
            <a:br>
              <a:rPr lang="en-US" altLang="en-US" smtClean="0"/>
            </a:br>
            <a:r>
              <a:rPr lang="en-US" altLang="en-US" smtClean="0"/>
              <a:t>other items first</a:t>
            </a:r>
          </a:p>
          <a:p>
            <a:pPr lvl="2" eaLnBrk="1" hangingPunct="1"/>
            <a:r>
              <a:rPr lang="en-US" altLang="en-US" smtClean="0"/>
              <a:t>More common in secondary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Processor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Typically called the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Central Processing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Follows program instructions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Typical capabilities of CPU include: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add</a:t>
            </a:r>
            <a:br>
              <a:rPr lang="en-US" altLang="en-US" smtClean="0"/>
            </a:br>
            <a:r>
              <a:rPr lang="en-US" altLang="en-US" smtClean="0"/>
              <a:t>		subtract</a:t>
            </a:r>
            <a:br>
              <a:rPr lang="en-US" altLang="en-US" smtClean="0"/>
            </a:br>
            <a:r>
              <a:rPr lang="en-US" altLang="en-US" smtClean="0"/>
              <a:t>		multiply</a:t>
            </a:r>
            <a:br>
              <a:rPr lang="en-US" altLang="en-US" smtClean="0"/>
            </a:br>
            <a:r>
              <a:rPr lang="en-US" altLang="en-US" smtClean="0"/>
              <a:t>		divide</a:t>
            </a:r>
            <a:br>
              <a:rPr lang="en-US" altLang="en-US" smtClean="0"/>
            </a:br>
            <a:r>
              <a:rPr lang="en-US" altLang="en-US" smtClean="0"/>
              <a:t>		move data from location to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Software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operating system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Allows us to communicate with the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Is a program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Allocates the computer’s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Responds to user requests to run other programs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Common operating systems include…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UNIX 		Linux 	DOS</a:t>
            </a:r>
            <a:br>
              <a:rPr lang="en-US" altLang="en-US" smtClean="0"/>
            </a:br>
            <a:r>
              <a:rPr lang="en-US" altLang="en-US" smtClean="0"/>
              <a:t>Windows	Macintosh	VMS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Input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input consists of </a:t>
            </a:r>
          </a:p>
          <a:p>
            <a:pPr lvl="1" eaLnBrk="1" hangingPunct="1"/>
            <a:r>
              <a:rPr lang="en-US" altLang="en-US" smtClean="0"/>
              <a:t>A program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Some data</a:t>
            </a:r>
          </a:p>
        </p:txBody>
      </p:sp>
      <p:sp>
        <p:nvSpPr>
          <p:cNvPr id="5263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43600" y="4495800"/>
            <a:ext cx="2286000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1.3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High-level Languages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Common programming languages include …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000" smtClean="0"/>
              <a:t>C    C++    Java    Pascal    Visual Basic    FORTRAN      Perl</a:t>
            </a:r>
            <a:br>
              <a:rPr lang="en-US" altLang="en-US" sz="2000" smtClean="0"/>
            </a:br>
            <a:r>
              <a:rPr lang="en-US" altLang="en-US" sz="2000" smtClean="0"/>
              <a:t> PHP    Lisp    Scheme    Ada	         C#                  Python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These high – level languages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Resemble human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Are designed to be easy to read and 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 more complicated instructions than </a:t>
            </a:r>
            <a:br>
              <a:rPr lang="en-US" altLang="en-US" sz="2400" smtClean="0"/>
            </a:br>
            <a:r>
              <a:rPr lang="en-US" altLang="en-US" sz="2400" smtClean="0"/>
              <a:t> the CPU can follow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Must be translated to zeros and ones for the CPU </a:t>
            </a:r>
            <a:br>
              <a:rPr lang="en-US" altLang="en-US" sz="2400" smtClean="0"/>
            </a:br>
            <a:r>
              <a:rPr lang="en-US" altLang="en-US" sz="2400" smtClean="0"/>
              <a:t>to execute a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Low-level Languages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assembly language command  such as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  ADD   X  Y  Z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might mean add the values found at x and y </a:t>
            </a:r>
            <a:br>
              <a:rPr lang="en-US" altLang="en-US" sz="2400" smtClean="0"/>
            </a:br>
            <a:r>
              <a:rPr lang="en-US" altLang="en-US" sz="2400" smtClean="0"/>
              <a:t>in memory, and store the result in location z.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Assembly language must be translated to </a:t>
            </a:r>
            <a:br>
              <a:rPr lang="en-US" altLang="en-US" sz="2400" smtClean="0"/>
            </a:br>
            <a:r>
              <a:rPr lang="en-US" altLang="en-US" sz="2400" smtClean="0"/>
              <a:t>machine language (zeros and ones) </a:t>
            </a:r>
            <a:br>
              <a:rPr lang="en-US" altLang="en-US" sz="2400" smtClean="0"/>
            </a:br>
            <a:r>
              <a:rPr lang="en-US" altLang="en-US" sz="2400" smtClean="0"/>
              <a:t>        0110    1001   1010   1011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CPU can follow machine language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1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 to Computers and </a:t>
            </a:r>
          </a:p>
          <a:p>
            <a:pPr eaLnBrk="1" hangingPunct="1">
              <a:defRPr/>
            </a:pPr>
            <a:r>
              <a:rPr lang="en-US" dirty="0" smtClean="0"/>
              <a:t>C++ Programming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Compilers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Translate high-level language to </a:t>
            </a:r>
            <a:br>
              <a:rPr lang="en-US" altLang="en-US" smtClean="0"/>
            </a:br>
            <a:r>
              <a:rPr lang="en-US" altLang="en-US" smtClean="0"/>
              <a:t>machine language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Source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 The original program in a high 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Object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 The translated version in machine language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294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38863" y="52720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1.4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Linkers	</a:t>
            </a:r>
          </a:p>
        </p:txBody>
      </p:sp>
      <p:sp>
        <p:nvSpPr>
          <p:cNvPr id="471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Some programs we use are already compiled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Their object code is available for us to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For example:  Input and output routines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A Linker combines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The object code for the programs we write </a:t>
            </a:r>
            <a:br>
              <a:rPr lang="en-US" altLang="en-US" smtClean="0"/>
            </a:br>
            <a:r>
              <a:rPr lang="en-US" altLang="en-US" smtClean="0"/>
              <a:t>                            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The object code for the pre-compiled routines</a:t>
            </a:r>
            <a:br>
              <a:rPr lang="en-US" altLang="en-US" smtClean="0"/>
            </a:br>
            <a:r>
              <a:rPr lang="en-US" altLang="en-US" smtClean="0"/>
              <a:t>                             into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The machine language program the CPU can run</a:t>
            </a:r>
          </a:p>
        </p:txBody>
      </p:sp>
      <p:sp>
        <p:nvSpPr>
          <p:cNvPr id="53043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37175" y="5867400"/>
            <a:ext cx="1955800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1.5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 Note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First programmable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Designed by Charles Babbage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Began work in 1822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Not completed in Babbage’s life time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First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Ada Augusta, Countess of Lovelace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Colleague of Babbage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1.1 Conclusion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Can you…</a:t>
            </a:r>
          </a:p>
          <a:p>
            <a:pPr lvl="1" eaLnBrk="1" hangingPunct="1"/>
            <a:r>
              <a:rPr lang="en-US" altLang="en-US" sz="2400" smtClean="0"/>
              <a:t>List the five main components of a computer?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List the data for a program that adds two numbers?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Describe the work of a compiler?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Define source code?  Define object code?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Describe the purpose of the operating system?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1.2</a:t>
            </a:r>
          </a:p>
        </p:txBody>
      </p:sp>
      <p:sp>
        <p:nvSpPr>
          <p:cNvPr id="2662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Programming and Problem-Solving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    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294687" cy="3875088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</a:t>
            </a:r>
          </a:p>
          <a:p>
            <a:pPr lvl="1" eaLnBrk="1" hangingPunct="1"/>
            <a:r>
              <a:rPr lang="en-US" altLang="en-US" smtClean="0"/>
              <a:t>A sequence of precise instructions that</a:t>
            </a:r>
            <a:br>
              <a:rPr lang="en-US" altLang="en-US" smtClean="0"/>
            </a:br>
            <a:r>
              <a:rPr lang="en-US" altLang="en-US" smtClean="0"/>
              <a:t>leads to a solution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Program</a:t>
            </a:r>
          </a:p>
          <a:p>
            <a:pPr lvl="1" eaLnBrk="1" hangingPunct="1"/>
            <a:r>
              <a:rPr lang="en-US" altLang="en-US" smtClean="0"/>
              <a:t>An algorithm expressed in a language the </a:t>
            </a:r>
            <a:br>
              <a:rPr lang="en-US" altLang="en-US" smtClean="0"/>
            </a:br>
            <a:r>
              <a:rPr lang="en-US" altLang="en-US" smtClean="0"/>
              <a:t>computer can understand</a:t>
            </a:r>
          </a:p>
        </p:txBody>
      </p:sp>
      <p:sp>
        <p:nvSpPr>
          <p:cNvPr id="53350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56225" y="5716588"/>
            <a:ext cx="2044700" cy="519112"/>
          </a:xfrm>
          <a:prstGeom prst="rect">
            <a:avLst/>
          </a:prstGeom>
          <a:solidFill>
            <a:srgbClr val="F8BE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1.6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Design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is a creative process</a:t>
            </a:r>
          </a:p>
          <a:p>
            <a:pPr lvl="1" eaLnBrk="1" hangingPunct="1"/>
            <a:r>
              <a:rPr lang="en-US" altLang="en-US" smtClean="0"/>
              <a:t>No complete set of rules for creating a program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Program Design Process</a:t>
            </a:r>
          </a:p>
          <a:p>
            <a:pPr lvl="1" eaLnBrk="1" hangingPunct="1"/>
            <a:r>
              <a:rPr lang="en-US" altLang="en-US" smtClean="0"/>
              <a:t>Problem Solving Phase</a:t>
            </a:r>
          </a:p>
          <a:p>
            <a:pPr lvl="2" eaLnBrk="1" hangingPunct="1"/>
            <a:r>
              <a:rPr lang="en-US" altLang="en-US" smtClean="0"/>
              <a:t>Result is an algorithm that solves the problem</a:t>
            </a:r>
          </a:p>
          <a:p>
            <a:pPr lvl="1" eaLnBrk="1" hangingPunct="1"/>
            <a:r>
              <a:rPr lang="en-US" altLang="en-US" smtClean="0"/>
              <a:t>Implementation Phase</a:t>
            </a:r>
          </a:p>
          <a:p>
            <a:pPr lvl="2" eaLnBrk="1" hangingPunct="1"/>
            <a:r>
              <a:rPr lang="en-US" altLang="en-US" smtClean="0"/>
              <a:t>Result is the algorithm translated into a programming</a:t>
            </a:r>
            <a:br>
              <a:rPr lang="en-US" altLang="en-US" smtClean="0"/>
            </a:br>
            <a:r>
              <a:rPr lang="en-US" altLang="en-US" smtClean="0"/>
              <a:t>language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Solving Phase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 certain the task is completely specified</a:t>
            </a:r>
          </a:p>
          <a:p>
            <a:pPr lvl="1" eaLnBrk="1" hangingPunct="1"/>
            <a:r>
              <a:rPr lang="en-US" altLang="en-US" smtClean="0"/>
              <a:t>What is the input?  </a:t>
            </a:r>
          </a:p>
          <a:p>
            <a:pPr lvl="1" eaLnBrk="1" hangingPunct="1"/>
            <a:r>
              <a:rPr lang="en-US" altLang="en-US" smtClean="0"/>
              <a:t>What information is in the output?  </a:t>
            </a:r>
          </a:p>
          <a:p>
            <a:pPr lvl="1" eaLnBrk="1" hangingPunct="1"/>
            <a:r>
              <a:rPr lang="en-US" altLang="en-US" smtClean="0"/>
              <a:t>How is the output organized?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Develop the algorithm before implementation</a:t>
            </a:r>
          </a:p>
          <a:p>
            <a:pPr lvl="1" eaLnBrk="1" hangingPunct="1"/>
            <a:r>
              <a:rPr lang="en-US" altLang="en-US" smtClean="0"/>
              <a:t>Experience shows this saves time in getting your program to run.</a:t>
            </a:r>
          </a:p>
          <a:p>
            <a:pPr lvl="1" eaLnBrk="1" hangingPunct="1"/>
            <a:r>
              <a:rPr lang="en-US" altLang="en-US" smtClean="0"/>
              <a:t>Test the algorithm for correctness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Phase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Translate the algorithm into a programming </a:t>
            </a:r>
            <a:br>
              <a:rPr lang="en-US" altLang="en-US" sz="2400" smtClean="0"/>
            </a:br>
            <a:r>
              <a:rPr lang="en-US" altLang="en-US" sz="2400" smtClean="0"/>
              <a:t>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Easier as you gain experience with the language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Compile the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Locates errors in using the programming language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Run the program on sample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Verify correctness of results 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Results may require modification of </a:t>
            </a:r>
            <a:br>
              <a:rPr lang="en-US" altLang="en-US" sz="2400" smtClean="0"/>
            </a:br>
            <a:r>
              <a:rPr lang="en-US" altLang="en-US" sz="2400" smtClean="0"/>
              <a:t>the algorithm and program</a:t>
            </a:r>
          </a:p>
        </p:txBody>
      </p:sp>
      <p:sp>
        <p:nvSpPr>
          <p:cNvPr id="53657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59575" y="5272088"/>
            <a:ext cx="1955800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1.7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 Oriented Programming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Abbreviated OOP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Used for many modern programs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Program is viewed as interacting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object contains algorithms to describe </a:t>
            </a:r>
            <a:br>
              <a:rPr lang="en-US" altLang="en-US" smtClean="0"/>
            </a:br>
            <a:r>
              <a:rPr lang="en-US" altLang="en-US" smtClean="0"/>
              <a:t>its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Program design phase involves designing </a:t>
            </a:r>
            <a:br>
              <a:rPr lang="en-US" altLang="en-US" smtClean="0"/>
            </a:br>
            <a:r>
              <a:rPr lang="en-US" altLang="en-US" smtClean="0"/>
              <a:t>objects and their algorithms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1.1   Computer Systems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1.2   Programming and Problem Solving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1.3   Introduction to C++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1.4   Testing and Debugging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OOP Characteristics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Information hiding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Objects contain their own data and algorithms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Writing reusable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Objects can inherit characteristics from other objects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single name can have multiple meanings depending </a:t>
            </a:r>
            <a:br>
              <a:rPr lang="en-US" altLang="en-US" sz="2400" smtClean="0"/>
            </a:br>
            <a:r>
              <a:rPr lang="en-US" altLang="en-US" sz="2400" smtClean="0"/>
              <a:t>on its context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Software Life Cycle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Analysis and specification of the task </a:t>
            </a:r>
            <a:br>
              <a:rPr lang="en-US" altLang="en-US" smtClean="0"/>
            </a:br>
            <a:r>
              <a:rPr lang="en-US" altLang="en-US" smtClean="0"/>
              <a:t>(problem definition)</a:t>
            </a:r>
          </a:p>
          <a:p>
            <a:pPr eaLnBrk="1" hangingPunct="1"/>
            <a:r>
              <a:rPr lang="en-US" altLang="en-US" smtClean="0"/>
              <a:t>Design of the software </a:t>
            </a:r>
            <a:br>
              <a:rPr lang="en-US" altLang="en-US" smtClean="0"/>
            </a:br>
            <a:r>
              <a:rPr lang="en-US" altLang="en-US" smtClean="0"/>
              <a:t>(object and algorithm design)</a:t>
            </a:r>
          </a:p>
          <a:p>
            <a:pPr eaLnBrk="1" hangingPunct="1"/>
            <a:r>
              <a:rPr lang="en-US" altLang="en-US" smtClean="0"/>
              <a:t>Implementation (coding)</a:t>
            </a:r>
          </a:p>
          <a:p>
            <a:pPr eaLnBrk="1" hangingPunct="1"/>
            <a:r>
              <a:rPr lang="en-US" altLang="en-US" smtClean="0"/>
              <a:t>Maintenance and evolution of the system</a:t>
            </a:r>
          </a:p>
          <a:p>
            <a:pPr eaLnBrk="1" hangingPunct="1"/>
            <a:r>
              <a:rPr lang="en-US" altLang="en-US" smtClean="0"/>
              <a:t>Obsolescence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1.2 Conclusion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Can you…</a:t>
            </a:r>
          </a:p>
          <a:p>
            <a:pPr lvl="1" eaLnBrk="1" hangingPunct="1"/>
            <a:r>
              <a:rPr lang="en-US" altLang="en-US" sz="2400" smtClean="0"/>
              <a:t>Describe the first step to take when creating </a:t>
            </a:r>
            <a:br>
              <a:rPr lang="en-US" altLang="en-US" sz="2400" smtClean="0"/>
            </a:br>
            <a:r>
              <a:rPr lang="en-US" altLang="en-US" sz="2400" smtClean="0"/>
              <a:t>a program?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List the two main phases of the program </a:t>
            </a:r>
            <a:br>
              <a:rPr lang="en-US" altLang="en-US" sz="2400" smtClean="0"/>
            </a:br>
            <a:r>
              <a:rPr lang="en-US" altLang="en-US" sz="2400" smtClean="0"/>
              <a:t>design process?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Explain the importance of the problem-solving phase?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List the steps in the software life cycle?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1104900" y="2743200"/>
            <a:ext cx="6858000" cy="10795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1.3</a:t>
            </a:r>
          </a:p>
        </p:txBody>
      </p:sp>
      <p:sp>
        <p:nvSpPr>
          <p:cNvPr id="35844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917700"/>
            <a:ext cx="66294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Introduction to C++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C++</a:t>
            </a:r>
          </a:p>
        </p:txBody>
      </p:sp>
      <p:sp>
        <p:nvSpPr>
          <p:cNvPr id="737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Where did C++ come from?</a:t>
            </a:r>
          </a:p>
          <a:p>
            <a:pPr lvl="1" eaLnBrk="1" hangingPunct="1"/>
            <a:r>
              <a:rPr lang="en-US" altLang="en-US" sz="2400" smtClean="0"/>
              <a:t>Derived from the C language</a:t>
            </a:r>
          </a:p>
          <a:p>
            <a:pPr lvl="1" eaLnBrk="1" hangingPunct="1"/>
            <a:r>
              <a:rPr lang="en-US" altLang="en-US" sz="2400" smtClean="0"/>
              <a:t>C was derived from the B language</a:t>
            </a:r>
          </a:p>
          <a:p>
            <a:pPr lvl="1" eaLnBrk="1" hangingPunct="1"/>
            <a:r>
              <a:rPr lang="en-US" altLang="en-US" sz="2400" smtClean="0"/>
              <a:t>B was derived from the BCPL language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Why the ‘++’?</a:t>
            </a:r>
          </a:p>
          <a:p>
            <a:pPr lvl="1" eaLnBrk="1" hangingPunct="1"/>
            <a:r>
              <a:rPr lang="en-US" altLang="en-US" sz="2400" smtClean="0"/>
              <a:t>++ is an operator in C++ and results in a cute pun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History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C developed by Dennis Ritchie at AT&amp;T</a:t>
            </a:r>
            <a:br>
              <a:rPr lang="en-US" altLang="en-US" sz="2400" smtClean="0"/>
            </a:br>
            <a:r>
              <a:rPr lang="en-US" altLang="en-US" sz="2400" smtClean="0"/>
              <a:t>Bell Labs in the 1970s.</a:t>
            </a:r>
          </a:p>
          <a:p>
            <a:pPr lvl="1" eaLnBrk="1" hangingPunct="1"/>
            <a:r>
              <a:rPr lang="en-US" altLang="en-US" sz="2400" smtClean="0"/>
              <a:t>Used to maintain UNIX systems</a:t>
            </a:r>
          </a:p>
          <a:p>
            <a:pPr lvl="1" eaLnBrk="1" hangingPunct="1"/>
            <a:r>
              <a:rPr lang="en-US" altLang="en-US" sz="2400" smtClean="0"/>
              <a:t>Many commercial applications written in c</a:t>
            </a:r>
          </a:p>
          <a:p>
            <a:pPr eaLnBrk="1" hangingPunct="1"/>
            <a:r>
              <a:rPr lang="en-US" altLang="en-US" sz="2400" smtClean="0"/>
              <a:t>C++ developed by Bjarne Stroustrup at AT&amp;T</a:t>
            </a:r>
            <a:br>
              <a:rPr lang="en-US" altLang="en-US" sz="2400" smtClean="0"/>
            </a:br>
            <a:r>
              <a:rPr lang="en-US" altLang="en-US" sz="2400" smtClean="0"/>
              <a:t>Bell Labs in the 1980s.</a:t>
            </a:r>
          </a:p>
          <a:p>
            <a:pPr lvl="1" eaLnBrk="1" hangingPunct="1"/>
            <a:r>
              <a:rPr lang="en-US" altLang="en-US" sz="2400" smtClean="0"/>
              <a:t>Overcame several shortcomings of C</a:t>
            </a:r>
          </a:p>
          <a:p>
            <a:pPr lvl="1" eaLnBrk="1" hangingPunct="1"/>
            <a:r>
              <a:rPr lang="en-US" altLang="en-US" sz="2400" smtClean="0"/>
              <a:t>Incorporated object oriented programming</a:t>
            </a:r>
          </a:p>
          <a:p>
            <a:pPr lvl="1" eaLnBrk="1" hangingPunct="1"/>
            <a:r>
              <a:rPr lang="en-US" altLang="en-US" sz="2400" smtClean="0"/>
              <a:t>C remains a subset of C++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Sample C++ Program</a:t>
            </a:r>
          </a:p>
        </p:txBody>
      </p:sp>
      <p:sp>
        <p:nvSpPr>
          <p:cNvPr id="7782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simple C++ program begins this way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#include &lt;iostream&gt;</a:t>
            </a:r>
            <a:br>
              <a:rPr lang="en-US" altLang="en-US" sz="2400" smtClean="0"/>
            </a:br>
            <a:r>
              <a:rPr lang="en-US" altLang="en-US" sz="2400" smtClean="0"/>
              <a:t>	using namespace std;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int main()</a:t>
            </a:r>
            <a:br>
              <a:rPr lang="en-US" altLang="en-US" sz="2400" smtClean="0"/>
            </a:br>
            <a:r>
              <a:rPr lang="en-US" altLang="en-US" sz="2400" smtClean="0"/>
              <a:t>	{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And ends this way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		return 0;</a:t>
            </a:r>
            <a:br>
              <a:rPr lang="en-US" altLang="en-US" sz="2400" smtClean="0"/>
            </a:br>
            <a:r>
              <a:rPr lang="en-US" altLang="en-US" sz="2400" smtClean="0"/>
              <a:t>	}</a:t>
            </a:r>
          </a:p>
        </p:txBody>
      </p:sp>
      <p:sp>
        <p:nvSpPr>
          <p:cNvPr id="54374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54663" y="56276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1.8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Explanation of code (1/5)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Variable declaration line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int number_of_pods, peas_per_pod, total_peas;</a:t>
            </a:r>
          </a:p>
          <a:p>
            <a:pPr lvl="1" eaLnBrk="1" hangingPunct="1"/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Identifies names of three variables to name numbers</a:t>
            </a:r>
          </a:p>
          <a:p>
            <a:pPr lvl="1" eaLnBrk="1" hangingPunct="1"/>
            <a:r>
              <a:rPr lang="en-US" altLang="en-US" sz="2400" smtClean="0"/>
              <a:t>int means that the variables represent 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Explanation of code (2/5)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Program statement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cout &lt;&lt; “Press return after entering a number.\n”;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cout (see-out) used for output to the monitor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“&lt;&lt;“  inserts “Press…a number.\n” in the data</a:t>
            </a:r>
            <a:br>
              <a:rPr lang="en-US" altLang="en-US" sz="2400" smtClean="0"/>
            </a:br>
            <a:r>
              <a:rPr lang="en-US" altLang="en-US" sz="2400" smtClean="0"/>
              <a:t>bound for the monitor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Think of cout as a name for the monitor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“&lt;&lt;“ points to where the data is to end up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‘\n’  causes a new line to be started on the monitor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Explanation of code (3/5)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Program statement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cin &gt;&gt; number_of_pods;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cin (see-in) used for input from the keyboard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“&gt;&gt;” extracts data from the keyboard 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Think of cin as a name for the keyboard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“&gt;&gt;” points from the keyboard to a variable where the data </a:t>
            </a:r>
            <a:br>
              <a:rPr lang="en-US" altLang="en-US" sz="2000" smtClean="0"/>
            </a:br>
            <a:r>
              <a:rPr lang="en-US" altLang="en-US" sz="2000" smtClean="0"/>
              <a:t>is stored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Computer Systems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Explanation of code (4/5)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Program statement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total_peas = number_of_pods * peas_per_pod;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Performs a computation</a:t>
            </a:r>
          </a:p>
          <a:p>
            <a:pPr lvl="1" eaLnBrk="1" hangingPunct="1"/>
            <a:r>
              <a:rPr lang="en-US" altLang="en-US" sz="2400" smtClean="0"/>
              <a:t>‘*’ is used for multiplication</a:t>
            </a:r>
          </a:p>
          <a:p>
            <a:pPr lvl="1" eaLnBrk="1" hangingPunct="1"/>
            <a:r>
              <a:rPr lang="en-US" altLang="en-US" sz="2400" smtClean="0"/>
              <a:t>‘=‘ causes total_peas to get a new value based on</a:t>
            </a:r>
            <a:br>
              <a:rPr lang="en-US" altLang="en-US" sz="2400" smtClean="0"/>
            </a:br>
            <a:r>
              <a:rPr lang="en-US" altLang="en-US" sz="2400" smtClean="0"/>
              <a:t>the calculation shown on the right of the equal sign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Explanation of code (5/5)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statement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cout &lt;&lt; number_of_pods;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Sends the value of variable number_of_pods to the monitor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Layout (1/3)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Compiler accepts almost any pattern of line</a:t>
            </a:r>
            <a:br>
              <a:rPr lang="en-US" altLang="en-US" sz="2400" smtClean="0"/>
            </a:br>
            <a:r>
              <a:rPr lang="en-US" altLang="en-US" sz="2400" smtClean="0"/>
              <a:t>breaks and indentation</a:t>
            </a:r>
          </a:p>
          <a:p>
            <a:pPr eaLnBrk="1" hangingPunct="1"/>
            <a:r>
              <a:rPr lang="en-US" altLang="en-US" sz="2400" smtClean="0"/>
              <a:t>Programmers format programs so they </a:t>
            </a:r>
            <a:br>
              <a:rPr lang="en-US" altLang="en-US" sz="2400" smtClean="0"/>
            </a:br>
            <a:r>
              <a:rPr lang="en-US" altLang="en-US" sz="2400" smtClean="0"/>
              <a:t>are easy to read</a:t>
            </a:r>
          </a:p>
          <a:p>
            <a:pPr lvl="1" eaLnBrk="1" hangingPunct="1"/>
            <a:r>
              <a:rPr lang="en-US" altLang="en-US" sz="2400" smtClean="0"/>
              <a:t>Place opening brace ‘{‘ and closing brace ‘}’</a:t>
            </a:r>
            <a:br>
              <a:rPr lang="en-US" altLang="en-US" sz="2400" smtClean="0"/>
            </a:br>
            <a:r>
              <a:rPr lang="en-US" altLang="en-US" sz="2400" smtClean="0"/>
              <a:t> on a line by themselves</a:t>
            </a:r>
          </a:p>
          <a:p>
            <a:pPr lvl="1" eaLnBrk="1" hangingPunct="1"/>
            <a:r>
              <a:rPr lang="en-US" altLang="en-US" sz="2400" smtClean="0"/>
              <a:t>Indent statements </a:t>
            </a:r>
          </a:p>
          <a:p>
            <a:pPr lvl="1" eaLnBrk="1" hangingPunct="1"/>
            <a:r>
              <a:rPr lang="en-US" altLang="en-US" sz="2400" smtClean="0"/>
              <a:t>Use only one statement per line</a:t>
            </a:r>
          </a:p>
          <a:p>
            <a:pPr lvl="1" eaLnBrk="1" hangingPunct="1"/>
            <a:endParaRPr lang="en-US" altLang="en-US" sz="240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Layout (2/3)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Variables are declared before they are used</a:t>
            </a:r>
          </a:p>
          <a:p>
            <a:pPr lvl="1" eaLnBrk="1" hangingPunct="1"/>
            <a:r>
              <a:rPr lang="en-US" altLang="en-US" sz="2400" smtClean="0"/>
              <a:t>Typically variables are declared at the beginning of </a:t>
            </a:r>
            <a:br>
              <a:rPr lang="en-US" altLang="en-US" sz="2400" smtClean="0"/>
            </a:br>
            <a:r>
              <a:rPr lang="en-US" altLang="en-US" sz="2400" smtClean="0"/>
              <a:t>the program</a:t>
            </a:r>
          </a:p>
          <a:p>
            <a:pPr lvl="1" eaLnBrk="1" hangingPunct="1"/>
            <a:r>
              <a:rPr lang="en-US" altLang="en-US" sz="2400" smtClean="0"/>
              <a:t>Statements (not always lines) end with a semi-colon</a:t>
            </a:r>
          </a:p>
          <a:p>
            <a:pPr lvl="1"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Include Directives</a:t>
            </a:r>
            <a:br>
              <a:rPr lang="en-US" altLang="en-US" sz="2400" smtClean="0"/>
            </a:br>
            <a:r>
              <a:rPr lang="en-US" altLang="en-US" sz="2400" smtClean="0"/>
              <a:t>#include &lt;iostream&gt;</a:t>
            </a:r>
          </a:p>
          <a:p>
            <a:pPr lvl="1" eaLnBrk="1" hangingPunct="1"/>
            <a:r>
              <a:rPr lang="en-US" altLang="en-US" sz="2400" smtClean="0"/>
              <a:t>Tells compiler where to find information about items </a:t>
            </a:r>
            <a:br>
              <a:rPr lang="en-US" altLang="en-US" sz="2400" smtClean="0"/>
            </a:br>
            <a:r>
              <a:rPr lang="en-US" altLang="en-US" sz="2400" smtClean="0"/>
              <a:t>used in the program</a:t>
            </a:r>
          </a:p>
          <a:p>
            <a:pPr lvl="1" eaLnBrk="1" hangingPunct="1"/>
            <a:r>
              <a:rPr lang="en-US" altLang="en-US" sz="2400" smtClean="0"/>
              <a:t>iostream is a library containing definitions of cin and cout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Layout (3/3)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using namespace std;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Tells the compiler to use names in iostream in</a:t>
            </a:r>
            <a:br>
              <a:rPr lang="en-US" altLang="en-US" sz="2400" smtClean="0"/>
            </a:br>
            <a:r>
              <a:rPr lang="en-US" altLang="en-US" sz="2400" smtClean="0"/>
              <a:t>a “standard” way</a:t>
            </a:r>
            <a:br>
              <a:rPr lang="en-US" altLang="en-US" sz="2400" smtClean="0"/>
            </a:br>
            <a:r>
              <a:rPr lang="en-US" altLang="en-US" sz="2400" smtClean="0"/>
              <a:t>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 To begin the main function of the program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	int main()</a:t>
            </a:r>
            <a:br>
              <a:rPr lang="en-US" altLang="en-US" sz="2400" smtClean="0"/>
            </a:br>
            <a:r>
              <a:rPr lang="en-US" altLang="en-US" sz="2400" smtClean="0"/>
              <a:t>       {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To end the main function</a:t>
            </a:r>
            <a:br>
              <a:rPr lang="en-US" altLang="en-US" sz="2400" smtClean="0"/>
            </a:br>
            <a:r>
              <a:rPr lang="en-US" altLang="en-US" sz="2400" smtClean="0"/>
              <a:t>                 return 0;</a:t>
            </a:r>
            <a:br>
              <a:rPr lang="en-US" altLang="en-US" sz="2400" smtClean="0"/>
            </a:br>
            <a:r>
              <a:rPr lang="en-US" altLang="en-US" sz="2400" smtClean="0"/>
              <a:t>     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Main function ends with a return statement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a C++ Program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source code is written with a text </a:t>
            </a:r>
            <a:br>
              <a:rPr lang="en-US" altLang="en-US" smtClean="0"/>
            </a:br>
            <a:r>
              <a:rPr lang="en-US" altLang="en-US" smtClean="0"/>
              <a:t>editor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The compiler on your system converts </a:t>
            </a:r>
            <a:br>
              <a:rPr lang="en-US" altLang="en-US" smtClean="0"/>
            </a:br>
            <a:r>
              <a:rPr lang="en-US" altLang="en-US" smtClean="0"/>
              <a:t>source code to object code.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The linker combines all the object code</a:t>
            </a:r>
            <a:br>
              <a:rPr lang="en-US" altLang="en-US" smtClean="0"/>
            </a:br>
            <a:r>
              <a:rPr lang="en-US" altLang="en-US" smtClean="0"/>
              <a:t>into an executable program.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C++11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smtClean="0"/>
              <a:t>C++11 (formerly known as C++0x) is the most recent version of the standard of the C++ programming language.</a:t>
            </a:r>
          </a:p>
          <a:p>
            <a:pPr lvl="1"/>
            <a:r>
              <a:rPr lang="en-US" altLang="en-US" sz="2400" smtClean="0"/>
              <a:t>Approved on August 12, 2011 by the International Organization for Standardization.</a:t>
            </a:r>
          </a:p>
          <a:p>
            <a:r>
              <a:rPr lang="en-US" altLang="en-US" sz="2400" smtClean="0"/>
              <a:t>C++11 language features are not supported by older compilers</a:t>
            </a:r>
          </a:p>
          <a:p>
            <a:r>
              <a:rPr lang="en-US" altLang="en-US" sz="2400" smtClean="0"/>
              <a:t>Check the documentation with your compiler to determine if special steps are needed to compile C++11 programs</a:t>
            </a:r>
          </a:p>
          <a:p>
            <a:pPr lvl="1"/>
            <a:r>
              <a:rPr lang="en-US" altLang="en-US" sz="2400" smtClean="0"/>
              <a:t>e.g. with g++, use extra flags of  –std=c++11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 a Program </a:t>
            </a:r>
          </a:p>
        </p:txBody>
      </p:sp>
      <p:sp>
        <p:nvSpPr>
          <p:cNvPr id="993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Obtain code in Display 1.10</a:t>
            </a:r>
          </a:p>
          <a:p>
            <a:pPr eaLnBrk="1" hangingPunct="1"/>
            <a:r>
              <a:rPr lang="en-US" altLang="en-US" smtClean="0"/>
              <a:t>Compile the code</a:t>
            </a:r>
          </a:p>
          <a:p>
            <a:pPr eaLnBrk="1" hangingPunct="1"/>
            <a:r>
              <a:rPr lang="en-US" altLang="en-US" smtClean="0"/>
              <a:t>Fix any errors the compiler indicates and </a:t>
            </a:r>
            <a:br>
              <a:rPr lang="en-US" altLang="en-US" smtClean="0"/>
            </a:br>
            <a:r>
              <a:rPr lang="en-US" altLang="en-US" smtClean="0"/>
              <a:t>re-compile the code</a:t>
            </a:r>
          </a:p>
          <a:p>
            <a:pPr eaLnBrk="1" hangingPunct="1"/>
            <a:r>
              <a:rPr lang="en-US" altLang="en-US" smtClean="0"/>
              <a:t>Run the program  </a:t>
            </a:r>
          </a:p>
          <a:p>
            <a:pPr eaLnBrk="1" hangingPunct="1"/>
            <a:r>
              <a:rPr lang="en-US" altLang="en-US" smtClean="0"/>
              <a:t>Now you know how to run a program on </a:t>
            </a:r>
            <a:br>
              <a:rPr lang="en-US" altLang="en-US" smtClean="0"/>
            </a:br>
            <a:r>
              <a:rPr lang="en-US" altLang="en-US" smtClean="0"/>
              <a:t>your system</a:t>
            </a:r>
          </a:p>
        </p:txBody>
      </p:sp>
      <p:sp>
        <p:nvSpPr>
          <p:cNvPr id="55398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40494" y="5783262"/>
            <a:ext cx="225266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1.10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1.3 Conclusion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Can you…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Describe the output of this line?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cout &lt;&lt; “C++ is easy to understand.”;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Explain what this line does?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cin &gt;&gt; peas_per_pod;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Explain this?    #include &lt;iostream&gt;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1.4</a:t>
            </a:r>
          </a:p>
        </p:txBody>
      </p:sp>
      <p:sp>
        <p:nvSpPr>
          <p:cNvPr id="512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Testing and Debugging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Systems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 computer program is…</a:t>
            </a:r>
          </a:p>
          <a:p>
            <a:pPr lvl="1" eaLnBrk="1" hangingPunct="1"/>
            <a:r>
              <a:rPr lang="en-US" altLang="en-US" smtClean="0"/>
              <a:t>A set of instructions for a computer to follow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Computer software is …</a:t>
            </a:r>
          </a:p>
          <a:p>
            <a:pPr lvl="1" eaLnBrk="1" hangingPunct="1"/>
            <a:r>
              <a:rPr lang="en-US" altLang="en-US" smtClean="0"/>
              <a:t>The collection of programs used by a computer</a:t>
            </a:r>
          </a:p>
          <a:p>
            <a:pPr lvl="2" eaLnBrk="1" hangingPunct="1"/>
            <a:r>
              <a:rPr lang="en-US" altLang="en-US" smtClean="0"/>
              <a:t>Includes:</a:t>
            </a:r>
          </a:p>
          <a:p>
            <a:pPr lvl="4" eaLnBrk="1" hangingPunct="1"/>
            <a:r>
              <a:rPr lang="en-US" altLang="en-US" smtClean="0"/>
              <a:t>Editors</a:t>
            </a:r>
          </a:p>
          <a:p>
            <a:pPr lvl="4" eaLnBrk="1" hangingPunct="1"/>
            <a:r>
              <a:rPr lang="en-US" altLang="en-US" smtClean="0"/>
              <a:t>Translators</a:t>
            </a:r>
          </a:p>
          <a:p>
            <a:pPr lvl="4" eaLnBrk="1" hangingPunct="1"/>
            <a:r>
              <a:rPr lang="en-US" altLang="en-US" smtClean="0"/>
              <a:t>System Managers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Testing and Debugging</a:t>
            </a:r>
          </a:p>
        </p:txBody>
      </p:sp>
      <p:sp>
        <p:nvSpPr>
          <p:cNvPr id="105475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Bug</a:t>
            </a:r>
          </a:p>
          <a:p>
            <a:pPr lvl="1" eaLnBrk="1" hangingPunct="1"/>
            <a:r>
              <a:rPr lang="en-US" altLang="en-US" sz="2400" smtClean="0"/>
              <a:t>A mistake in a program</a:t>
            </a:r>
          </a:p>
          <a:p>
            <a:pPr eaLnBrk="1" hangingPunct="1"/>
            <a:r>
              <a:rPr lang="en-US" altLang="en-US" sz="2400" smtClean="0"/>
              <a:t>Debugging</a:t>
            </a:r>
          </a:p>
          <a:p>
            <a:pPr lvl="1" eaLnBrk="1" hangingPunct="1"/>
            <a:r>
              <a:rPr lang="en-US" altLang="en-US" sz="2400" smtClean="0"/>
              <a:t>Eliminating mistakes in programs</a:t>
            </a:r>
          </a:p>
          <a:p>
            <a:pPr lvl="1" eaLnBrk="1" hangingPunct="1"/>
            <a:r>
              <a:rPr lang="en-US" altLang="en-US" sz="2400" smtClean="0"/>
              <a:t>Term used when a moth caused a failed relay</a:t>
            </a:r>
            <a:br>
              <a:rPr lang="en-US" altLang="en-US" sz="2400" smtClean="0"/>
            </a:br>
            <a:r>
              <a:rPr lang="en-US" altLang="en-US" sz="2400" smtClean="0"/>
              <a:t>on the Harvard Mark 1 computer.  Grace Hopper </a:t>
            </a:r>
            <a:br>
              <a:rPr lang="en-US" altLang="en-US" sz="2400" smtClean="0"/>
            </a:br>
            <a:r>
              <a:rPr lang="en-US" altLang="en-US" sz="2400" smtClean="0"/>
              <a:t>and other programmers taped the moth in logbook </a:t>
            </a:r>
            <a:br>
              <a:rPr lang="en-US" altLang="en-US" sz="2400" smtClean="0"/>
            </a:br>
            <a:r>
              <a:rPr lang="en-US" altLang="en-US" sz="2400" smtClean="0"/>
              <a:t>stating:  </a:t>
            </a:r>
            <a:br>
              <a:rPr lang="en-US" altLang="en-US" sz="2400" smtClean="0"/>
            </a:br>
            <a:r>
              <a:rPr lang="en-US" altLang="en-US" sz="2400" smtClean="0"/>
              <a:t>        “First actual case of a bug being found.”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Errors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Syntax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Violation of the grammar rules of the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Discovered by the compiler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Error messages may not always show correct location of </a:t>
            </a:r>
            <a:br>
              <a:rPr lang="en-US" altLang="en-US" sz="2000" smtClean="0"/>
            </a:br>
            <a:r>
              <a:rPr lang="en-US" altLang="en-US" sz="2000" smtClean="0"/>
              <a:t>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Run-time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Error conditions detected by the computer at run-time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Logic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Errors in the program’s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Most difficult to diagnose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Computer does not recognize an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1-4 Conclusion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Can you…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Describe the three kinds of program errors?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Tell what kind of errors the compiler catches?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What kind of error is produced if you forget  a </a:t>
            </a:r>
            <a:br>
              <a:rPr lang="en-US" altLang="en-US" sz="2400" smtClean="0"/>
            </a:br>
            <a:r>
              <a:rPr lang="en-US" altLang="en-US" sz="2400" smtClean="0"/>
              <a:t>punctuation symbol such as a semi-colon?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Tell what type of error is produced when a program </a:t>
            </a:r>
            <a:br>
              <a:rPr lang="en-US" altLang="en-US" sz="2400" smtClean="0"/>
            </a:br>
            <a:r>
              <a:rPr lang="en-US" altLang="en-US" sz="2400" smtClean="0"/>
              <a:t>runs but produces incorrect results?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Chapter 1 -- End</a:t>
            </a:r>
          </a:p>
        </p:txBody>
      </p:sp>
      <p:sp>
        <p:nvSpPr>
          <p:cNvPr id="111619" name="AutoShape 2" descr="Smiley Face image.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1620" name="AutoShape 3" descr="Smiley Face Image.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1.1</a:t>
            </a:r>
          </a:p>
        </p:txBody>
      </p:sp>
      <p:sp>
        <p:nvSpPr>
          <p:cNvPr id="113667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943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3668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13669" name="Picture 4" descr="Main Contents of a Computer diagram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524000"/>
            <a:ext cx="4198937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1.2</a:t>
            </a:r>
          </a:p>
        </p:txBody>
      </p:sp>
      <p:sp>
        <p:nvSpPr>
          <p:cNvPr id="115715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150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5716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15717" name="Picture 4" descr="Memory Locations and Bytes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524000"/>
            <a:ext cx="5916613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1.3</a:t>
            </a:r>
          </a:p>
        </p:txBody>
      </p:sp>
      <p:sp>
        <p:nvSpPr>
          <p:cNvPr id="117763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7764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17765" name="Picture 4" descr="Simple View of Running a Program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1600200"/>
            <a:ext cx="6110287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1.4</a:t>
            </a:r>
          </a:p>
        </p:txBody>
      </p:sp>
      <p:sp>
        <p:nvSpPr>
          <p:cNvPr id="119811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19812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19813" name="Picture 4" descr="Compiling and Running a C++ Program (Basic Outline)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452563"/>
            <a:ext cx="5083175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1.5</a:t>
            </a:r>
          </a:p>
        </p:txBody>
      </p:sp>
      <p:sp>
        <p:nvSpPr>
          <p:cNvPr id="121859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1860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21861" name="Picture 4" descr="Preparing a C++ Program for Running Dia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492250"/>
            <a:ext cx="360997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1.6</a:t>
            </a:r>
          </a:p>
        </p:txBody>
      </p:sp>
      <p:sp>
        <p:nvSpPr>
          <p:cNvPr id="123907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3908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23909" name="Picture 4" descr="An Algorithm Definition imag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94700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Hardware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smtClean="0"/>
              <a:t>Three main classes of computers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PCs  (Personal Computer)</a:t>
            </a:r>
          </a:p>
          <a:p>
            <a:pPr lvl="2" eaLnBrk="1" hangingPunct="1"/>
            <a:r>
              <a:rPr lang="en-US" altLang="en-US" sz="2000" smtClean="0"/>
              <a:t>Relatively small used by one person at a time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Workstation</a:t>
            </a:r>
          </a:p>
          <a:p>
            <a:pPr lvl="2" eaLnBrk="1" hangingPunct="1"/>
            <a:r>
              <a:rPr lang="en-US" altLang="en-US" sz="2000" smtClean="0"/>
              <a:t>Larger and more powerful than a PC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Mainframe</a:t>
            </a:r>
          </a:p>
          <a:p>
            <a:pPr lvl="2" eaLnBrk="1" hangingPunct="1"/>
            <a:r>
              <a:rPr lang="en-US" altLang="en-US" sz="2000" smtClean="0"/>
              <a:t>Still larger</a:t>
            </a:r>
          </a:p>
          <a:p>
            <a:pPr lvl="2" eaLnBrk="1" hangingPunct="1"/>
            <a:r>
              <a:rPr lang="en-US" altLang="en-US" sz="2000" smtClean="0"/>
              <a:t>Requires support staff</a:t>
            </a:r>
          </a:p>
          <a:p>
            <a:pPr lvl="2" eaLnBrk="1" hangingPunct="1"/>
            <a:r>
              <a:rPr lang="en-US" altLang="en-US" sz="2000" smtClean="0"/>
              <a:t>Shared by multiple users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1.7</a:t>
            </a:r>
          </a:p>
        </p:txBody>
      </p:sp>
      <p:sp>
        <p:nvSpPr>
          <p:cNvPr id="125955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25956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25957" name="Picture 4" descr="Program Design Process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524000"/>
            <a:ext cx="54991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76200"/>
            <a:ext cx="3683000" cy="992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Display 1.8</a:t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12800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438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2800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912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pic>
        <p:nvPicPr>
          <p:cNvPr id="128006" name="Picture 4" descr="A Sample C++ Program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94335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1.9</a:t>
            </a:r>
          </a:p>
        </p:txBody>
      </p:sp>
      <p:sp>
        <p:nvSpPr>
          <p:cNvPr id="130051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30052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30053" name="Picture 4" descr="Layout of a Simple C++ Program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524000"/>
            <a:ext cx="3938587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1.10</a:t>
            </a:r>
          </a:p>
        </p:txBody>
      </p:sp>
      <p:sp>
        <p:nvSpPr>
          <p:cNvPr id="132099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32100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pic>
        <p:nvPicPr>
          <p:cNvPr id="132101" name="Picture 4" descr="Testing your C++ Setup and Sample Diagram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60550"/>
            <a:ext cx="8512175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Networks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number of computers connected to </a:t>
            </a:r>
            <a:br>
              <a:rPr lang="en-US" altLang="en-US" smtClean="0"/>
            </a:br>
            <a:r>
              <a:rPr lang="en-US" altLang="en-US" smtClean="0"/>
              <a:t>share resources</a:t>
            </a:r>
          </a:p>
          <a:p>
            <a:pPr lvl="1" eaLnBrk="1" hangingPunct="1"/>
            <a:r>
              <a:rPr lang="en-US" altLang="en-US" smtClean="0"/>
              <a:t>Share printers and other devices</a:t>
            </a:r>
          </a:p>
          <a:p>
            <a:pPr lvl="1" eaLnBrk="1" hangingPunct="1"/>
            <a:r>
              <a:rPr lang="en-US" altLang="en-US" smtClean="0"/>
              <a:t>Share information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Organization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Five main components</a:t>
            </a:r>
          </a:p>
          <a:p>
            <a:pPr lvl="2" eaLnBrk="1" hangingPunct="1"/>
            <a:r>
              <a:rPr lang="en-US" altLang="en-US" smtClean="0"/>
              <a:t>Input devices</a:t>
            </a:r>
          </a:p>
          <a:p>
            <a:pPr lvl="3" eaLnBrk="1" hangingPunct="1"/>
            <a:r>
              <a:rPr lang="en-US" altLang="en-US" smtClean="0"/>
              <a:t>Allows communication to the computer</a:t>
            </a:r>
          </a:p>
          <a:p>
            <a:pPr lvl="2" eaLnBrk="1" hangingPunct="1"/>
            <a:r>
              <a:rPr lang="en-US" altLang="en-US" smtClean="0"/>
              <a:t>Output devices</a:t>
            </a:r>
          </a:p>
          <a:p>
            <a:pPr lvl="3" eaLnBrk="1" hangingPunct="1"/>
            <a:r>
              <a:rPr lang="en-US" altLang="en-US" smtClean="0"/>
              <a:t>Allows communication to the user</a:t>
            </a:r>
          </a:p>
          <a:p>
            <a:pPr lvl="2" eaLnBrk="1" hangingPunct="1"/>
            <a:r>
              <a:rPr lang="en-US" altLang="en-US" smtClean="0"/>
              <a:t>Processor (CPU)</a:t>
            </a:r>
          </a:p>
          <a:p>
            <a:pPr lvl="3" eaLnBrk="1" hangingPunct="1"/>
            <a:endParaRPr lang="en-US" altLang="en-US" smtClean="0"/>
          </a:p>
          <a:p>
            <a:pPr lvl="2" eaLnBrk="1" hangingPunct="1"/>
            <a:r>
              <a:rPr lang="en-US" altLang="en-US" smtClean="0"/>
              <a:t>Main memory</a:t>
            </a:r>
          </a:p>
          <a:p>
            <a:pPr lvl="3" eaLnBrk="1" hangingPunct="1"/>
            <a:r>
              <a:rPr lang="en-US" altLang="en-US" smtClean="0"/>
              <a:t>Memory locations containing the running program</a:t>
            </a:r>
          </a:p>
          <a:p>
            <a:pPr lvl="2" eaLnBrk="1" hangingPunct="1"/>
            <a:r>
              <a:rPr lang="en-US" altLang="en-US" smtClean="0"/>
              <a:t>Secondary memory</a:t>
            </a:r>
          </a:p>
          <a:p>
            <a:pPr lvl="3" eaLnBrk="1" hangingPunct="1"/>
            <a:r>
              <a:rPr lang="en-US" altLang="en-US" smtClean="0"/>
              <a:t>Permanent record of data often on a disk</a:t>
            </a:r>
          </a:p>
        </p:txBody>
      </p:sp>
      <p:sp>
        <p:nvSpPr>
          <p:cNvPr id="51712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7375" y="5719763"/>
            <a:ext cx="2054225" cy="528637"/>
          </a:xfrm>
          <a:prstGeom prst="rect">
            <a:avLst/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  <a:hlinkClick r:id="rId3" action="ppaction://hlinksldjump"/>
              </a:rPr>
              <a:t>Display 1.1</a:t>
            </a:r>
            <a:endParaRPr lang="en-US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Memory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Long list of memory locations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Each contains zeros and 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Can change during program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Binary Digit or 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 digit that can only be zero or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Byte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Each memory location has eight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Address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Number that identifies a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934</Words>
  <Application>Microsoft Office PowerPoint</Application>
  <PresentationFormat>Letter Paper (8.5x11 in)</PresentationFormat>
  <Paragraphs>427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Wingdings</vt:lpstr>
      <vt:lpstr>Tahoma</vt:lpstr>
      <vt:lpstr>Times New Roman</vt:lpstr>
      <vt:lpstr>1_Blends</vt:lpstr>
      <vt:lpstr>Office Theme</vt:lpstr>
      <vt:lpstr>Problem Solving with C++ by Walter Savitch</vt:lpstr>
      <vt:lpstr>Chapter 1</vt:lpstr>
      <vt:lpstr>Overview</vt:lpstr>
      <vt:lpstr>1.1</vt:lpstr>
      <vt:lpstr>Computer Systems</vt:lpstr>
      <vt:lpstr>Hardware</vt:lpstr>
      <vt:lpstr>Networks</vt:lpstr>
      <vt:lpstr>Computer Organization</vt:lpstr>
      <vt:lpstr>Computer Memory</vt:lpstr>
      <vt:lpstr> Larger Data Items</vt:lpstr>
      <vt:lpstr>Data or Code?</vt:lpstr>
      <vt:lpstr>Secondary Memory</vt:lpstr>
      <vt:lpstr>Secondary Memory Media</vt:lpstr>
      <vt:lpstr>Memory Access</vt:lpstr>
      <vt:lpstr>The Processor</vt:lpstr>
      <vt:lpstr>Computer Software</vt:lpstr>
      <vt:lpstr>Computer Input</vt:lpstr>
      <vt:lpstr>High-level Languages</vt:lpstr>
      <vt:lpstr> Low-level Languages</vt:lpstr>
      <vt:lpstr>Compilers</vt:lpstr>
      <vt:lpstr>Linkers </vt:lpstr>
      <vt:lpstr>History Note</vt:lpstr>
      <vt:lpstr>Section 1.1 Conclusion</vt:lpstr>
      <vt:lpstr>1.2</vt:lpstr>
      <vt:lpstr>Algorithms    </vt:lpstr>
      <vt:lpstr>Program Design</vt:lpstr>
      <vt:lpstr>Problem Solving Phase</vt:lpstr>
      <vt:lpstr>Implementation Phase</vt:lpstr>
      <vt:lpstr>Object Oriented Programming</vt:lpstr>
      <vt:lpstr>OOP Characteristics</vt:lpstr>
      <vt:lpstr>Software Life Cycle</vt:lpstr>
      <vt:lpstr>Section 1.2 Conclusion</vt:lpstr>
      <vt:lpstr>1.3</vt:lpstr>
      <vt:lpstr>Introduction to C++</vt:lpstr>
      <vt:lpstr>C++ History</vt:lpstr>
      <vt:lpstr>A Sample C++ Program</vt:lpstr>
      <vt:lpstr>Explanation of code (1/5)</vt:lpstr>
      <vt:lpstr>Explanation of code (2/5)</vt:lpstr>
      <vt:lpstr>Explanation of code (3/5)</vt:lpstr>
      <vt:lpstr>Explanation of code (4/5)</vt:lpstr>
      <vt:lpstr>Explanation of code (5/5)</vt:lpstr>
      <vt:lpstr>Program Layout (1/3)</vt:lpstr>
      <vt:lpstr>Program Layout (2/3)</vt:lpstr>
      <vt:lpstr>Program Layout (3/3)</vt:lpstr>
      <vt:lpstr>Running a C++ Program</vt:lpstr>
      <vt:lpstr>C++11</vt:lpstr>
      <vt:lpstr>Run a Program </vt:lpstr>
      <vt:lpstr>Section 1.3 Conclusion</vt:lpstr>
      <vt:lpstr>1.4</vt:lpstr>
      <vt:lpstr>Testing and Debugging</vt:lpstr>
      <vt:lpstr>Program Errors</vt:lpstr>
      <vt:lpstr>Section 1-4 Conclusion</vt:lpstr>
      <vt:lpstr> Chapter 1 -- End</vt:lpstr>
      <vt:lpstr>Display 1.1</vt:lpstr>
      <vt:lpstr>Display 1.2</vt:lpstr>
      <vt:lpstr>Display 1.3</vt:lpstr>
      <vt:lpstr>Display 1.4</vt:lpstr>
      <vt:lpstr>Display 1.5</vt:lpstr>
      <vt:lpstr>Display 1.6</vt:lpstr>
      <vt:lpstr>Display 1.7</vt:lpstr>
      <vt:lpstr>Display 1.8 </vt:lpstr>
      <vt:lpstr>Display 1.9</vt:lpstr>
      <vt:lpstr>Display 1.10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Brian Tighe</cp:lastModifiedBy>
  <cp:revision>79</cp:revision>
  <cp:lastPrinted>2001-11-04T00:51:13Z</cp:lastPrinted>
  <dcterms:created xsi:type="dcterms:W3CDTF">2005-02-25T19:46:41Z</dcterms:created>
  <dcterms:modified xsi:type="dcterms:W3CDTF">2015-12-11T15:29:02Z</dcterms:modified>
</cp:coreProperties>
</file>