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93" r:id="rId2"/>
  </p:sldMasterIdLst>
  <p:notesMasterIdLst>
    <p:notesMasterId r:id="rId121"/>
  </p:notesMasterIdLst>
  <p:handoutMasterIdLst>
    <p:handoutMasterId r:id="rId122"/>
  </p:handoutMasterIdLst>
  <p:sldIdLst>
    <p:sldId id="508" r:id="rId3"/>
    <p:sldId id="298" r:id="rId4"/>
    <p:sldId id="382" r:id="rId5"/>
    <p:sldId id="503" r:id="rId6"/>
    <p:sldId id="383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4" r:id="rId20"/>
    <p:sldId id="405" r:id="rId21"/>
    <p:sldId id="406" r:id="rId22"/>
    <p:sldId id="509" r:id="rId23"/>
    <p:sldId id="510" r:id="rId24"/>
    <p:sldId id="407" r:id="rId25"/>
    <p:sldId id="504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505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506" r:id="rId72"/>
    <p:sldId id="452" r:id="rId73"/>
    <p:sldId id="453" r:id="rId74"/>
    <p:sldId id="454" r:id="rId75"/>
    <p:sldId id="455" r:id="rId76"/>
    <p:sldId id="456" r:id="rId77"/>
    <p:sldId id="457" r:id="rId78"/>
    <p:sldId id="458" r:id="rId79"/>
    <p:sldId id="459" r:id="rId80"/>
    <p:sldId id="460" r:id="rId81"/>
    <p:sldId id="461" r:id="rId82"/>
    <p:sldId id="462" r:id="rId83"/>
    <p:sldId id="463" r:id="rId84"/>
    <p:sldId id="464" r:id="rId85"/>
    <p:sldId id="465" r:id="rId86"/>
    <p:sldId id="466" r:id="rId87"/>
    <p:sldId id="467" r:id="rId88"/>
    <p:sldId id="468" r:id="rId89"/>
    <p:sldId id="469" r:id="rId90"/>
    <p:sldId id="470" r:id="rId91"/>
    <p:sldId id="471" r:id="rId92"/>
    <p:sldId id="472" r:id="rId93"/>
    <p:sldId id="473" r:id="rId94"/>
    <p:sldId id="474" r:id="rId95"/>
    <p:sldId id="475" r:id="rId96"/>
    <p:sldId id="476" r:id="rId97"/>
    <p:sldId id="477" r:id="rId98"/>
    <p:sldId id="478" r:id="rId99"/>
    <p:sldId id="479" r:id="rId100"/>
    <p:sldId id="480" r:id="rId101"/>
    <p:sldId id="481" r:id="rId102"/>
    <p:sldId id="482" r:id="rId103"/>
    <p:sldId id="483" r:id="rId104"/>
    <p:sldId id="484" r:id="rId105"/>
    <p:sldId id="485" r:id="rId106"/>
    <p:sldId id="486" r:id="rId107"/>
    <p:sldId id="487" r:id="rId108"/>
    <p:sldId id="488" r:id="rId109"/>
    <p:sldId id="489" r:id="rId110"/>
    <p:sldId id="490" r:id="rId111"/>
    <p:sldId id="491" r:id="rId112"/>
    <p:sldId id="492" r:id="rId113"/>
    <p:sldId id="493" r:id="rId114"/>
    <p:sldId id="494" r:id="rId115"/>
    <p:sldId id="495" r:id="rId116"/>
    <p:sldId id="496" r:id="rId117"/>
    <p:sldId id="497" r:id="rId118"/>
    <p:sldId id="498" r:id="rId119"/>
    <p:sldId id="502" r:id="rId12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5" autoAdjust="0"/>
  </p:normalViewPr>
  <p:slideViewPr>
    <p:cSldViewPr snapToObjects="1">
      <p:cViewPr varScale="1">
        <p:scale>
          <a:sx n="62" d="100"/>
          <a:sy n="62" d="100"/>
        </p:scale>
        <p:origin x="34" y="68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2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BD1AB0-DFFB-4230-8A6D-0C3653E25B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89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B5F7968-A458-46B5-A876-5D58350EA1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72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0034F4-A6A1-4779-9A06-01BD93319B3E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31C09-1B34-42FD-B651-C1F570B52D3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25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857C-D5BE-4E04-AD54-D4D53597C5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40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FC989D-3BD2-435E-B2E8-538B381C70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07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E1FD5-0A72-4FDA-9C58-B5E0EE9852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91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E860AF-F083-46D0-A90A-46D5B21DBE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976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2F6ED-DADD-4393-BD08-33D7A4841A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959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B02B8E-A1BB-42CA-91A9-F6912BBA1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65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63863-64EC-4DD6-9400-ACFD248B218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634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E37463-960B-4BFD-B417-E88D6DD4C6D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558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245F8-8C61-4F13-BF88-72B141E529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6995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856CE-E17D-45C8-B69D-52157BDE2C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FCE7C-B92C-4F8C-825B-91948110EE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504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E8DEC-AB48-48ED-98D8-718FAA392C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3770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663B00-C4FF-4E27-AE42-C6201DC29B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629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DD6EA-9B10-4F98-9B64-1B304307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867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B68FBF-13D2-46EA-A814-C468745B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260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8E27B-4B3B-46CC-9DBE-9552130C6AF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8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10F0C1-92B3-49F3-94C0-24616790F5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492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F5D75-9673-44F9-9DF4-C214D43C9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72FA0-EF50-42D6-9191-A4D2A3E5E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08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AC0D57-F3AB-4BC0-9B4C-1A667B2CE16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F7CF7-7768-4C9E-BF97-31FFF3F255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1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DF0FAA-EE94-498A-9990-06163CEACD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7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A1997D-616E-4E55-953D-690E26ECD8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44FF44-CF40-48FB-AB4C-B102B6CAA6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94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5E6644-508C-41F0-93BD-48C2E73819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F8C6BE-FBFF-419A-9D6A-6B5D0632128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F1D64-B251-4618-B833-882F1277A8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3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C1DB2-6872-4807-8498-A795512381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95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6A6109-F20B-4A02-8075-9020A55FBC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3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78EAA-C136-4FA0-906F-B747242D31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71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B64B71-992C-452E-916F-A57AC4FCDC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BFC42-E1AE-4114-A737-9BDEABC7BF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9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B17F9-59EF-4F3A-AB54-B9D29C4676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A4E00-01BF-4AB1-9C13-13CE10B1B1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13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DDDF3-2389-4AD1-9BCD-BD8703ECFD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C88A6-07DE-4155-A406-A7A4E890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5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2440F-4166-4716-96B3-DFFA1523C2C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62942D-9F0D-44F4-8BBA-365B762BDBD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49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05EF03-5257-471F-AC2D-900EFEEE09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80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6CE8F6-B179-4155-8EAA-A2D4BFBEC3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10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F88F1-3ACE-4376-8E98-7725728547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CCF28-F359-4A5B-A499-E1AD873709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35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EC53-7E2D-40DB-AD4A-9D4A525567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78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1929-2EB5-4BC2-97A1-47E7D50C0A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51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DDB3F7-B05A-4CE5-B6DF-BDB6EE1A838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37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F5296F-30A1-4A56-B215-F1EB2723AF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3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5AAB04-0C01-4268-9C2C-4E0EF961D3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24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7D920-D4EF-4CBD-84FB-207FA4F92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422C12-8EC5-4167-B6AD-58EC7BEECE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75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BAB7F-2092-4BAA-AFE6-C1747A9D95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7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A6DE2-C146-456C-A138-537AC14FD2D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3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89407B-6528-48C1-99B5-C853A00335C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09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5DE664-091E-4834-B227-47CA52243B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79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CB6C9-2F74-4AA6-A80D-1C923E608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7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AC78C-53CD-4D02-AA93-4C87AEF4E9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43CC0-4B4C-4372-8628-E8A05CC75A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CA7D7-61B1-4959-AB69-68E136F66B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4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6B6E7-54FD-4819-B151-EB341252B5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28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B1532D-22D6-431C-B641-48CA3911388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70970-ADE1-459F-B04B-AB255DBCF1E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91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3B1EAB-EC8F-41BD-8E60-25F887AF2C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24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E1CA6-FA7A-462D-B339-EF2D6F00F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89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4188A-B7A1-4636-8863-31BA371A33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46A8FE-E354-4A2A-9338-BECCB30962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9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10BB9-1010-4D56-9E72-55359FA54C3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65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87B7-802B-420E-B968-B06AC05FE7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F2A2BC-BBFE-4E50-B72D-2BD549BBDA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82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DBED96-1705-4969-BE5E-8456197F2E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936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20A822-9851-4231-93B9-5AE94B8D14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569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47A3F-4868-4255-B16D-911EECAEF7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F8AE77-9931-4A68-BCE8-4437438D2A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37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B27C60-D756-4EE9-A8D6-1D45620E8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064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E3F49-3A95-4814-B750-F30C4A8BA6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634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309C3-18FB-45E8-B230-19490AEA06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8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70D19-239A-4FFA-94F6-A20F9C1D00A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47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8396BD-B304-4447-A0B8-7246DCAC90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9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D8F626-C4FE-4464-8A3A-DDCFA69E39B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818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5D939-6F9D-4F88-BA25-6EC055A0D3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818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D0A780-9733-4DB2-AED8-A74AAD2862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3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B0E56-CEEE-497C-82C8-2C6B4FD01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5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DFB5E-BF80-45F4-BBEF-61278E7942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D389F-BFA0-47C2-BCD1-C1E129F139A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609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57F8B-938C-45B2-8FF3-397AE0C45B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507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A9620C-9569-4003-B8A7-C8F6DF5CFB0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845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B41497-2E13-4B65-8EF8-3199948430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A79487-2AAE-44C6-98B1-952AF702AF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6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02C012-F959-4461-BD40-971E303C7B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84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811E53-B5B9-4266-8B34-9B8831D3E26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0063B-E3DD-40FB-9FEB-3627AAADAA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710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9F2E3-239A-4ADF-A1B6-DAC475B51A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046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4DFF9-5E60-4487-8173-81404BEDBE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905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26D6C-BB5B-4A7C-A9ED-F6BEBBDC3C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3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59D6E-F597-4274-8035-EDE6DF3697A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68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B4831-DF6C-4FFF-9C68-2D63058D39D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823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B1334-AD45-4989-98EF-20D1AA7C07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5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BD7CF-8746-4A0E-93B5-033DC458C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584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A3978-9572-47E7-BD0E-99050FD045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82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40059-ACD8-4888-81D8-B422A0D385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688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28DAC-173A-4F18-B617-EE789FD399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251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520040-7852-4866-A18C-592E854A2A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194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4C0EB-8EB7-4DC7-ABEF-C277F3AC38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89662B-55F3-4B93-96C9-A97F30512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454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BC8778-6076-4C56-BCB2-3085F556F1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333D9-C25C-410F-A0A3-5E04239D2E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424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16A20-6395-4859-B6BC-5DC79C3A1C1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333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4221E-65C6-4038-987A-F5454F4E91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99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D3EC0-D241-44EB-91DF-16DBAB4C5C4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719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4F19D0-9D91-4678-B18E-7A91BFA8FA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0129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386359-85D9-4023-BD54-BAB34010FA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78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AF4E90-BCD4-42B6-A4D5-0FE2EA814A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187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9DD51-982D-43D1-853C-EBCCFA79E1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181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08FF23-BABF-4D3A-94B8-D621AADF7B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809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17CCD0-CBFA-490A-9862-68E15E21FA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337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ADBB1-B242-4DC8-9819-923F3E78EF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054658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06BB8E6-4A91-43BC-BB38-0CF49402BDB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135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FF1C8DA-F930-4337-88A2-B526F3615FC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23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D33A-7F6B-4F7D-8EAF-409EC6A1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C0DA73A-D571-40D9-BFEE-A5DD3A01F9D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58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BEB8604-AD26-4D7C-B6A0-D9E68652549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62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1ACD79E-C9B3-49AB-ACBC-BEBB4923B42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4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CBB6CE1-AB3E-4777-BAAB-948B9E1E76A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F34B031D-FF5E-44A9-B92C-13E01F98475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5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42283F3-4C7E-478A-A6BA-6894105FFDF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F3551B9-901C-4729-8307-C96361C30ED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C0DA73A-D571-40D9-BFEE-A5DD3A01F9D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2785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56C2EE6-C0BB-4159-9201-56E0BAE7593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91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06BB8E6-4A91-43BC-BB38-0CF49402BDB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2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6FF1C8DA-F930-4337-88A2-B526F3615FC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2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BEB8604-AD26-4D7C-B6A0-D9E68652549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4238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1ACD79E-C9B3-49AB-ACBC-BEBB4923B42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648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BB6CE1-AB3E-4777-BAAB-948B9E1E76A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695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34B031D-FF5E-44A9-B92C-13E01F98475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2557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2283F3-4C7E-478A-A6BA-6894105FFDF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607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F3551B9-901C-4729-8307-C96361C30ED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132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56C2EE6-C0BB-4159-9201-56E0BAE7593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6854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0DBD0185-F505-410A-9619-74427CF5FFB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613-1095-44BC-9B21-B62ADAC8454B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0DBD0185-F505-410A-9619-74427CF5FFB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0.xml"/><Relationship Id="rId4" Type="http://schemas.openxmlformats.org/officeDocument/2006/relationships/slide" Target="slide2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5.xml"/><Relationship Id="rId4" Type="http://schemas.openxmlformats.org/officeDocument/2006/relationships/slide" Target="slide3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6.xml"/><Relationship Id="rId4" Type="http://schemas.openxmlformats.org/officeDocument/2006/relationships/slide" Target="slide10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7.xml"/><Relationship Id="rId4" Type="http://schemas.openxmlformats.org/officeDocument/2006/relationships/slide" Target="slide3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slide" Target="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09.xml"/><Relationship Id="rId4" Type="http://schemas.openxmlformats.org/officeDocument/2006/relationships/slide" Target="slide4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43.xml"/><Relationship Id="rId4" Type="http://schemas.openxmlformats.org/officeDocument/2006/relationships/slide" Target="slide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111.xml"/><Relationship Id="rId4" Type="http://schemas.openxmlformats.org/officeDocument/2006/relationships/slide" Target="slide4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slide" Target="slide4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1.xml"/><Relationship Id="rId4" Type="http://schemas.openxmlformats.org/officeDocument/2006/relationships/slide" Target="slide5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4.xml"/><Relationship Id="rId4" Type="http://schemas.openxmlformats.org/officeDocument/2006/relationships/slide" Target="slide5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slide" Target="slide7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slide" Target="slide6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9.xml"/><Relationship Id="rId4" Type="http://schemas.openxmlformats.org/officeDocument/2006/relationships/slide" Target="slide68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8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0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 Rule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expression</a:t>
            </a:r>
            <a:br>
              <a:rPr lang="en-US" altLang="en-US" smtClean="0"/>
            </a:br>
            <a:r>
              <a:rPr lang="en-US" altLang="en-US" smtClean="0"/>
              <a:t> 		 (x+1) &gt; 2 | | (x + 1) &lt; -3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is equivalent to </a:t>
            </a:r>
            <a:br>
              <a:rPr lang="en-US" altLang="en-US" smtClean="0"/>
            </a:br>
            <a:r>
              <a:rPr lang="en-US" altLang="en-US" smtClean="0"/>
              <a:t> 		( (x + 1) &gt; 2) | | ( ( x + 1) &lt; -3)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Because &gt; and &lt; have higher precedence than | |</a:t>
            </a:r>
            <a:br>
              <a:rPr lang="en-US" altLang="en-US" sz="2600" smtClean="0"/>
            </a:br>
            <a:endParaRPr lang="en-US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    and is also equivalent to</a:t>
            </a:r>
            <a:br>
              <a:rPr lang="en-US" altLang="en-US" smtClean="0"/>
            </a:br>
            <a:r>
              <a:rPr lang="en-US" altLang="en-US" smtClean="0"/>
              <a:t> 		x + 1 &gt; 2 | | x + 1 &lt; - 3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EF15F71-49A6-4D2D-A5BF-930C699C80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 </a:t>
            </a:r>
          </a:p>
        </p:txBody>
      </p:sp>
      <p:sp>
        <p:nvSpPr>
          <p:cNvPr id="20582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5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5830" name="Picture 4" descr="Truth Tables diagra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63688"/>
            <a:ext cx="6284912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157245D-3F93-4B66-BBED-1B8E32CEC4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3.2</a:t>
            </a:r>
          </a:p>
        </p:txBody>
      </p:sp>
      <p:sp>
        <p:nvSpPr>
          <p:cNvPr id="20787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787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7878" name="Picture 4" descr="Presedence Rule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788"/>
            <a:ext cx="7810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7E93AE7-210F-4582-98DB-4724249292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3.3</a:t>
            </a:r>
          </a:p>
        </p:txBody>
      </p:sp>
      <p:sp>
        <p:nvSpPr>
          <p:cNvPr id="20992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992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09926" name="Picture 4" descr="An if-else Statement within an if Statement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4500"/>
            <a:ext cx="79438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9ED69-0EE0-40B1-B5B8-6CB9A29725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5" name="Picture 4" descr="The importance of Braces dia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06388"/>
            <a:ext cx="4349750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0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71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197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197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19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6A7C54F-72DC-4403-B2B0-51263BD762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3" name="Picture 4" descr="Multiway if-else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675"/>
            <a:ext cx="4826000" cy="60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8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581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3.5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402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402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40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A8BC01-20F8-4F86-81CA-8C3BBEF7ED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70" name="Picture 4" descr="Multiway if-else statemen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6375"/>
            <a:ext cx="62801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3.5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16068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6069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60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ABDF830-370F-4D5F-BCA8-22718F5F56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9" name="Picture 4" descr="A switch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82575"/>
            <a:ext cx="394335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3.6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1811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1811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181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649683-F47C-4F60-8E33-F7E6618E94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3.6 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2016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016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20166" name="Picture 4" descr="A switch statement (part of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6700"/>
            <a:ext cx="465931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3762656-AADA-42CF-A22F-B1E745D315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5" name="Picture 4" descr="A menu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04800"/>
            <a:ext cx="4614862" cy="595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3.7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22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22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22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71FAE7E-9692-4C91-ABB5-E6E8880F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3" name="Picture 4" descr="A menu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775"/>
            <a:ext cx="44069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8" name="Rectangle 5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4191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3.7  (2/2)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426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426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42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060745-AE63-46C9-BA3F-625199DEB1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 x + 1 &gt; 2 | | x + 1 &lt; - 3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precedence rules of Display 3.2</a:t>
            </a:r>
          </a:p>
          <a:p>
            <a:pPr lvl="1" eaLnBrk="1" hangingPunct="1"/>
            <a:r>
              <a:rPr lang="en-US" altLang="en-US" smtClean="0"/>
              <a:t>First apply the unary – </a:t>
            </a:r>
          </a:p>
          <a:p>
            <a:pPr lvl="1" eaLnBrk="1" hangingPunct="1"/>
            <a:r>
              <a:rPr lang="en-US" altLang="en-US" smtClean="0"/>
              <a:t>Next apply the +'s </a:t>
            </a:r>
          </a:p>
          <a:p>
            <a:pPr lvl="1" eaLnBrk="1" hangingPunct="1"/>
            <a:r>
              <a:rPr lang="en-US" altLang="en-US" smtClean="0"/>
              <a:t>Now apply the &gt; and &lt;</a:t>
            </a:r>
          </a:p>
          <a:p>
            <a:pPr lvl="1" eaLnBrk="1" hangingPunct="1"/>
            <a:r>
              <a:rPr lang="en-US" altLang="en-US" smtClean="0"/>
              <a:t>Finally do the | |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C26574D-3C3A-4B60-A2E3-C6DE68130F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11" name="Picture 4" descr="Block with a local variabl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663"/>
            <a:ext cx="488950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7013"/>
            <a:ext cx="3657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3.8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2631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6309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263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6C6F80E-F9B9-49F9-AFF9-0DA7899154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3.8 </a:t>
            </a:r>
            <a:br>
              <a:rPr lang="en-US" altLang="en-US" smtClean="0"/>
            </a:br>
            <a:r>
              <a:rPr lang="en-US" altLang="en-US" smtClean="0"/>
              <a:t>(2/2)</a:t>
            </a:r>
          </a:p>
        </p:txBody>
      </p:sp>
      <p:sp>
        <p:nvSpPr>
          <p:cNvPr id="22835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2835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28358" name="Picture 4" descr="Block with a local varibale (part 2 of 2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49400"/>
            <a:ext cx="55816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6DF5DB-765D-4CCF-A1CF-E5D807F2D1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7" name="Picture 4" descr="Syntax og the while statement and do-while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228600"/>
            <a:ext cx="3995737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2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3.9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04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04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04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6F1647-5C2A-4EC9-A7E9-496C79BAEA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5" name="Picture 4" descr="The Increment Operator as an Express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03213"/>
            <a:ext cx="4029075" cy="60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5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124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3.10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2454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2453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0AB44C8-9A89-4525-B671-4D904F36AE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3" name="Picture 4" descr="The for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513"/>
            <a:ext cx="3848100" cy="623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498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352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3.11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3450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450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344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62064C-71FC-4E54-9DE4-150A24002E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3.12</a:t>
            </a:r>
          </a:p>
        </p:txBody>
      </p:sp>
      <p:sp>
        <p:nvSpPr>
          <p:cNvPr id="2365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65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36550" name="Picture 4" descr="A for statement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202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F88DD1E-41E0-46D2-94A4-ECD318248E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3.13</a:t>
            </a:r>
          </a:p>
        </p:txBody>
      </p:sp>
      <p:sp>
        <p:nvSpPr>
          <p:cNvPr id="23859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3859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238598" name="Picture 4" descr="For loop with a multistatment body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24000"/>
            <a:ext cx="5507037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8379C1-8D07-45E0-AC5E-C229C9E5FC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7" name="Picture 4" descr="A break statement in a loop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213"/>
            <a:ext cx="4008438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7013"/>
            <a:ext cx="30480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4064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4064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40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BDB558-5210-4EA0-B439-E5DDA3F704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3124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3.15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4269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4269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42692" name="Rectangle 6"/>
          <p:cNvSpPr>
            <a:spLocks noChangeArrowheads="1"/>
          </p:cNvSpPr>
          <p:nvPr/>
        </p:nvSpPr>
        <p:spPr bwMode="auto">
          <a:xfrm>
            <a:off x="173038" y="1424803"/>
            <a:ext cx="43053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//DISPLAY 3.15 Explicitly Nested Loops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//Determines the total number of green-necked vulture eggs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//counted by all conservationists in the conservation district.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#include &lt;</a:t>
            </a:r>
            <a:r>
              <a:rPr lang="en-US" altLang="en-US" sz="1200" dirty="0" err="1"/>
              <a:t>iostream</a:t>
            </a:r>
            <a:r>
              <a:rPr lang="en-US" altLang="en-US" sz="12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using namespace </a:t>
            </a:r>
            <a:r>
              <a:rPr lang="en-US" altLang="en-US" sz="1200" dirty="0" err="1"/>
              <a:t>std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int</a:t>
            </a:r>
            <a:r>
              <a:rPr lang="en-US" altLang="en-US" sz="1200" dirty="0"/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cout</a:t>
            </a:r>
            <a:r>
              <a:rPr lang="en-US" altLang="en-US" sz="1200" dirty="0"/>
              <a:t> &lt;&lt; "This program tallies conservationist reports\n"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"on the green-necked vulture.\n"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"Each conservationist's report consists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"a list of numbers. Each number is the count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eggs observed in one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"green-necked vulture nest.\n"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"This program then tallies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total number of eggs.\n";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"How many conservationist reports are there?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0, subtotal,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for (count = 1; count &lt;=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 count++)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"Enter the report of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    &lt;&lt; "conservationist number " &lt;&lt; count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</p:txBody>
      </p:sp>
      <p:sp>
        <p:nvSpPr>
          <p:cNvPr id="242695" name="Rectangle 1"/>
          <p:cNvSpPr>
            <a:spLocks noChangeArrowheads="1"/>
          </p:cNvSpPr>
          <p:nvPr/>
        </p:nvSpPr>
        <p:spPr bwMode="auto">
          <a:xfrm>
            <a:off x="4762500" y="1843088"/>
            <a:ext cx="4572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"Enter the number of eggs in each nest.\n"</a:t>
            </a:r>
          </a:p>
          <a:p>
            <a:pPr eaLnBrk="1" hangingPunct="1"/>
            <a:r>
              <a:rPr lang="en-US" altLang="en-US" sz="1200" dirty="0"/>
              <a:t>             &lt;&lt; "Place a negative integer at the end of your list.\n";</a:t>
            </a:r>
          </a:p>
          <a:p>
            <a:pPr eaLnBrk="1" hangingPunct="1"/>
            <a:r>
              <a:rPr lang="en-US" altLang="en-US" sz="1200" dirty="0"/>
              <a:t>        subtotal = 0;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next;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while (next &gt;=0)</a:t>
            </a:r>
          </a:p>
          <a:p>
            <a:pPr eaLnBrk="1" hangingPunct="1"/>
            <a:r>
              <a:rPr lang="en-US" altLang="en-US" sz="1200" dirty="0"/>
              <a:t>        {</a:t>
            </a:r>
          </a:p>
          <a:p>
            <a:pPr eaLnBrk="1" hangingPunct="1"/>
            <a:r>
              <a:rPr lang="en-US" altLang="en-US" sz="1200" dirty="0"/>
              <a:t>            subtotal = subtotal + next;</a:t>
            </a:r>
          </a:p>
          <a:p>
            <a:pPr eaLnBrk="1" hangingPunct="1"/>
            <a:r>
              <a:rPr lang="en-US" altLang="en-US" sz="1200" dirty="0"/>
              <a:t>    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}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"Total egg count for conservationist "</a:t>
            </a:r>
          </a:p>
          <a:p>
            <a:pPr eaLnBrk="1" hangingPunct="1"/>
            <a:r>
              <a:rPr lang="en-US" altLang="en-US" sz="1200" dirty="0"/>
              <a:t>             &lt;&lt; " number " &lt;&lt; count &lt;&lt; " is "</a:t>
            </a:r>
          </a:p>
          <a:p>
            <a:pPr eaLnBrk="1" hangingPunct="1"/>
            <a:r>
              <a:rPr lang="en-US" altLang="en-US" sz="1200" dirty="0"/>
              <a:t>             &lt;&lt; subtotal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+ subtotal;</a:t>
            </a:r>
          </a:p>
          <a:p>
            <a:pPr eaLnBrk="1" hangingPunct="1"/>
            <a:r>
              <a:rPr lang="en-US" altLang="en-US" sz="1200" dirty="0"/>
              <a:t>    }</a:t>
            </a:r>
          </a:p>
          <a:p>
            <a:pPr eaLnBrk="1" hangingPunct="1"/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"Total egg count for all reports = "</a:t>
            </a:r>
          </a:p>
          <a:p>
            <a:pPr eaLnBrk="1" hangingPunct="1"/>
            <a:r>
              <a:rPr lang="en-US" altLang="en-US" sz="1200" dirty="0"/>
              <a:t>         &lt;&lt;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    return 0;</a:t>
            </a:r>
          </a:p>
          <a:p>
            <a:pPr eaLnBrk="1" hangingPunct="1"/>
            <a:r>
              <a:rPr lang="en-US" altLang="en-US" sz="1200" dirty="0"/>
              <a:t>}</a:t>
            </a:r>
          </a:p>
        </p:txBody>
      </p:sp>
      <p:sp>
        <p:nvSpPr>
          <p:cNvPr id="242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CA70F4-AFFB-404A-ADFE-BC260B7D51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Short-Circuit Evaluation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Some boolean expressions do not need to be</a:t>
            </a:r>
            <a:br>
              <a:rPr lang="en-US" altLang="en-US" sz="2400" smtClean="0"/>
            </a:br>
            <a:r>
              <a:rPr lang="en-US" altLang="en-US" sz="2400" smtClean="0"/>
              <a:t>completely evaluated</a:t>
            </a:r>
          </a:p>
          <a:p>
            <a:pPr lvl="1" eaLnBrk="1" hangingPunct="1"/>
            <a:r>
              <a:rPr lang="en-US" altLang="en-US" sz="2400" smtClean="0"/>
              <a:t>if x is negative, the value of the expression  </a:t>
            </a:r>
            <a:br>
              <a:rPr lang="en-US" altLang="en-US" sz="2400" smtClean="0"/>
            </a:br>
            <a:r>
              <a:rPr lang="en-US" altLang="en-US" sz="2400" smtClean="0"/>
              <a:t> 		(x &gt;= 0)  &amp;&amp; ( y &gt; 1)</a:t>
            </a:r>
            <a:br>
              <a:rPr lang="en-US" altLang="en-US" sz="2400" smtClean="0"/>
            </a:br>
            <a:r>
              <a:rPr lang="en-US" altLang="en-US" sz="2400" smtClean="0"/>
              <a:t>can be determined by evaluating only (x &gt;= 0)</a:t>
            </a:r>
          </a:p>
          <a:p>
            <a:pPr eaLnBrk="1" hangingPunct="1"/>
            <a:r>
              <a:rPr lang="en-US" altLang="en-US" sz="2400" smtClean="0"/>
              <a:t>C++ uses short-circuit evaluation</a:t>
            </a:r>
          </a:p>
          <a:p>
            <a:pPr lvl="1" eaLnBrk="1" hangingPunct="1"/>
            <a:r>
              <a:rPr lang="en-US" altLang="en-US" sz="2400" smtClean="0"/>
              <a:t> If the value of the leftmost sub-expression </a:t>
            </a:r>
            <a:br>
              <a:rPr lang="en-US" altLang="en-US" sz="2400" smtClean="0"/>
            </a:br>
            <a:r>
              <a:rPr lang="en-US" altLang="en-US" sz="2400" smtClean="0"/>
              <a:t>determines the final value of the expression, the rest </a:t>
            </a:r>
            <a:br>
              <a:rPr lang="en-US" altLang="en-US" sz="2400" smtClean="0"/>
            </a:br>
            <a:r>
              <a:rPr lang="en-US" altLang="en-US" sz="2400" smtClean="0"/>
              <a:t>of the expression is not evaluated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95E6B41-AA24-4DED-9E96-FC79A9A3AF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Short-Circuit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Short-circuit evaluation can be used to prevent</a:t>
            </a:r>
            <a:br>
              <a:rPr lang="en-US" altLang="en-US" sz="2400" smtClean="0"/>
            </a:br>
            <a:r>
              <a:rPr lang="en-US" altLang="en-US" sz="2400" smtClean="0"/>
              <a:t>run time errors</a:t>
            </a:r>
          </a:p>
          <a:p>
            <a:pPr lvl="1" eaLnBrk="1" hangingPunct="1"/>
            <a:r>
              <a:rPr lang="en-US" altLang="en-US" sz="2400" smtClean="0"/>
              <a:t>Consider this if-statement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if ((kids != 0) &amp;&amp; (pieces / kids &gt;= 2) )</a:t>
            </a:r>
            <a:br>
              <a:rPr lang="en-US" altLang="en-US" sz="2400" smtClean="0"/>
            </a:br>
            <a:r>
              <a:rPr lang="en-US" altLang="en-US" sz="2400" smtClean="0"/>
              <a:t>    cout &lt;&lt; "Each child may have two pieces!";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If the value of kids is zero, short-circuit evaluation</a:t>
            </a:r>
            <a:br>
              <a:rPr lang="en-US" altLang="en-US" sz="2400" smtClean="0"/>
            </a:br>
            <a:r>
              <a:rPr lang="en-US" altLang="en-US" sz="2400" smtClean="0"/>
              <a:t>prevents evaluation of (pieces / 0 &gt;= 2) </a:t>
            </a:r>
          </a:p>
          <a:p>
            <a:pPr lvl="2" eaLnBrk="1" hangingPunct="1"/>
            <a:r>
              <a:rPr lang="en-US" altLang="en-US" sz="2000" smtClean="0"/>
              <a:t>Division by zero causes a run-time error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46DC2DE-B8DB-477A-B40B-1E7E166033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bool and Type 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can use integers as if they were Boolean </a:t>
            </a:r>
            <a:br>
              <a:rPr lang="en-US" altLang="en-US" smtClean="0"/>
            </a:br>
            <a:r>
              <a:rPr lang="en-US" altLang="en-US" smtClean="0"/>
              <a:t>values</a:t>
            </a:r>
          </a:p>
          <a:p>
            <a:pPr lvl="1" eaLnBrk="1" hangingPunct="1"/>
            <a:r>
              <a:rPr lang="en-US" altLang="en-US" smtClean="0"/>
              <a:t>Any non-zero number (typically 1) is true</a:t>
            </a:r>
          </a:p>
          <a:p>
            <a:pPr lvl="1" eaLnBrk="1" hangingPunct="1"/>
            <a:r>
              <a:rPr lang="en-US" altLang="en-US" smtClean="0"/>
              <a:t>0 (zero)  is false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7FC8A25-B424-47BB-BC02-296FCF39B7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expression ( ! time &gt; limit ), with limit = 60, </a:t>
            </a:r>
            <a:br>
              <a:rPr lang="en-US" altLang="en-US" sz="2400" smtClean="0"/>
            </a:br>
            <a:r>
              <a:rPr lang="en-US" altLang="en-US" sz="2400" smtClean="0"/>
              <a:t>is evaluated as </a:t>
            </a:r>
            <a:br>
              <a:rPr lang="en-US" altLang="en-US" sz="2400" smtClean="0"/>
            </a:br>
            <a:r>
              <a:rPr lang="en-US" altLang="en-US" sz="2400" smtClean="0"/>
              <a:t> 			   (!time) &gt; limit</a:t>
            </a:r>
          </a:p>
          <a:p>
            <a:pPr eaLnBrk="1" hangingPunct="1"/>
            <a:r>
              <a:rPr lang="en-US" altLang="en-US" sz="2400" smtClean="0"/>
              <a:t>    If time is an int with value 36, what is !time?</a:t>
            </a:r>
          </a:p>
          <a:p>
            <a:pPr lvl="1" eaLnBrk="1" hangingPunct="1"/>
            <a:r>
              <a:rPr lang="en-US" altLang="en-US" sz="2400" smtClean="0"/>
              <a:t>False! Or zero since it will be compared to an integer</a:t>
            </a:r>
          </a:p>
          <a:p>
            <a:pPr lvl="1" eaLnBrk="1" hangingPunct="1"/>
            <a:r>
              <a:rPr lang="en-US" altLang="en-US" sz="2400" smtClean="0"/>
              <a:t>The expression is further evaluated as</a:t>
            </a:r>
            <a:br>
              <a:rPr lang="en-US" altLang="en-US" sz="2400" smtClean="0"/>
            </a:br>
            <a:r>
              <a:rPr lang="en-US" altLang="en-US" sz="2400" smtClean="0"/>
              <a:t>                         0 &gt; limit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		   false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8DE5141-0EE1-4D12-9C72-B0F6D03F24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Correcting the !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intent of the previous expression was </a:t>
            </a:r>
            <a:br>
              <a:rPr lang="en-US" altLang="en-US" smtClean="0"/>
            </a:br>
            <a:r>
              <a:rPr lang="en-US" altLang="en-US" smtClean="0"/>
              <a:t>most likely the expression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 			( ! ( time &gt; limit) 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which evaluates as </a:t>
            </a:r>
            <a:br>
              <a:rPr lang="en-US" altLang="en-US" smtClean="0"/>
            </a:br>
            <a:r>
              <a:rPr lang="en-US" altLang="en-US" smtClean="0"/>
              <a:t> 			   ( !  ( false) )</a:t>
            </a:r>
            <a:br>
              <a:rPr lang="en-US" altLang="en-US" smtClean="0"/>
            </a:br>
            <a:r>
              <a:rPr lang="en-US" altLang="en-US" smtClean="0"/>
              <a:t>  				true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8E050C6-08B7-46E7-A8FB-2216D071E0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Avoiding 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Just as not in English can make things </a:t>
            </a:r>
            <a:br>
              <a:rPr lang="en-US" altLang="en-US" smtClean="0"/>
            </a:br>
            <a:r>
              <a:rPr lang="en-US" altLang="en-US" smtClean="0"/>
              <a:t>not undifficult to read, the ! operator can</a:t>
            </a:r>
            <a:br>
              <a:rPr lang="en-US" altLang="en-US" smtClean="0"/>
            </a:br>
            <a:r>
              <a:rPr lang="en-US" altLang="en-US" smtClean="0"/>
              <a:t>make C++ expressions difficult to understand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Before using the ! operator see if you can </a:t>
            </a:r>
            <a:br>
              <a:rPr lang="en-US" altLang="en-US" smtClean="0"/>
            </a:br>
            <a:r>
              <a:rPr lang="en-US" altLang="en-US" smtClean="0"/>
              <a:t>express the same idea more clearly without</a:t>
            </a:r>
            <a:br>
              <a:rPr lang="en-US" altLang="en-US" smtClean="0"/>
            </a:br>
            <a:r>
              <a:rPr lang="en-US" altLang="en-US" smtClean="0"/>
              <a:t>the ! operator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A981F31-B307-4A8B-9934-CE1DBBD49BA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Enumeration Types (Optional)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enumeration type is a type with values </a:t>
            </a:r>
            <a:br>
              <a:rPr lang="en-US" altLang="en-US" smtClean="0"/>
            </a:br>
            <a:r>
              <a:rPr lang="en-US" altLang="en-US" smtClean="0"/>
              <a:t>defined by a list of constants of type int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/>
            <a:r>
              <a:rPr lang="en-US" altLang="en-US" smtClean="0"/>
              <a:t>enum MonthLength{JAN_LENGTH = 31, </a:t>
            </a:r>
            <a:br>
              <a:rPr lang="en-US" altLang="en-US" smtClean="0"/>
            </a:br>
            <a:r>
              <a:rPr lang="en-US" altLang="en-US" smtClean="0"/>
              <a:t> 				 FEB_LENGTH = 28,</a:t>
            </a:r>
            <a:br>
              <a:rPr lang="en-US" altLang="en-US" smtClean="0"/>
            </a:br>
            <a:r>
              <a:rPr lang="en-US" altLang="en-US" smtClean="0"/>
              <a:t> 				 MAR_LENGTH = 31, </a:t>
            </a:r>
            <a:br>
              <a:rPr lang="en-US" altLang="en-US" smtClean="0"/>
            </a:br>
            <a:r>
              <a:rPr lang="en-US" altLang="en-US" smtClean="0"/>
              <a:t>  			 …</a:t>
            </a:r>
            <a:br>
              <a:rPr lang="en-US" altLang="en-US" smtClean="0"/>
            </a:br>
            <a:r>
              <a:rPr lang="en-US" altLang="en-US" smtClean="0"/>
              <a:t> 				 DEC_LENGTH = 31};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8B3EC35-3DF7-48EC-B4E5-B607D23DDD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enum Values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numeric values are not specified, identifiers</a:t>
            </a:r>
            <a:br>
              <a:rPr lang="en-US" altLang="en-US" smtClean="0"/>
            </a:br>
            <a:r>
              <a:rPr lang="en-US" altLang="en-US" smtClean="0"/>
              <a:t>are assigned consecutive values starting with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enum Direction { NORTH = 0, SOUTH = 1,</a:t>
            </a:r>
            <a:br>
              <a:rPr lang="en-US" altLang="en-US" smtClean="0"/>
            </a:br>
            <a:r>
              <a:rPr lang="en-US" altLang="en-US" smtClean="0"/>
              <a:t> 			       EAST = 2, WEST = 3};</a:t>
            </a:r>
            <a:br>
              <a:rPr lang="en-US" altLang="en-US" smtClean="0"/>
            </a:br>
            <a:r>
              <a:rPr lang="en-US" altLang="en-US" smtClean="0"/>
              <a:t>is equivalent to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enum Direction {NORTH, SOUTH, EAST, WEST};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31BD574-F6D5-42A0-83F1-DFA432518B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Flow of Control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Enumeration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Unless specified, the value assigned an </a:t>
            </a:r>
            <a:br>
              <a:rPr lang="en-US" altLang="en-US" smtClean="0"/>
            </a:br>
            <a:r>
              <a:rPr lang="en-US" altLang="en-US" smtClean="0"/>
              <a:t>enumeration constant is 1 more than the previous</a:t>
            </a:r>
            <a:br>
              <a:rPr lang="en-US" altLang="en-US" smtClean="0"/>
            </a:br>
            <a:r>
              <a:rPr lang="en-US" altLang="en-US" smtClean="0"/>
              <a:t>constant</a:t>
            </a:r>
          </a:p>
          <a:p>
            <a:pPr eaLnBrk="1" hangingPunct="1"/>
            <a:r>
              <a:rPr lang="en-US" altLang="en-US" smtClean="0"/>
              <a:t>enum MyEnum{ONE = 17, TWO, THREE,</a:t>
            </a:r>
            <a:br>
              <a:rPr lang="en-US" altLang="en-US" smtClean="0"/>
            </a:br>
            <a:r>
              <a:rPr lang="en-US" altLang="en-US" smtClean="0"/>
              <a:t>			    FOUR = -3, FIVE};</a:t>
            </a:r>
            <a:br>
              <a:rPr lang="en-US" altLang="en-US" smtClean="0"/>
            </a:br>
            <a:r>
              <a:rPr lang="en-US" altLang="en-US" smtClean="0"/>
              <a:t>results in these values</a:t>
            </a:r>
          </a:p>
          <a:p>
            <a:pPr lvl="1" eaLnBrk="1" hangingPunct="1"/>
            <a:r>
              <a:rPr lang="en-US" altLang="en-US" smtClean="0"/>
              <a:t>ONE = 17, TWO = 18, THREE = 19, </a:t>
            </a:r>
            <a:br>
              <a:rPr lang="en-US" altLang="en-US" smtClean="0"/>
            </a:br>
            <a:r>
              <a:rPr lang="en-US" altLang="en-US" smtClean="0"/>
              <a:t>FOUR = -3, FIVE = -2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DA771C-CA0E-4B77-B772-899A74629C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C++11 introduced a new version of enumeration called </a:t>
            </a:r>
            <a:r>
              <a:rPr lang="en-US" b="1" dirty="0" smtClean="0"/>
              <a:t>strong </a:t>
            </a:r>
            <a:r>
              <a:rPr lang="en-US" b="1" dirty="0" err="1" smtClean="0"/>
              <a:t>enums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classes </a:t>
            </a:r>
            <a:r>
              <a:rPr lang="en-US" dirty="0" smtClean="0"/>
              <a:t>that avoids some problems of conventional </a:t>
            </a:r>
            <a:r>
              <a:rPr lang="en-US" dirty="0" err="1" smtClean="0"/>
              <a:t>enums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May not want an </a:t>
            </a:r>
            <a:r>
              <a:rPr lang="en-US" dirty="0" err="1" smtClean="0"/>
              <a:t>enum</a:t>
            </a:r>
            <a:r>
              <a:rPr lang="en-US" dirty="0" smtClean="0"/>
              <a:t> to act like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Enums</a:t>
            </a:r>
            <a:r>
              <a:rPr lang="en-US" dirty="0" smtClean="0"/>
              <a:t> are global so you can’t have the same </a:t>
            </a:r>
            <a:r>
              <a:rPr lang="en-US" dirty="0" err="1" smtClean="0"/>
              <a:t>enum</a:t>
            </a:r>
            <a:r>
              <a:rPr lang="en-US" dirty="0" smtClean="0"/>
              <a:t> value twice</a:t>
            </a:r>
          </a:p>
          <a:p>
            <a:pPr>
              <a:defRPr/>
            </a:pPr>
            <a:r>
              <a:rPr lang="en-US" dirty="0" smtClean="0"/>
              <a:t>Define a strong </a:t>
            </a:r>
            <a:r>
              <a:rPr lang="en-US" dirty="0" err="1" smtClean="0"/>
              <a:t>enum</a:t>
            </a:r>
            <a:r>
              <a:rPr lang="en-US" dirty="0" smtClean="0"/>
              <a:t> as follows: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6085" name="Picture 4" descr="Image showing Strong Enums for days and weather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7312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EB0EDAEA-E184-4F76-9F6F-B624714CA735}" type="slidenum">
              <a:rPr lang="en-US" altLang="en-US" sz="1400">
                <a:solidFill>
                  <a:srgbClr val="000000"/>
                </a:solidFill>
              </a:rPr>
              <a:pPr/>
              <a:t>21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use our strong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Days d = Days::Tue;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 w = Weather::Sun;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variables d and w are not integers so we can’t treat them as such.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B0CB4AB5-4CA8-4AED-ACC6-B3FD0F7110D1}" type="slidenum">
              <a:rPr lang="en-US" altLang="en-US" sz="1400">
                <a:solidFill>
                  <a:srgbClr val="000000"/>
                </a:solidFill>
              </a:rPr>
              <a:pPr/>
              <a:t>22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3.1 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Write a function definition for a function named </a:t>
            </a:r>
            <a:br>
              <a:rPr lang="en-US" altLang="en-US" sz="2400" smtClean="0"/>
            </a:br>
            <a:r>
              <a:rPr lang="en-US" altLang="en-US" sz="2400" smtClean="0"/>
              <a:t>in_order that takes three arguments of type int?</a:t>
            </a:r>
            <a:br>
              <a:rPr lang="en-US" altLang="en-US" sz="2400" smtClean="0"/>
            </a:br>
            <a:r>
              <a:rPr lang="en-US" altLang="en-US" sz="2400" smtClean="0"/>
              <a:t>The function returns true if the arguments are in</a:t>
            </a:r>
            <a:br>
              <a:rPr lang="en-US" altLang="en-US" sz="2400" smtClean="0"/>
            </a:br>
            <a:r>
              <a:rPr lang="en-US" altLang="en-US" sz="2400" smtClean="0"/>
              <a:t>ascending order; otherwise, it returns false.</a:t>
            </a:r>
          </a:p>
          <a:p>
            <a:pPr lvl="1" eaLnBrk="1" hangingPunct="1"/>
            <a:r>
              <a:rPr lang="en-US" altLang="en-US" sz="2400" smtClean="0"/>
              <a:t>Determine the value of these Boolean expressions?</a:t>
            </a:r>
          </a:p>
          <a:p>
            <a:pPr lvl="2" eaLnBrk="1" hangingPunct="1"/>
            <a:r>
              <a:rPr lang="en-US" altLang="en-US" sz="2000" smtClean="0"/>
              <a:t>Assume count = 0 and limit = 10</a:t>
            </a:r>
          </a:p>
          <a:p>
            <a:pPr lvl="2" eaLnBrk="1" hangingPunct="1"/>
            <a:r>
              <a:rPr lang="en-US" altLang="en-US" sz="2000" smtClean="0"/>
              <a:t>(count == 0) &amp;&amp; (limit &lt; 20)</a:t>
            </a:r>
          </a:p>
          <a:p>
            <a:pPr lvl="2" eaLnBrk="1" hangingPunct="1"/>
            <a:r>
              <a:rPr lang="en-US" altLang="en-US" sz="2000" smtClean="0"/>
              <a:t>!(count == 12)</a:t>
            </a:r>
          </a:p>
          <a:p>
            <a:pPr lvl="2" eaLnBrk="1" hangingPunct="1"/>
            <a:r>
              <a:rPr lang="en-US" altLang="en-US" sz="2000" smtClean="0"/>
              <a:t>(limit &lt; 0) &amp;&amp; ((limit /count) &gt; 7)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2F5438-F1C9-4F1C-9F22-6B3ADA27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3.2</a:t>
            </a:r>
          </a:p>
        </p:txBody>
      </p:sp>
      <p:sp>
        <p:nvSpPr>
          <p:cNvPr id="2662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Multiway Branches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Multiway Branches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branching mechanism selects one out of a </a:t>
            </a:r>
            <a:br>
              <a:rPr lang="en-US" altLang="en-US" smtClean="0"/>
            </a:br>
            <a:r>
              <a:rPr lang="en-US" altLang="en-US" smtClean="0"/>
              <a:t>number of alternative actions</a:t>
            </a:r>
          </a:p>
          <a:p>
            <a:pPr lvl="1" eaLnBrk="1" hangingPunct="1"/>
            <a:r>
              <a:rPr lang="en-US" altLang="en-US" smtClean="0"/>
              <a:t>The if-else-statement is a branching mechanism</a:t>
            </a:r>
          </a:p>
          <a:p>
            <a:pPr eaLnBrk="1" hangingPunct="1"/>
            <a:r>
              <a:rPr lang="en-US" altLang="en-US" smtClean="0"/>
              <a:t>Branching mechanisms can be a subpart of </a:t>
            </a:r>
            <a:br>
              <a:rPr lang="en-US" altLang="en-US" smtClean="0"/>
            </a:br>
            <a:r>
              <a:rPr lang="en-US" altLang="en-US" smtClean="0"/>
              <a:t>another branching mechanism</a:t>
            </a:r>
          </a:p>
          <a:p>
            <a:pPr lvl="1" eaLnBrk="1" hangingPunct="1"/>
            <a:r>
              <a:rPr lang="en-US" altLang="en-US" smtClean="0"/>
              <a:t>An if-else-statement can include another</a:t>
            </a:r>
            <a:br>
              <a:rPr lang="en-US" altLang="en-US" smtClean="0"/>
            </a:br>
            <a:r>
              <a:rPr lang="en-US" altLang="en-US" smtClean="0"/>
              <a:t>if-else-statement as a subpart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BABA6B-952A-4AB4-85CD-7B472E1249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Statements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>
          <a:xfrm>
            <a:off x="482600" y="1660525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statement that is a subpart of another statement</a:t>
            </a:r>
            <a:br>
              <a:rPr lang="en-US" altLang="en-US" sz="2400" smtClean="0"/>
            </a:br>
            <a:r>
              <a:rPr lang="en-US" altLang="en-US" sz="2400" smtClean="0"/>
              <a:t>is a nested statement</a:t>
            </a:r>
          </a:p>
          <a:p>
            <a:pPr lvl="1" eaLnBrk="1" hangingPunct="1"/>
            <a:r>
              <a:rPr lang="en-US" altLang="en-US" sz="2400" smtClean="0"/>
              <a:t>When writing nested statements it is normal to </a:t>
            </a:r>
            <a:br>
              <a:rPr lang="en-US" altLang="en-US" sz="2400" smtClean="0"/>
            </a:br>
            <a:r>
              <a:rPr lang="en-US" altLang="en-US" sz="2400" smtClean="0"/>
              <a:t>indent each level of nesting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Example:    </a:t>
            </a:r>
            <a:br>
              <a:rPr lang="en-US" altLang="en-US" sz="2400" smtClean="0"/>
            </a:br>
            <a:r>
              <a:rPr lang="en-US" altLang="en-US" sz="2400" smtClean="0"/>
              <a:t>		   if (count &lt; 10) </a:t>
            </a:r>
            <a:br>
              <a:rPr lang="en-US" altLang="en-US" sz="2400" smtClean="0"/>
            </a:br>
            <a:r>
              <a:rPr lang="en-US" altLang="en-US" sz="2400" smtClean="0"/>
              <a:t>		      if ( x &lt; y)</a:t>
            </a:r>
            <a:br>
              <a:rPr lang="en-US" altLang="en-US" sz="2400" smtClean="0"/>
            </a:br>
            <a:r>
              <a:rPr lang="en-US" altLang="en-US" sz="2400" smtClean="0"/>
              <a:t>                       cout &lt;&lt; x &lt;&lt; " is less than " &lt;&lt; y;</a:t>
            </a:r>
            <a:br>
              <a:rPr lang="en-US" altLang="en-US" sz="2400" smtClean="0"/>
            </a:br>
            <a:r>
              <a:rPr lang="en-US" altLang="en-US" sz="2400" smtClean="0"/>
              <a:t>		       else</a:t>
            </a:r>
            <a:br>
              <a:rPr lang="en-US" altLang="en-US" sz="2400" smtClean="0"/>
            </a:br>
            <a:r>
              <a:rPr lang="en-US" altLang="en-US" sz="2400" smtClean="0"/>
              <a:t> 		          	cout &lt;&lt; y &lt;&lt; " is less than " &lt;&lt; x;</a:t>
            </a: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82600" y="4827588"/>
            <a:ext cx="155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indented</a:t>
            </a:r>
          </a:p>
        </p:txBody>
      </p:sp>
      <p:sp>
        <p:nvSpPr>
          <p:cNvPr id="627715" name="Line 3" descr="Line up from indented"/>
          <p:cNvSpPr>
            <a:spLocks noChangeShapeType="1"/>
          </p:cNvSpPr>
          <p:nvPr/>
        </p:nvSpPr>
        <p:spPr bwMode="auto">
          <a:xfrm flipV="1">
            <a:off x="2035175" y="4648200"/>
            <a:ext cx="555625" cy="495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Line 4" descr="Line down indented"/>
          <p:cNvSpPr>
            <a:spLocks noChangeShapeType="1"/>
          </p:cNvSpPr>
          <p:nvPr/>
        </p:nvSpPr>
        <p:spPr bwMode="auto">
          <a:xfrm>
            <a:off x="2016125" y="5143500"/>
            <a:ext cx="574675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3066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3.3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2B4F0AE-FA98-4DA4-9C5E-8039E0B249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animBg="1"/>
      <p:bldP spid="627716" grpId="0" animBg="1"/>
      <p:bldP spid="6277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 care in nesting if-else-statements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To design an if-else statement to </a:t>
            </a:r>
            <a:br>
              <a:rPr lang="en-US" altLang="en-US" sz="2400" smtClean="0"/>
            </a:br>
            <a:r>
              <a:rPr lang="en-US" altLang="en-US" sz="2400" smtClean="0"/>
              <a:t>warn a driver when fuel is low,  but tells the </a:t>
            </a:r>
            <a:br>
              <a:rPr lang="en-US" altLang="en-US" sz="2400" smtClean="0"/>
            </a:br>
            <a:r>
              <a:rPr lang="en-US" altLang="en-US" sz="2400" smtClean="0"/>
              <a:t>driver to bypass pit stops if the fuel is close </a:t>
            </a:r>
            <a:br>
              <a:rPr lang="en-US" altLang="en-US" sz="2400" smtClean="0"/>
            </a:br>
            <a:r>
              <a:rPr lang="en-US" altLang="en-US" sz="2400" smtClean="0"/>
              <a:t>to full. Other wise there should be no output.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Pseudocode: if fuel gauge is below ¾ then:</a:t>
            </a:r>
            <a:br>
              <a:rPr lang="en-US" altLang="en-US" sz="2400" smtClean="0"/>
            </a:br>
            <a:r>
              <a:rPr lang="en-US" altLang="en-US" sz="2400" smtClean="0"/>
              <a:t> 			 if  fuel gauge is below ¼  then:</a:t>
            </a:r>
            <a:br>
              <a:rPr lang="en-US" altLang="en-US" sz="2400" smtClean="0"/>
            </a:br>
            <a:r>
              <a:rPr lang="en-US" altLang="en-US" sz="2400" smtClean="0"/>
              <a:t> 				issue a warning</a:t>
            </a:r>
            <a:br>
              <a:rPr lang="en-US" altLang="en-US" sz="2400" smtClean="0"/>
            </a:br>
            <a:r>
              <a:rPr lang="en-US" altLang="en-US" sz="2400" smtClean="0"/>
              <a:t>                      otherwise (gauge &gt; ¾) then:</a:t>
            </a:r>
            <a:br>
              <a:rPr lang="en-US" altLang="en-US" sz="2400" smtClean="0"/>
            </a:br>
            <a:r>
              <a:rPr lang="en-US" altLang="en-US" sz="2400" smtClean="0"/>
              <a:t> 			output a statement saying don't stop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7D1FB5-ECB4-4C84-B06F-EE18F07E1D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Try  Nested if's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Translating the previous pseudocode to C++ </a:t>
            </a:r>
            <a:br>
              <a:rPr lang="en-US" altLang="en-US" sz="2400" smtClean="0"/>
            </a:br>
            <a:r>
              <a:rPr lang="en-US" altLang="en-US" sz="2400" smtClean="0"/>
              <a:t>could yield (if we are not careful)</a:t>
            </a:r>
            <a:br>
              <a:rPr lang="en-US" altLang="en-US" sz="2400" smtClean="0"/>
            </a:br>
            <a:r>
              <a:rPr lang="en-US" altLang="en-US" sz="2400" smtClean="0"/>
              <a:t>	if (fuel_gauge_reading &lt; 0.75)</a:t>
            </a:r>
            <a:br>
              <a:rPr lang="en-US" altLang="en-US" sz="2400" smtClean="0"/>
            </a:br>
            <a:r>
              <a:rPr lang="en-US" altLang="en-US" sz="2400" smtClean="0"/>
              <a:t>   		if (fuel_gauge_reading &lt; 0.25)</a:t>
            </a:r>
            <a:br>
              <a:rPr lang="en-US" altLang="en-US" sz="2400" smtClean="0"/>
            </a:br>
            <a:r>
              <a:rPr lang="en-US" altLang="en-US" sz="2400" smtClean="0"/>
              <a:t>        		cout &lt;&lt; "Fuel very low.  Caution!\n";</a:t>
            </a:r>
            <a:br>
              <a:rPr lang="en-US" altLang="en-US" sz="2400" smtClean="0"/>
            </a:br>
            <a:r>
              <a:rPr lang="en-US" altLang="en-US" sz="2400" smtClean="0"/>
              <a:t>	else</a:t>
            </a:r>
            <a:br>
              <a:rPr lang="en-US" altLang="en-US" sz="2400" smtClean="0"/>
            </a:br>
            <a:r>
              <a:rPr lang="en-US" altLang="en-US" sz="2400" smtClean="0"/>
              <a:t>    		cout &lt;&lt; "Fuel over 3/4.  Don't stop now!\n";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would compile and run, but does not produce the </a:t>
            </a:r>
            <a:br>
              <a:rPr lang="en-US" altLang="en-US" sz="2400" smtClean="0"/>
            </a:br>
            <a:r>
              <a:rPr lang="en-US" altLang="en-US" sz="2400" smtClean="0"/>
              <a:t>desired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compiler pairs the "else" with the nearest previous "if"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DA9AA03-2479-4A74-98D1-E029AE10C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Braces and Nested Statements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Braces in nested statements are like parenthesis </a:t>
            </a:r>
            <a:br>
              <a:rPr lang="en-US" altLang="en-US" smtClean="0"/>
            </a:br>
            <a:r>
              <a:rPr lang="en-US" altLang="en-US" smtClean="0"/>
              <a:t>in arithmetic expressions</a:t>
            </a:r>
          </a:p>
          <a:p>
            <a:pPr lvl="1" eaLnBrk="1" hangingPunct="1"/>
            <a:r>
              <a:rPr lang="en-US" altLang="en-US" smtClean="0"/>
              <a:t>Braces tell the compiler how to group things</a:t>
            </a:r>
          </a:p>
          <a:p>
            <a:pPr eaLnBrk="1" hangingPunct="1"/>
            <a:r>
              <a:rPr lang="en-US" altLang="en-US" smtClean="0"/>
              <a:t>Use braces around substatements</a:t>
            </a:r>
          </a:p>
          <a:p>
            <a:pPr eaLnBrk="1" hangingPunct="1"/>
            <a:r>
              <a:rPr lang="en-US" altLang="en-US" smtClean="0"/>
              <a:t>                         demonstrates the use of braces in nested if-else-statements</a:t>
            </a:r>
          </a:p>
        </p:txBody>
      </p:sp>
      <p:sp>
        <p:nvSpPr>
          <p:cNvPr id="63078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83261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82C8EB-93EE-439F-A21C-3CEF34FA57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3.1   Using Boolean Expressions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3.2   </a:t>
            </a:r>
            <a:r>
              <a:rPr lang="en-US" sz="3200" dirty="0" err="1" smtClean="0">
                <a:solidFill>
                  <a:schemeClr val="accent5">
                    <a:lumMod val="10000"/>
                  </a:schemeClr>
                </a:solidFill>
              </a:rPr>
              <a:t>Multiway</a:t>
            </a: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 Branches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3.3   More about C++ Loop Statements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 smtClean="0">
                <a:solidFill>
                  <a:schemeClr val="accent5">
                    <a:lumMod val="10000"/>
                  </a:schemeClr>
                </a:solidFill>
              </a:rPr>
              <a:t>3.4   Designing Loops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6424719-13BD-4EF9-97B1-251FFDDE73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Multi-way if-else-statements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if-else-statement is a two-way branch</a:t>
            </a:r>
          </a:p>
          <a:p>
            <a:pPr eaLnBrk="1" hangingPunct="1"/>
            <a:r>
              <a:rPr lang="en-US" altLang="en-US" smtClean="0"/>
              <a:t>Three or four (or more) way branches can be</a:t>
            </a:r>
            <a:br>
              <a:rPr lang="en-US" altLang="en-US" smtClean="0"/>
            </a:br>
            <a:r>
              <a:rPr lang="en-US" altLang="en-US" smtClean="0"/>
              <a:t>designed using nested if-else-statements</a:t>
            </a:r>
          </a:p>
          <a:p>
            <a:pPr lvl="1" eaLnBrk="1" hangingPunct="1"/>
            <a:r>
              <a:rPr lang="en-US" altLang="en-US" smtClean="0"/>
              <a:t>Example:  The number guessing game with 		      the number stored in variable 			      number, the guess in variable 	</a:t>
            </a:r>
            <a:br>
              <a:rPr lang="en-US" altLang="en-US" smtClean="0"/>
            </a:br>
            <a:r>
              <a:rPr lang="en-US" altLang="en-US" smtClean="0"/>
              <a:t>		      guess.  How do we give hints?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3571FC1-C284-415A-B7CC-FA74C33E83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Guessing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following nested statements implement the </a:t>
            </a:r>
            <a:br>
              <a:rPr lang="en-US" altLang="en-US" smtClean="0"/>
            </a:br>
            <a:r>
              <a:rPr lang="en-US" altLang="en-US" smtClean="0"/>
              <a:t>hints for our number guessing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(guess&gt; number)</a:t>
            </a:r>
            <a:br>
              <a:rPr lang="en-US" altLang="en-US" smtClean="0"/>
            </a:br>
            <a:r>
              <a:rPr lang="en-US" altLang="en-US" smtClean="0"/>
              <a:t>    cout &lt;&lt; "Too high.";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  if (guess &lt; number)</a:t>
            </a:r>
            <a:br>
              <a:rPr lang="en-US" altLang="en-US" smtClean="0"/>
            </a:br>
            <a:r>
              <a:rPr lang="en-US" altLang="en-US" smtClean="0"/>
              <a:t>          cout &lt;&lt; "Too low.");</a:t>
            </a:r>
            <a:br>
              <a:rPr lang="en-US" altLang="en-US" smtClean="0"/>
            </a:br>
            <a:r>
              <a:rPr lang="en-US" altLang="en-US" smtClean="0"/>
              <a:t>      else</a:t>
            </a:r>
            <a:br>
              <a:rPr lang="en-US" altLang="en-US" smtClean="0"/>
            </a:br>
            <a:r>
              <a:rPr lang="en-US" altLang="en-US" smtClean="0"/>
              <a:t>          if (guess == number)</a:t>
            </a:r>
            <a:br>
              <a:rPr lang="en-US" altLang="en-US" smtClean="0"/>
            </a:br>
            <a:r>
              <a:rPr lang="en-US" altLang="en-US" smtClean="0"/>
              <a:t>               cout &lt;&lt; "Correct!";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F9B4F64-3A8F-4721-AF07-C58F32342E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Indenting Nested if-else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Notice how the code on the previous slide crept</a:t>
            </a:r>
            <a:br>
              <a:rPr lang="en-US" altLang="en-US" sz="2400" smtClean="0"/>
            </a:br>
            <a:r>
              <a:rPr lang="en-US" altLang="en-US" sz="2400" smtClean="0"/>
              <a:t>across the page leaving less and less space</a:t>
            </a:r>
          </a:p>
          <a:p>
            <a:pPr lvl="1" eaLnBrk="1" hangingPunct="1"/>
            <a:r>
              <a:rPr lang="en-US" altLang="en-US" sz="2400" smtClean="0"/>
              <a:t>Use this alternative for indenting several nested </a:t>
            </a:r>
            <a:br>
              <a:rPr lang="en-US" altLang="en-US" sz="2400" smtClean="0"/>
            </a:br>
            <a:r>
              <a:rPr lang="en-US" altLang="en-US" sz="2400" smtClean="0"/>
              <a:t>if-else-statements:</a:t>
            </a:r>
            <a:br>
              <a:rPr lang="en-US" altLang="en-US" sz="2400" smtClean="0"/>
            </a:br>
            <a:r>
              <a:rPr lang="en-US" altLang="en-US" sz="2400" smtClean="0"/>
              <a:t>			if (guess&gt; number)</a:t>
            </a:r>
            <a:br>
              <a:rPr lang="en-US" altLang="en-US" sz="2400" smtClean="0"/>
            </a:br>
            <a:r>
              <a:rPr lang="en-US" altLang="en-US" sz="2400" smtClean="0"/>
              <a:t>    			cout &lt;&lt; "Too high.";</a:t>
            </a:r>
            <a:br>
              <a:rPr lang="en-US" altLang="en-US" sz="2400" smtClean="0"/>
            </a:br>
            <a:r>
              <a:rPr lang="en-US" altLang="en-US" sz="2400" smtClean="0"/>
              <a:t>			else if (guess &lt; number)</a:t>
            </a:r>
            <a:br>
              <a:rPr lang="en-US" altLang="en-US" sz="2400" smtClean="0"/>
            </a:br>
            <a:r>
              <a:rPr lang="en-US" altLang="en-US" sz="2400" smtClean="0"/>
              <a:t>   			 cout &lt;&lt; "Too low.");</a:t>
            </a:r>
            <a:br>
              <a:rPr lang="en-US" altLang="en-US" sz="2400" smtClean="0"/>
            </a:br>
            <a:r>
              <a:rPr lang="en-US" altLang="en-US" sz="2400" smtClean="0"/>
              <a:t>			else if (guess == number)</a:t>
            </a:r>
            <a:br>
              <a:rPr lang="en-US" altLang="en-US" sz="2400" smtClean="0"/>
            </a:br>
            <a:r>
              <a:rPr lang="en-US" altLang="en-US" sz="2400" smtClean="0"/>
              <a:t>     			cout &lt;&lt; "Correct!";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78BB9FB-D98A-4B64-8271-D756A291E1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Final if-else-statement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conditions tested in an if-else-statement</a:t>
            </a:r>
            <a:br>
              <a:rPr lang="en-US" altLang="en-US" sz="2400" smtClean="0"/>
            </a:br>
            <a:r>
              <a:rPr lang="en-US" altLang="en-US" sz="2400" smtClean="0"/>
              <a:t>are mutually exclusive, the final if-else can </a:t>
            </a:r>
            <a:br>
              <a:rPr lang="en-US" altLang="en-US" sz="2400" smtClean="0"/>
            </a:br>
            <a:r>
              <a:rPr lang="en-US" altLang="en-US" sz="2400" smtClean="0"/>
              <a:t>sometimes be omitted.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previous example can be written as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if (guess&gt; number)</a:t>
            </a:r>
            <a:br>
              <a:rPr lang="en-US" altLang="en-US" sz="2400" smtClean="0"/>
            </a:br>
            <a:r>
              <a:rPr lang="en-US" altLang="en-US" sz="2400" smtClean="0"/>
              <a:t>	 cout &lt;&lt; "Too high.";</a:t>
            </a:r>
            <a:br>
              <a:rPr lang="en-US" altLang="en-US" sz="2400" smtClean="0"/>
            </a:br>
            <a:r>
              <a:rPr lang="en-US" altLang="en-US" sz="2400" smtClean="0"/>
              <a:t>else if (guess &lt; number)</a:t>
            </a:r>
            <a:br>
              <a:rPr lang="en-US" altLang="en-US" sz="2400" smtClean="0"/>
            </a:br>
            <a:r>
              <a:rPr lang="en-US" altLang="en-US" sz="2400" smtClean="0"/>
              <a:t>	 cout &lt;&lt; "Too low.");</a:t>
            </a:r>
            <a:br>
              <a:rPr lang="en-US" altLang="en-US" sz="2400" smtClean="0"/>
            </a:br>
            <a:r>
              <a:rPr lang="en-US" altLang="en-US" sz="2400" smtClean="0"/>
              <a:t>else // (guess == number)</a:t>
            </a:r>
            <a:br>
              <a:rPr lang="en-US" altLang="en-US" sz="2400" smtClean="0"/>
            </a:br>
            <a:r>
              <a:rPr lang="en-US" altLang="en-US" sz="2400" smtClean="0"/>
              <a:t>	 cout &lt;&lt; "Correct!";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FEC636-CF06-4321-BD02-72D83BDD24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Multiway if-else statement is written as</a:t>
            </a:r>
          </a:p>
          <a:p>
            <a:pPr lvl="1" eaLnBrk="1" hangingPunct="1"/>
            <a:r>
              <a:rPr lang="en-US" altLang="en-US" smtClean="0"/>
              <a:t>if(Boolean_Expression_1)</a:t>
            </a:r>
            <a:br>
              <a:rPr lang="en-US" altLang="en-US" smtClean="0"/>
            </a:br>
            <a:r>
              <a:rPr lang="en-US" altLang="en-US" smtClean="0"/>
              <a:t>    Statement_1</a:t>
            </a:r>
            <a:br>
              <a:rPr lang="en-US" altLang="en-US" smtClean="0"/>
            </a:br>
            <a:r>
              <a:rPr lang="en-US" altLang="en-US" smtClean="0"/>
              <a:t>else if ( Boolean_Expression_2)</a:t>
            </a:r>
            <a:br>
              <a:rPr lang="en-US" altLang="en-US" smtClean="0"/>
            </a:br>
            <a:r>
              <a:rPr lang="en-US" altLang="en-US" smtClean="0"/>
              <a:t>    Statement_2</a:t>
            </a:r>
            <a:br>
              <a:rPr lang="en-US" altLang="en-US" smtClean="0"/>
            </a:br>
            <a:r>
              <a:rPr lang="en-US" altLang="en-US" smtClean="0"/>
              <a:t>     …</a:t>
            </a:r>
            <a:br>
              <a:rPr lang="en-US" altLang="en-US" smtClean="0"/>
            </a:br>
            <a:r>
              <a:rPr lang="en-US" altLang="en-US" smtClean="0"/>
              <a:t> else if (Boolean_Expression_n)</a:t>
            </a:r>
            <a:br>
              <a:rPr lang="en-US" altLang="en-US" smtClean="0"/>
            </a:br>
            <a:r>
              <a:rPr lang="en-US" altLang="en-US" smtClean="0"/>
              <a:t>    Statement _n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Statement_For_All_Other_Possibilities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3E3D02-55C8-408E-9DB3-BE3042B16F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Example: State Income Tax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Write a program for a state that computes tax </a:t>
            </a:r>
            <a:br>
              <a:rPr lang="en-US" altLang="en-US" sz="2400" smtClean="0"/>
            </a:br>
            <a:r>
              <a:rPr lang="en-US" altLang="en-US" sz="2400" smtClean="0"/>
              <a:t>according to the rate schedule: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No tax on first $15,000 of income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5% tax on each dollar from $15,001 </a:t>
            </a:r>
            <a:br>
              <a:rPr lang="en-US" altLang="en-US" sz="2400" smtClean="0"/>
            </a:br>
            <a:r>
              <a:rPr lang="en-US" altLang="en-US" sz="2400" smtClean="0"/>
              <a:t>to $25,000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10% tax on each dollar over $25,000</a:t>
            </a:r>
          </a:p>
        </p:txBody>
      </p:sp>
      <p:sp>
        <p:nvSpPr>
          <p:cNvPr id="6369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26500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3.5 (1)</a:t>
            </a:r>
          </a:p>
        </p:txBody>
      </p:sp>
      <p:sp>
        <p:nvSpPr>
          <p:cNvPr id="63693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79840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3.5 (2)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9B0B88-501B-4464-B30F-CF35D5AEFD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nimBg="1"/>
      <p:bldP spid="6369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Refining if-else-statements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Notice that the line</a:t>
            </a:r>
            <a:br>
              <a:rPr lang="en-US" altLang="en-US" sz="2400" smtClean="0"/>
            </a:br>
            <a:r>
              <a:rPr lang="en-US" altLang="en-US" sz="2400" smtClean="0"/>
              <a:t>   else if (( net_income &gt; 15000 </a:t>
            </a:r>
            <a:br>
              <a:rPr lang="en-US" altLang="en-US" sz="2400" smtClean="0"/>
            </a:br>
            <a:r>
              <a:rPr lang="en-US" altLang="en-US" sz="2400" smtClean="0"/>
              <a:t>                 &amp;&amp; net_income &lt; = 25000))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can be replaced with</a:t>
            </a:r>
            <a:br>
              <a:rPr lang="en-US" altLang="en-US" sz="2400" smtClean="0"/>
            </a:br>
            <a:r>
              <a:rPr lang="en-US" altLang="en-US" sz="2400" smtClean="0"/>
              <a:t>     </a:t>
            </a:r>
            <a:br>
              <a:rPr lang="en-US" altLang="en-US" sz="2400" smtClean="0"/>
            </a:br>
            <a:r>
              <a:rPr lang="en-US" altLang="en-US" sz="2400" smtClean="0"/>
              <a:t>    else if (net_income &lt;= 25000)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The computer will not get to this line unless it </a:t>
            </a:r>
            <a:br>
              <a:rPr lang="en-US" altLang="en-US" sz="2400" smtClean="0"/>
            </a:br>
            <a:r>
              <a:rPr lang="en-US" altLang="en-US" sz="2400" smtClean="0"/>
              <a:t>is already determined that net_income &gt; 15000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89C6CA1-AD5C-4E7B-9CB6-404B2F7B3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switch-statement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switch-statement is an alternative for </a:t>
            </a:r>
            <a:br>
              <a:rPr lang="en-US" altLang="en-US" smtClean="0"/>
            </a:br>
            <a:r>
              <a:rPr lang="en-US" altLang="en-US" smtClean="0"/>
              <a:t>constructing multi-way branches</a:t>
            </a:r>
          </a:p>
          <a:p>
            <a:pPr lvl="1" eaLnBrk="1" hangingPunct="1"/>
            <a:r>
              <a:rPr lang="en-US" altLang="en-US" smtClean="0"/>
              <a:t>The example in Display 3.6 determines output </a:t>
            </a:r>
            <a:br>
              <a:rPr lang="en-US" altLang="en-US" smtClean="0"/>
            </a:br>
            <a:r>
              <a:rPr lang="en-US" altLang="en-US" smtClean="0"/>
              <a:t>based on a letter grade</a:t>
            </a:r>
          </a:p>
          <a:p>
            <a:pPr lvl="2" eaLnBrk="1" hangingPunct="1"/>
            <a:r>
              <a:rPr lang="en-US" altLang="en-US" smtClean="0"/>
              <a:t>Grades 'A', 'B', and 'C' each have a branch</a:t>
            </a:r>
          </a:p>
          <a:p>
            <a:pPr lvl="2" eaLnBrk="1" hangingPunct="1"/>
            <a:r>
              <a:rPr lang="en-US" altLang="en-US" smtClean="0"/>
              <a:t>Grades 'D' and 'F' use the same branch</a:t>
            </a:r>
          </a:p>
          <a:p>
            <a:pPr lvl="2" eaLnBrk="1" hangingPunct="1"/>
            <a:r>
              <a:rPr lang="en-US" altLang="en-US" smtClean="0"/>
              <a:t>If an invalid grade is entered, a default branch is used</a:t>
            </a:r>
          </a:p>
        </p:txBody>
      </p:sp>
      <p:sp>
        <p:nvSpPr>
          <p:cNvPr id="6389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226052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3.6 (1)</a:t>
            </a:r>
          </a:p>
        </p:txBody>
      </p:sp>
      <p:sp>
        <p:nvSpPr>
          <p:cNvPr id="63897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721352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3.6 (2)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C0821-9933-4FD3-BD30-6160777AB8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nimBg="1"/>
      <p:bldP spid="6389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switch-statement Syntax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switch (controlling expression)</a:t>
            </a:r>
            <a:br>
              <a:rPr lang="en-US" altLang="en-US" sz="2000" smtClean="0"/>
            </a:br>
            <a:r>
              <a:rPr lang="en-US" altLang="en-US" sz="2000" smtClean="0"/>
              <a:t>{</a:t>
            </a:r>
            <a:br>
              <a:rPr lang="en-US" altLang="en-US" sz="2000" smtClean="0"/>
            </a:br>
            <a:r>
              <a:rPr lang="en-US" altLang="en-US" sz="2000" smtClean="0"/>
              <a:t>      case Constant_1:</a:t>
            </a:r>
            <a:br>
              <a:rPr lang="en-US" altLang="en-US" sz="2000" smtClean="0"/>
            </a:br>
            <a:r>
              <a:rPr lang="en-US" altLang="en-US" sz="2000" smtClean="0"/>
              <a:t>           			statement_Sequence_1</a:t>
            </a:r>
            <a:br>
              <a:rPr lang="en-US" altLang="en-US" sz="2000" smtClean="0"/>
            </a:br>
            <a:r>
              <a:rPr lang="en-US" altLang="en-US" sz="2000" smtClean="0"/>
              <a:t>				break;</a:t>
            </a:r>
            <a:br>
              <a:rPr lang="en-US" altLang="en-US" sz="2000" smtClean="0"/>
            </a:br>
            <a:r>
              <a:rPr lang="en-US" altLang="en-US" sz="2000" smtClean="0"/>
              <a:t>       case Constant_2:</a:t>
            </a:r>
            <a:br>
              <a:rPr lang="en-US" altLang="en-US" sz="2000" smtClean="0"/>
            </a:br>
            <a:r>
              <a:rPr lang="en-US" altLang="en-US" sz="2000" smtClean="0"/>
              <a:t> 				Statement_Sequence_2</a:t>
            </a:r>
            <a:br>
              <a:rPr lang="en-US" altLang="en-US" sz="2000" smtClean="0"/>
            </a:br>
            <a:r>
              <a:rPr lang="en-US" altLang="en-US" sz="2000" smtClean="0"/>
              <a:t> 				break;</a:t>
            </a:r>
            <a:br>
              <a:rPr lang="en-US" altLang="en-US" sz="2000" smtClean="0"/>
            </a:br>
            <a:r>
              <a:rPr lang="en-US" altLang="en-US" sz="2000" smtClean="0"/>
              <a:t>                   . . .</a:t>
            </a:r>
            <a:br>
              <a:rPr lang="en-US" altLang="en-US" sz="2000" smtClean="0"/>
            </a:br>
            <a:r>
              <a:rPr lang="en-US" altLang="en-US" sz="2000" smtClean="0"/>
              <a:t>        case Constant_n: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    	Statement_Sequence_n</a:t>
            </a:r>
            <a:br>
              <a:rPr lang="en-US" altLang="en-US" sz="2000" smtClean="0"/>
            </a:br>
            <a:r>
              <a:rPr lang="en-US" altLang="en-US" sz="2000" smtClean="0"/>
              <a:t> 				break;</a:t>
            </a:r>
            <a:br>
              <a:rPr lang="en-US" altLang="en-US" sz="2000" smtClean="0"/>
            </a:br>
            <a:r>
              <a:rPr lang="en-US" altLang="en-US" sz="2000" smtClean="0"/>
              <a:t>        default:</a:t>
            </a:r>
            <a:br>
              <a:rPr lang="en-US" altLang="en-US" sz="2000" smtClean="0"/>
            </a:br>
            <a:r>
              <a:rPr lang="en-US" altLang="en-US" sz="2000" smtClean="0"/>
              <a:t> 			      	Default_Statement_Sequence</a:t>
            </a:r>
            <a:br>
              <a:rPr lang="en-US" altLang="en-US" sz="2000" smtClean="0"/>
            </a:br>
            <a:r>
              <a:rPr lang="en-US" altLang="en-US" sz="2000" smtClean="0"/>
              <a:t>}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E44BCB-BEFA-4C1F-9AD1-9170EEFB0C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Controlling Statement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switch statement's controlling statement </a:t>
            </a:r>
            <a:br>
              <a:rPr lang="en-US" altLang="en-US" sz="2400" smtClean="0"/>
            </a:br>
            <a:r>
              <a:rPr lang="en-US" altLang="en-US" sz="2400" smtClean="0"/>
              <a:t>must return one of these types</a:t>
            </a:r>
          </a:p>
          <a:p>
            <a:pPr lvl="1" eaLnBrk="1" hangingPunct="1"/>
            <a:r>
              <a:rPr lang="en-US" altLang="en-US" sz="2400" smtClean="0"/>
              <a:t>A bool value  </a:t>
            </a:r>
          </a:p>
          <a:p>
            <a:pPr lvl="1" eaLnBrk="1" hangingPunct="1"/>
            <a:r>
              <a:rPr lang="en-US" altLang="en-US" sz="2400" smtClean="0"/>
              <a:t>An enum constant</a:t>
            </a:r>
          </a:p>
          <a:p>
            <a:pPr lvl="1" eaLnBrk="1" hangingPunct="1"/>
            <a:r>
              <a:rPr lang="en-US" altLang="en-US" sz="2400" smtClean="0"/>
              <a:t>An integer type</a:t>
            </a:r>
          </a:p>
          <a:p>
            <a:pPr lvl="1" eaLnBrk="1" hangingPunct="1"/>
            <a:r>
              <a:rPr lang="en-US" altLang="en-US" sz="2400" smtClean="0"/>
              <a:t>A character</a:t>
            </a:r>
          </a:p>
          <a:p>
            <a:pPr eaLnBrk="1" hangingPunct="1"/>
            <a:r>
              <a:rPr lang="en-US" altLang="en-US" sz="2400" smtClean="0"/>
              <a:t>The value returned is compared to the </a:t>
            </a:r>
            <a:br>
              <a:rPr lang="en-US" altLang="en-US" sz="2400" smtClean="0"/>
            </a:br>
            <a:r>
              <a:rPr lang="en-US" altLang="en-US" sz="2400" smtClean="0"/>
              <a:t>constant values after each "case"</a:t>
            </a:r>
          </a:p>
          <a:p>
            <a:pPr lvl="1" eaLnBrk="1" hangingPunct="1"/>
            <a:r>
              <a:rPr lang="en-US" altLang="en-US" sz="2400" smtClean="0"/>
              <a:t>When a match is found, the code for that case is used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614445-92C6-4485-B5D3-3F80EA2C41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 Of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Flow of control refers to the order in which </a:t>
            </a:r>
            <a:br>
              <a:rPr lang="en-US" altLang="en-US" smtClean="0"/>
            </a:br>
            <a:r>
              <a:rPr lang="en-US" altLang="en-US" smtClean="0"/>
              <a:t>program statements are performed</a:t>
            </a:r>
          </a:p>
          <a:p>
            <a:pPr lvl="1" eaLnBrk="1" hangingPunct="1"/>
            <a:r>
              <a:rPr lang="en-US" altLang="en-US" smtClean="0"/>
              <a:t>We have seen the following ways to specify flow of control</a:t>
            </a:r>
          </a:p>
          <a:p>
            <a:pPr lvl="2" eaLnBrk="1" hangingPunct="1"/>
            <a:r>
              <a:rPr lang="en-US" altLang="en-US" smtClean="0"/>
              <a:t>if-else-statements</a:t>
            </a:r>
          </a:p>
          <a:p>
            <a:pPr lvl="2" eaLnBrk="1" hangingPunct="1"/>
            <a:r>
              <a:rPr lang="en-US" altLang="en-US" smtClean="0"/>
              <a:t>while-statements</a:t>
            </a:r>
          </a:p>
          <a:p>
            <a:pPr lvl="2" eaLnBrk="1" hangingPunct="1"/>
            <a:r>
              <a:rPr lang="en-US" altLang="en-US" smtClean="0"/>
              <a:t>do-while-statements</a:t>
            </a:r>
          </a:p>
          <a:p>
            <a:pPr lvl="1" eaLnBrk="1" hangingPunct="1"/>
            <a:r>
              <a:rPr lang="en-US" altLang="en-US" smtClean="0"/>
              <a:t>New methods described  in this chapter include</a:t>
            </a:r>
          </a:p>
          <a:p>
            <a:pPr lvl="2" eaLnBrk="1" hangingPunct="1"/>
            <a:r>
              <a:rPr lang="en-US" altLang="en-US" smtClean="0"/>
              <a:t>switch-statements</a:t>
            </a:r>
          </a:p>
          <a:p>
            <a:pPr lvl="2" eaLnBrk="1" hangingPunct="1"/>
            <a:r>
              <a:rPr lang="en-US" altLang="en-US" smtClean="0"/>
              <a:t>for-statements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BF4E4F9-D816-4CBF-B1F5-D4C7F2BE2F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break Statement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break statement ends the switch-statement</a:t>
            </a:r>
          </a:p>
          <a:p>
            <a:pPr lvl="1" eaLnBrk="1" hangingPunct="1"/>
            <a:r>
              <a:rPr lang="en-US" altLang="en-US" sz="2400" smtClean="0"/>
              <a:t>Omitting the break statement will cause the code </a:t>
            </a:r>
            <a:br>
              <a:rPr lang="en-US" altLang="en-US" sz="2400" smtClean="0"/>
            </a:br>
            <a:r>
              <a:rPr lang="en-US" altLang="en-US" sz="2400" smtClean="0"/>
              <a:t>for the next case to be executed!</a:t>
            </a:r>
          </a:p>
          <a:p>
            <a:pPr lvl="1" eaLnBrk="1" hangingPunct="1"/>
            <a:r>
              <a:rPr lang="en-US" altLang="en-US" sz="2400" smtClean="0"/>
              <a:t>Omitting a break statement allows the use of </a:t>
            </a:r>
            <a:br>
              <a:rPr lang="en-US" altLang="en-US" sz="2400" smtClean="0"/>
            </a:br>
            <a:r>
              <a:rPr lang="en-US" altLang="en-US" sz="2400" smtClean="0"/>
              <a:t>multiple case labels for a section of code</a:t>
            </a:r>
          </a:p>
          <a:p>
            <a:pPr lvl="2" eaLnBrk="1" hangingPunct="1"/>
            <a:r>
              <a:rPr lang="en-US" altLang="en-US" sz="2000" smtClean="0"/>
              <a:t>case 'A':</a:t>
            </a:r>
            <a:br>
              <a:rPr lang="en-US" altLang="en-US" sz="2000" smtClean="0"/>
            </a:br>
            <a:r>
              <a:rPr lang="en-US" altLang="en-US" sz="2000" smtClean="0"/>
              <a:t>case 'a':</a:t>
            </a:r>
            <a:br>
              <a:rPr lang="en-US" altLang="en-US" sz="2000" smtClean="0"/>
            </a:br>
            <a:r>
              <a:rPr lang="en-US" altLang="en-US" sz="2000" smtClean="0"/>
              <a:t>                 cout &lt;&lt; "Excellent.";</a:t>
            </a:r>
            <a:br>
              <a:rPr lang="en-US" altLang="en-US" sz="2000" smtClean="0"/>
            </a:br>
            <a:r>
              <a:rPr lang="en-US" altLang="en-US" sz="2000" smtClean="0"/>
              <a:t> 	        break;</a:t>
            </a:r>
            <a:br>
              <a:rPr lang="en-US" altLang="en-US" sz="2000" smtClean="0"/>
            </a:br>
            <a:endParaRPr lang="en-US" altLang="en-US" sz="2000" smtClean="0"/>
          </a:p>
          <a:p>
            <a:pPr lvl="2" eaLnBrk="1" hangingPunct="1"/>
            <a:r>
              <a:rPr lang="en-US" altLang="en-US" sz="2000" smtClean="0"/>
              <a:t>Runs the same code for either 'A' or 'a'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2F6C030-C306-4D43-9079-46D360D3C7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default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no case label has a constant that matches the </a:t>
            </a:r>
            <a:br>
              <a:rPr lang="en-US" altLang="en-US" smtClean="0"/>
            </a:br>
            <a:r>
              <a:rPr lang="en-US" altLang="en-US" smtClean="0"/>
              <a:t>controlling expression, the statements following</a:t>
            </a:r>
            <a:br>
              <a:rPr lang="en-US" altLang="en-US" smtClean="0"/>
            </a:br>
            <a:r>
              <a:rPr lang="en-US" altLang="en-US" smtClean="0"/>
              <a:t>the default label are executed</a:t>
            </a:r>
          </a:p>
          <a:p>
            <a:pPr lvl="1" eaLnBrk="1" hangingPunct="1"/>
            <a:r>
              <a:rPr lang="en-US" altLang="en-US" smtClean="0"/>
              <a:t>If there is no default label, nothing happens when the switch statement is executed</a:t>
            </a:r>
          </a:p>
          <a:p>
            <a:pPr lvl="1" eaLnBrk="1" hangingPunct="1"/>
            <a:r>
              <a:rPr lang="en-US" altLang="en-US" smtClean="0"/>
              <a:t>It is a good idea to include a default section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41A6CA-4B65-4913-9BE7-B8C9F5E68B2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Switch-statements and Menus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if-else statements are more versatile than</a:t>
            </a:r>
            <a:br>
              <a:rPr lang="en-US" altLang="en-US" smtClean="0"/>
            </a:br>
            <a:r>
              <a:rPr lang="en-US" altLang="en-US" smtClean="0"/>
              <a:t>a switch statement</a:t>
            </a:r>
          </a:p>
          <a:p>
            <a:pPr eaLnBrk="1" hangingPunct="1"/>
            <a:r>
              <a:rPr lang="en-US" altLang="en-US" smtClean="0"/>
              <a:t>Switch-statements can make some code more </a:t>
            </a:r>
            <a:br>
              <a:rPr lang="en-US" altLang="en-US" smtClean="0"/>
            </a:br>
            <a:r>
              <a:rPr lang="en-US" altLang="en-US" smtClean="0"/>
              <a:t>clear</a:t>
            </a:r>
          </a:p>
          <a:p>
            <a:pPr lvl="1" eaLnBrk="1" hangingPunct="1"/>
            <a:r>
              <a:rPr lang="en-US" altLang="en-US" smtClean="0"/>
              <a:t>A menu is a natural application for a switch-statement</a:t>
            </a:r>
          </a:p>
        </p:txBody>
      </p:sp>
      <p:sp>
        <p:nvSpPr>
          <p:cNvPr id="6440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42063" y="524668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3.7 (1)</a:t>
            </a:r>
          </a:p>
        </p:txBody>
      </p:sp>
      <p:sp>
        <p:nvSpPr>
          <p:cNvPr id="644099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42063" y="5799138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3.7 (2)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2B0D01D-BC28-4C27-848A-84A9B394EB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 animBg="1"/>
      <p:bldP spid="64409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Calls in Branches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Switch and if-else-statements allow the use of </a:t>
            </a:r>
            <a:br>
              <a:rPr lang="en-US" altLang="en-US" smtClean="0"/>
            </a:br>
            <a:r>
              <a:rPr lang="en-US" altLang="en-US" smtClean="0"/>
              <a:t>multiple statements in a branch</a:t>
            </a:r>
          </a:p>
          <a:p>
            <a:pPr lvl="1" eaLnBrk="1" hangingPunct="1"/>
            <a:r>
              <a:rPr lang="en-US" altLang="en-US" smtClean="0"/>
              <a:t>Multiple statements in a branch can make the </a:t>
            </a:r>
            <a:br>
              <a:rPr lang="en-US" altLang="en-US" smtClean="0"/>
            </a:br>
            <a:r>
              <a:rPr lang="en-US" altLang="en-US" smtClean="0"/>
              <a:t>switch or if-else-statement difficult to read</a:t>
            </a:r>
          </a:p>
          <a:p>
            <a:pPr lvl="1" eaLnBrk="1" hangingPunct="1"/>
            <a:r>
              <a:rPr lang="en-US" altLang="en-US" smtClean="0"/>
              <a:t>Using function calls (as shown in Display 3.7)</a:t>
            </a:r>
            <a:br>
              <a:rPr lang="en-US" altLang="en-US" smtClean="0"/>
            </a:br>
            <a:r>
              <a:rPr lang="en-US" altLang="en-US" smtClean="0"/>
              <a:t>instead of multiple statements can make the </a:t>
            </a:r>
            <a:br>
              <a:rPr lang="en-US" altLang="en-US" smtClean="0"/>
            </a:br>
            <a:r>
              <a:rPr lang="en-US" altLang="en-US" smtClean="0"/>
              <a:t>switch or if-else-statement much easier to read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4CBAEBD-4EDB-4498-8AB8-49BCDD2C84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Each branch of a switch or if-else statement is</a:t>
            </a:r>
            <a:br>
              <a:rPr lang="en-US" altLang="en-US" sz="2400" smtClean="0"/>
            </a:br>
            <a:r>
              <a:rPr lang="en-US" altLang="en-US" sz="2400" smtClean="0"/>
              <a:t>a separate sub-task</a:t>
            </a:r>
          </a:p>
          <a:p>
            <a:pPr lvl="1" eaLnBrk="1" hangingPunct="1"/>
            <a:r>
              <a:rPr lang="en-US" altLang="en-US" sz="2400" smtClean="0"/>
              <a:t>If the action of a branch is too simple to warrant a </a:t>
            </a:r>
            <a:br>
              <a:rPr lang="en-US" altLang="en-US" sz="2400" smtClean="0"/>
            </a:br>
            <a:r>
              <a:rPr lang="en-US" altLang="en-US" sz="2400" smtClean="0"/>
              <a:t>function call, use multiple statements between braces</a:t>
            </a:r>
          </a:p>
          <a:p>
            <a:pPr lvl="1" eaLnBrk="1" hangingPunct="1"/>
            <a:r>
              <a:rPr lang="en-US" altLang="en-US" sz="2400" smtClean="0"/>
              <a:t>A block is a section of code enclosed by  braces</a:t>
            </a:r>
          </a:p>
          <a:p>
            <a:pPr lvl="1" eaLnBrk="1" hangingPunct="1"/>
            <a:r>
              <a:rPr lang="en-US" altLang="en-US" sz="2400" smtClean="0"/>
              <a:t>Variables declared within a block, are local to the </a:t>
            </a:r>
            <a:br>
              <a:rPr lang="en-US" altLang="en-US" sz="2400" smtClean="0"/>
            </a:br>
            <a:r>
              <a:rPr lang="en-US" altLang="en-US" sz="2400" smtClean="0"/>
              <a:t>block or have the block as their scope.</a:t>
            </a:r>
          </a:p>
          <a:p>
            <a:pPr lvl="2" eaLnBrk="1" hangingPunct="1"/>
            <a:r>
              <a:rPr lang="en-US" altLang="en-US" sz="2000" smtClean="0"/>
              <a:t>Variable names declared in the block can be reused outside</a:t>
            </a:r>
            <a:br>
              <a:rPr lang="en-US" altLang="en-US" sz="2000" smtClean="0"/>
            </a:br>
            <a:r>
              <a:rPr lang="en-US" altLang="en-US" sz="2000" smtClean="0"/>
              <a:t>the block</a:t>
            </a:r>
          </a:p>
        </p:txBody>
      </p:sp>
      <p:sp>
        <p:nvSpPr>
          <p:cNvPr id="64614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302252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3.8 (1)</a:t>
            </a:r>
          </a:p>
        </p:txBody>
      </p:sp>
      <p:sp>
        <p:nvSpPr>
          <p:cNvPr id="646147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24600" y="5797552"/>
            <a:ext cx="2490787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3.8 (2)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E497CDF-1D47-4503-84E2-E2AFC9F874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nimBg="1"/>
      <p:bldP spid="6461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Statement Blocks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statement block is a block that is not a function</a:t>
            </a:r>
            <a:br>
              <a:rPr lang="en-US" altLang="en-US" sz="2400" smtClean="0"/>
            </a:br>
            <a:r>
              <a:rPr lang="en-US" altLang="en-US" sz="2400" smtClean="0"/>
              <a:t>body or the body of the main part of a program</a:t>
            </a:r>
          </a:p>
          <a:p>
            <a:pPr eaLnBrk="1" hangingPunct="1"/>
            <a:r>
              <a:rPr lang="en-US" altLang="en-US" sz="2400" smtClean="0"/>
              <a:t>Statement blocks can be nested in other</a:t>
            </a:r>
            <a:br>
              <a:rPr lang="en-US" altLang="en-US" sz="2400" smtClean="0"/>
            </a:br>
            <a:r>
              <a:rPr lang="en-US" altLang="en-US" sz="2400" smtClean="0"/>
              <a:t>statement blocks</a:t>
            </a:r>
          </a:p>
          <a:p>
            <a:pPr lvl="1" eaLnBrk="1" hangingPunct="1"/>
            <a:r>
              <a:rPr lang="en-US" altLang="en-US" sz="2400" smtClean="0"/>
              <a:t>Nesting statement blocks can make code difficult to</a:t>
            </a:r>
            <a:br>
              <a:rPr lang="en-US" altLang="en-US" sz="2400" smtClean="0"/>
            </a:br>
            <a:r>
              <a:rPr lang="en-US" altLang="en-US" sz="2400" smtClean="0"/>
              <a:t>read</a:t>
            </a:r>
          </a:p>
          <a:p>
            <a:pPr lvl="1" eaLnBrk="1" hangingPunct="1"/>
            <a:r>
              <a:rPr lang="en-US" altLang="en-US" sz="2400" smtClean="0"/>
              <a:t>It is generally better to create function calls than to </a:t>
            </a:r>
            <a:br>
              <a:rPr lang="en-US" altLang="en-US" sz="2400" smtClean="0"/>
            </a:br>
            <a:r>
              <a:rPr lang="en-US" altLang="en-US" sz="2400" smtClean="0"/>
              <a:t>nest statement blocks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43E3387-4417-40C9-B524-F4D246C9F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Scope Rule for Nested Blocks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If a single identifier is declared as a variable in</a:t>
            </a:r>
            <a:br>
              <a:rPr lang="en-US" altLang="en-US" sz="2400" smtClean="0"/>
            </a:br>
            <a:r>
              <a:rPr lang="en-US" altLang="en-US" sz="2400" smtClean="0"/>
              <a:t>each of two blocks, one within the other, then </a:t>
            </a:r>
            <a:br>
              <a:rPr lang="en-US" altLang="en-US" sz="2400" smtClean="0"/>
            </a:br>
            <a:r>
              <a:rPr lang="en-US" altLang="en-US" sz="2400" smtClean="0"/>
              <a:t>these are two different variables with the same </a:t>
            </a:r>
            <a:br>
              <a:rPr lang="en-US" altLang="en-US" sz="2400" smtClean="0"/>
            </a:br>
            <a:r>
              <a:rPr lang="en-US" altLang="en-US" sz="2400" smtClean="0"/>
              <a:t>name</a:t>
            </a:r>
          </a:p>
          <a:p>
            <a:pPr lvl="1" eaLnBrk="1" hangingPunct="1"/>
            <a:r>
              <a:rPr lang="en-US" altLang="en-US" sz="2400" smtClean="0"/>
              <a:t>One of the variables exists only within the inner </a:t>
            </a:r>
            <a:br>
              <a:rPr lang="en-US" altLang="en-US" sz="2400" smtClean="0"/>
            </a:br>
            <a:r>
              <a:rPr lang="en-US" altLang="en-US" sz="2400" smtClean="0"/>
              <a:t>block and cannot be accessed outside the inner</a:t>
            </a:r>
            <a:br>
              <a:rPr lang="en-US" altLang="en-US" sz="2400" smtClean="0"/>
            </a:br>
            <a:r>
              <a:rPr lang="en-US" altLang="en-US" sz="2400" smtClean="0"/>
              <a:t>block</a:t>
            </a:r>
          </a:p>
          <a:p>
            <a:pPr lvl="1" eaLnBrk="1" hangingPunct="1"/>
            <a:r>
              <a:rPr lang="en-US" altLang="en-US" sz="2400" smtClean="0"/>
              <a:t>The other variable exists only in the outer block and</a:t>
            </a:r>
            <a:br>
              <a:rPr lang="en-US" altLang="en-US" sz="2400" smtClean="0"/>
            </a:br>
            <a:r>
              <a:rPr lang="en-US" altLang="en-US" sz="2400" smtClean="0"/>
              <a:t>cannot be accessed in the inner block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CDFC54-BDA3-46D6-9298-BA98A967C8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3.2 Conclusion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Give the output of this code fragment?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int x = 1;</a:t>
            </a:r>
            <a:br>
              <a:rPr lang="en-US" altLang="en-US" sz="2400" smtClean="0"/>
            </a:br>
            <a:r>
              <a:rPr lang="en-US" altLang="en-US" sz="2400" smtClean="0"/>
              <a:t>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{</a:t>
            </a:r>
            <a:br>
              <a:rPr lang="en-US" altLang="en-US" sz="2400" smtClean="0"/>
            </a:br>
            <a:r>
              <a:rPr lang="en-US" altLang="en-US" sz="2400" smtClean="0"/>
              <a:t>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     int x = 2;</a:t>
            </a:r>
            <a:br>
              <a:rPr lang="en-US" altLang="en-US" sz="2400" smtClean="0"/>
            </a:br>
            <a:r>
              <a:rPr lang="en-US" altLang="en-US" sz="2400" smtClean="0"/>
              <a:t>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}</a:t>
            </a:r>
            <a:br>
              <a:rPr lang="en-US" altLang="en-US" sz="2400" smtClean="0"/>
            </a:br>
            <a:r>
              <a:rPr lang="en-US" altLang="en-US" sz="2400" smtClean="0"/>
              <a:t>   cout &lt;&lt; x &lt;&lt; endl;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FCE277E-9701-4CDD-81F0-6A4378CE45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3.3</a:t>
            </a:r>
          </a:p>
        </p:txBody>
      </p:sp>
      <p:sp>
        <p:nvSpPr>
          <p:cNvPr id="512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About C++ Loop</a:t>
            </a:r>
          </a:p>
          <a:p>
            <a:pPr eaLnBrk="1" hangingPunct="1">
              <a:defRPr/>
            </a:pPr>
            <a:r>
              <a:rPr lang="en-US" smtClean="0"/>
              <a:t>Statements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About </a:t>
            </a:r>
            <a:r>
              <a:rPr lang="en-US" altLang="en-US" dirty="0" smtClean="0"/>
              <a:t>C</a:t>
            </a:r>
            <a:r>
              <a:rPr lang="en-US" altLang="en-US" dirty="0" smtClean="0"/>
              <a:t>++ Loop Statements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loop is a program construction that repeats a </a:t>
            </a:r>
            <a:br>
              <a:rPr lang="en-US" altLang="en-US" sz="2400" smtClean="0"/>
            </a:br>
            <a:r>
              <a:rPr lang="en-US" altLang="en-US" sz="2400" smtClean="0"/>
              <a:t>statement or sequence of statements a number </a:t>
            </a:r>
            <a:br>
              <a:rPr lang="en-US" altLang="en-US" sz="2400" smtClean="0"/>
            </a:br>
            <a:r>
              <a:rPr lang="en-US" altLang="en-US" sz="2400" smtClean="0"/>
              <a:t>of times</a:t>
            </a:r>
          </a:p>
          <a:p>
            <a:pPr lvl="1" eaLnBrk="1" hangingPunct="1"/>
            <a:r>
              <a:rPr lang="en-US" altLang="en-US" sz="2400" smtClean="0"/>
              <a:t>The body of the loop is the statement(s) repeated</a:t>
            </a:r>
          </a:p>
          <a:p>
            <a:pPr lvl="1" eaLnBrk="1" hangingPunct="1"/>
            <a:r>
              <a:rPr lang="en-US" altLang="en-US" sz="2400" smtClean="0"/>
              <a:t>Each repetition of the loop is an iteration</a:t>
            </a:r>
          </a:p>
          <a:p>
            <a:pPr eaLnBrk="1" hangingPunct="1"/>
            <a:r>
              <a:rPr lang="en-US" altLang="en-US" sz="2400" smtClean="0"/>
              <a:t>Loop design questions:</a:t>
            </a:r>
          </a:p>
          <a:p>
            <a:pPr lvl="1" eaLnBrk="1" hangingPunct="1"/>
            <a:r>
              <a:rPr lang="en-US" altLang="en-US" sz="2400" smtClean="0"/>
              <a:t>What should the loop body be?</a:t>
            </a:r>
          </a:p>
          <a:p>
            <a:pPr lvl="1" eaLnBrk="1" hangingPunct="1"/>
            <a:r>
              <a:rPr lang="en-US" altLang="en-US" sz="2400" smtClean="0"/>
              <a:t>How many times should the body be iterated?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C2C056D-E76C-4D86-877F-ED7786F433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3.1</a:t>
            </a:r>
          </a:p>
        </p:txBody>
      </p:sp>
      <p:sp>
        <p:nvSpPr>
          <p:cNvPr id="71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Boolean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and do-while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 important difference between while and</a:t>
            </a:r>
            <a:br>
              <a:rPr lang="en-US" altLang="en-US" sz="2400" smtClean="0"/>
            </a:br>
            <a:r>
              <a:rPr lang="en-US" altLang="en-US" sz="2400" smtClean="0"/>
              <a:t>do-while loops:</a:t>
            </a:r>
          </a:p>
          <a:p>
            <a:pPr lvl="1" eaLnBrk="1" hangingPunct="1"/>
            <a:r>
              <a:rPr lang="en-US" altLang="en-US" sz="2400" smtClean="0"/>
              <a:t>A while loop checks the Boolean expression at the </a:t>
            </a:r>
            <a:br>
              <a:rPr lang="en-US" altLang="en-US" sz="2400" smtClean="0"/>
            </a:br>
            <a:r>
              <a:rPr lang="en-US" altLang="en-US" sz="2400" smtClean="0"/>
              <a:t>beginning of the loop</a:t>
            </a:r>
          </a:p>
          <a:p>
            <a:pPr lvl="2" eaLnBrk="1" hangingPunct="1"/>
            <a:r>
              <a:rPr lang="en-US" altLang="en-US" sz="2000" smtClean="0"/>
              <a:t>A while loop might never be executed!</a:t>
            </a:r>
          </a:p>
          <a:p>
            <a:pPr lvl="1" eaLnBrk="1" hangingPunct="1"/>
            <a:r>
              <a:rPr lang="en-US" altLang="en-US" sz="2400" smtClean="0"/>
              <a:t>A do-while loop checks the Boolean expression at </a:t>
            </a:r>
            <a:br>
              <a:rPr lang="en-US" altLang="en-US" sz="2400" smtClean="0"/>
            </a:br>
            <a:r>
              <a:rPr lang="en-US" altLang="en-US" sz="2400" smtClean="0"/>
              <a:t>the end of the loop</a:t>
            </a:r>
          </a:p>
          <a:p>
            <a:pPr lvl="2" eaLnBrk="1" hangingPunct="1"/>
            <a:r>
              <a:rPr lang="en-US" altLang="en-US" sz="2000" smtClean="0"/>
              <a:t>A do-while loop is always executed at least once</a:t>
            </a:r>
          </a:p>
          <a:p>
            <a:pPr eaLnBrk="1" hangingPunct="1"/>
            <a:r>
              <a:rPr lang="en-US" altLang="en-US" sz="2400" smtClean="0"/>
              <a:t>Review while and do-while syntax in </a:t>
            </a:r>
          </a:p>
        </p:txBody>
      </p:sp>
      <p:sp>
        <p:nvSpPr>
          <p:cNvPr id="65126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38020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3.9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ABFCB41-CB63-492B-AECA-05407A76EB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Increment Operator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We have used the increment operator in</a:t>
            </a:r>
            <a:br>
              <a:rPr lang="en-US" altLang="en-US" sz="2400" smtClean="0"/>
            </a:br>
            <a:r>
              <a:rPr lang="en-US" altLang="en-US" sz="2400" smtClean="0"/>
              <a:t>statements such as  			</a:t>
            </a:r>
            <a:br>
              <a:rPr lang="en-US" altLang="en-US" sz="2400" smtClean="0"/>
            </a:br>
            <a:r>
              <a:rPr lang="en-US" altLang="en-US" sz="2400" smtClean="0"/>
              <a:t> 			number++;</a:t>
            </a:r>
            <a:br>
              <a:rPr lang="en-US" altLang="en-US" sz="2400" smtClean="0"/>
            </a:br>
            <a:r>
              <a:rPr lang="en-US" altLang="en-US" sz="2400" smtClean="0"/>
              <a:t>to increase the value of number by one</a:t>
            </a:r>
          </a:p>
          <a:p>
            <a:pPr eaLnBrk="1" hangingPunct="1"/>
            <a:r>
              <a:rPr lang="en-US" altLang="en-US" sz="2400" smtClean="0"/>
              <a:t>The increment operator can also be used in </a:t>
            </a:r>
            <a:br>
              <a:rPr lang="en-US" altLang="en-US" sz="2400" smtClean="0"/>
            </a:br>
            <a:r>
              <a:rPr lang="en-US" altLang="en-US" sz="2400" smtClean="0"/>
              <a:t>expressions:</a:t>
            </a:r>
            <a:br>
              <a:rPr lang="en-US" altLang="en-US" sz="2400" smtClean="0"/>
            </a:br>
            <a:r>
              <a:rPr lang="en-US" altLang="en-US" sz="2400" smtClean="0"/>
              <a:t> 		int number = 2;</a:t>
            </a:r>
            <a:br>
              <a:rPr lang="en-US" altLang="en-US" sz="2400" smtClean="0"/>
            </a:br>
            <a:r>
              <a:rPr lang="en-US" altLang="en-US" sz="2400" smtClean="0"/>
              <a:t> 		int value_produced = 2 * (number++);</a:t>
            </a:r>
          </a:p>
          <a:p>
            <a:pPr lvl="1" eaLnBrk="1" hangingPunct="1"/>
            <a:r>
              <a:rPr lang="en-US" altLang="en-US" sz="2400" smtClean="0"/>
              <a:t>(number++) first returns the value of number (2) to </a:t>
            </a:r>
            <a:br>
              <a:rPr lang="en-US" altLang="en-US" sz="2400" smtClean="0"/>
            </a:br>
            <a:r>
              <a:rPr lang="en-US" altLang="en-US" sz="2400" smtClean="0"/>
              <a:t>be multiplied by 2, then increments number to three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3E2E6D-F15B-400E-ACD6-8695DC1891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number++ vs ++number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(number++) returns the current value of number,</a:t>
            </a:r>
            <a:br>
              <a:rPr lang="en-US" altLang="en-US" sz="2400" smtClean="0"/>
            </a:br>
            <a:r>
              <a:rPr lang="en-US" altLang="en-US" sz="2400" smtClean="0"/>
              <a:t>then increments number</a:t>
            </a:r>
          </a:p>
          <a:p>
            <a:pPr lvl="1" eaLnBrk="1" hangingPunct="1"/>
            <a:r>
              <a:rPr lang="en-US" altLang="en-US" sz="2400" smtClean="0"/>
              <a:t>An expression using (number++) will use</a:t>
            </a:r>
            <a:br>
              <a:rPr lang="en-US" altLang="en-US" sz="2400" smtClean="0"/>
            </a:br>
            <a:r>
              <a:rPr lang="en-US" altLang="en-US" sz="2400" smtClean="0"/>
              <a:t>the value of number BEFORE it is incremented</a:t>
            </a:r>
          </a:p>
          <a:p>
            <a:pPr eaLnBrk="1" hangingPunct="1"/>
            <a:r>
              <a:rPr lang="en-US" altLang="en-US" sz="2400" smtClean="0"/>
              <a:t>(++number) increments number first and returns</a:t>
            </a:r>
            <a:br>
              <a:rPr lang="en-US" altLang="en-US" sz="2400" smtClean="0"/>
            </a:br>
            <a:r>
              <a:rPr lang="en-US" altLang="en-US" sz="2400" smtClean="0"/>
              <a:t> the new value of number</a:t>
            </a:r>
          </a:p>
          <a:p>
            <a:pPr lvl="1" eaLnBrk="1" hangingPunct="1"/>
            <a:r>
              <a:rPr lang="en-US" altLang="en-US" sz="2400" smtClean="0"/>
              <a:t>An expression using (++number) will use </a:t>
            </a:r>
            <a:br>
              <a:rPr lang="en-US" altLang="en-US" sz="2400" smtClean="0"/>
            </a:br>
            <a:r>
              <a:rPr lang="en-US" altLang="en-US" sz="2400" smtClean="0"/>
              <a:t>the value of number AFTER it is incremented</a:t>
            </a:r>
          </a:p>
          <a:p>
            <a:pPr eaLnBrk="1" hangingPunct="1"/>
            <a:r>
              <a:rPr lang="en-US" altLang="en-US" sz="2400" smtClean="0"/>
              <a:t>Number has the same value after either version!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29EE47-8C7E-4B7B-9872-1D29A9BCBB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++ Comparisons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 number = 2;</a:t>
            </a:r>
            <a:br>
              <a:rPr lang="en-US" altLang="en-US" smtClean="0"/>
            </a:br>
            <a:r>
              <a:rPr lang="en-US" altLang="en-US" smtClean="0"/>
              <a:t>int value_produced = 2 * (number++);</a:t>
            </a:r>
            <a:br>
              <a:rPr lang="en-US" altLang="en-US" smtClean="0"/>
            </a:br>
            <a:r>
              <a:rPr lang="en-US" altLang="en-US" smtClean="0"/>
              <a:t>cout &lt;&lt; value_produced &lt;&lt; " " &lt;&lt; number;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displays  4 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 number = 2;</a:t>
            </a:r>
            <a:br>
              <a:rPr lang="en-US" altLang="en-US" smtClean="0"/>
            </a:br>
            <a:r>
              <a:rPr lang="en-US" altLang="en-US" smtClean="0"/>
              <a:t>int value_produced = 2* (++number);</a:t>
            </a:r>
            <a:br>
              <a:rPr lang="en-US" altLang="en-US" smtClean="0"/>
            </a:br>
            <a:r>
              <a:rPr lang="en-US" altLang="en-US" smtClean="0"/>
              <a:t>cout &lt;&lt; value_produced &lt;&lt; " " number;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displays  6  3</a:t>
            </a:r>
          </a:p>
        </p:txBody>
      </p:sp>
      <p:sp>
        <p:nvSpPr>
          <p:cNvPr id="6543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43860" y="5827714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3.10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78398FE-DFDC-4363-9D7E-D284E2B5C0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Decrement Operator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decrement operator (--) decreases the value </a:t>
            </a:r>
            <a:br>
              <a:rPr lang="en-US" altLang="en-US" sz="2400" smtClean="0"/>
            </a:br>
            <a:r>
              <a:rPr lang="en-US" altLang="en-US" sz="2400" smtClean="0"/>
              <a:t>of the variable by one</a:t>
            </a:r>
          </a:p>
          <a:p>
            <a:pPr eaLnBrk="1" hangingPunct="1"/>
            <a:r>
              <a:rPr lang="en-US" altLang="en-US" sz="2400" smtClean="0"/>
              <a:t>			int number = 8;</a:t>
            </a:r>
            <a:br>
              <a:rPr lang="en-US" altLang="en-US" sz="2400" smtClean="0"/>
            </a:br>
            <a:r>
              <a:rPr lang="en-US" altLang="en-US" sz="2400" smtClean="0"/>
              <a:t> 		int value_produced = number--;</a:t>
            </a:r>
            <a:br>
              <a:rPr lang="en-US" altLang="en-US" sz="2400" smtClean="0"/>
            </a:br>
            <a:r>
              <a:rPr lang="en-US" altLang="en-US" sz="2400" smtClean="0"/>
              <a:t>		cout &lt;&lt; value_produced &lt;&lt; "  " &lt;&lt; number;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displays 8  7</a:t>
            </a:r>
          </a:p>
          <a:p>
            <a:pPr eaLnBrk="1" hangingPunct="1"/>
            <a:r>
              <a:rPr lang="en-US" altLang="en-US" sz="2400" smtClean="0"/>
              <a:t>Replacing "number--"  with "--number" </a:t>
            </a:r>
            <a:br>
              <a:rPr lang="en-US" altLang="en-US" sz="2400" smtClean="0"/>
            </a:br>
            <a:r>
              <a:rPr lang="en-US" altLang="en-US" sz="2400" smtClean="0"/>
              <a:t>displays 7  7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8C1BE4-9966-4654-B3D8-37718ED94A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for-Statement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for-Statement (for-loop) is another loop</a:t>
            </a:r>
            <a:br>
              <a:rPr lang="en-US" altLang="en-US" smtClean="0"/>
            </a:br>
            <a:r>
              <a:rPr lang="en-US" altLang="en-US" smtClean="0"/>
              <a:t>mechanism in C++</a:t>
            </a:r>
          </a:p>
          <a:p>
            <a:pPr lvl="1" eaLnBrk="1" hangingPunct="1"/>
            <a:r>
              <a:rPr lang="en-US" altLang="en-US" smtClean="0"/>
              <a:t>Designed for common tasks such as adding numbers in a given range</a:t>
            </a:r>
          </a:p>
          <a:p>
            <a:pPr lvl="1" eaLnBrk="1" hangingPunct="1"/>
            <a:r>
              <a:rPr lang="en-US" altLang="en-US" smtClean="0"/>
              <a:t>Is sometimes more convenient to use than a while loop</a:t>
            </a:r>
          </a:p>
          <a:p>
            <a:pPr lvl="1" eaLnBrk="1" hangingPunct="1"/>
            <a:r>
              <a:rPr lang="en-US" altLang="en-US" smtClean="0"/>
              <a:t>Does not do anything a while loop cannot do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5ED95A-437D-441B-B46A-DFB3CFFB81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for/while Loop Comparison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sum = 0;</a:t>
            </a:r>
            <a:br>
              <a:rPr lang="en-US" altLang="en-US" sz="2400" smtClean="0"/>
            </a:br>
            <a:r>
              <a:rPr lang="en-US" altLang="en-US" sz="2400" smtClean="0"/>
              <a:t>n = 1;</a:t>
            </a:r>
            <a:br>
              <a:rPr lang="en-US" altLang="en-US" sz="2400" smtClean="0"/>
            </a:br>
            <a:r>
              <a:rPr lang="en-US" altLang="en-US" sz="2400" smtClean="0"/>
              <a:t>while(n &lt;= 10)  // add the numbers 1 - 10 </a:t>
            </a:r>
            <a:br>
              <a:rPr lang="en-US" altLang="en-US" sz="2400" smtClean="0"/>
            </a:br>
            <a:r>
              <a:rPr lang="en-US" altLang="en-US" sz="2400" smtClean="0"/>
              <a:t> {</a:t>
            </a:r>
            <a:br>
              <a:rPr lang="en-US" altLang="en-US" sz="2400" smtClean="0"/>
            </a:br>
            <a:r>
              <a:rPr lang="en-US" altLang="en-US" sz="2400" smtClean="0"/>
              <a:t>    sum = sum + n;</a:t>
            </a:r>
            <a:br>
              <a:rPr lang="en-US" altLang="en-US" sz="2400" smtClean="0"/>
            </a:br>
            <a:r>
              <a:rPr lang="en-US" altLang="en-US" sz="2400" smtClean="0"/>
              <a:t>    n++;</a:t>
            </a:r>
            <a:br>
              <a:rPr lang="en-US" altLang="en-US" sz="2400" smtClean="0"/>
            </a:br>
            <a:r>
              <a:rPr lang="en-US" altLang="en-US" sz="2400" smtClean="0"/>
              <a:t>  }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sum = 0;</a:t>
            </a:r>
            <a:br>
              <a:rPr lang="en-US" altLang="en-US" sz="2400" smtClean="0"/>
            </a:br>
            <a:r>
              <a:rPr lang="en-US" altLang="en-US" sz="2400" smtClean="0"/>
              <a:t>for (n = 1; n &lt;= 10; n++)  //add the numbers 1 - 10</a:t>
            </a:r>
            <a:br>
              <a:rPr lang="en-US" altLang="en-US" sz="2400" smtClean="0"/>
            </a:br>
            <a:r>
              <a:rPr lang="en-US" altLang="en-US" sz="2400" smtClean="0"/>
              <a:t>  sum = sum + n;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22E000-8BCB-40EB-BDA7-68CC3B533A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 Dissection</a:t>
            </a:r>
          </a:p>
        </p:txBody>
      </p:sp>
      <p:sp>
        <p:nvSpPr>
          <p:cNvPr id="117763" name="Rectangle 12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1779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for loop uses the same components as the </a:t>
            </a:r>
            <a:br>
              <a:rPr lang="en-US" altLang="en-US" smtClean="0"/>
            </a:br>
            <a:r>
              <a:rPr lang="en-US" altLang="en-US" smtClean="0"/>
              <a:t>while loop in a more compact form</a:t>
            </a:r>
          </a:p>
          <a:p>
            <a:pPr lvl="1" eaLnBrk="1" hangingPunct="1"/>
            <a:r>
              <a:rPr lang="en-US" altLang="en-US" smtClean="0"/>
              <a:t>for    (n = 1; n &lt;= 10; n++)</a:t>
            </a:r>
          </a:p>
        </p:txBody>
      </p:sp>
      <p:grpSp>
        <p:nvGrpSpPr>
          <p:cNvPr id="117766" name="Group 13" descr="Initial action arrow"/>
          <p:cNvGrpSpPr>
            <a:grpSpLocks/>
          </p:cNvGrpSpPr>
          <p:nvPr/>
        </p:nvGrpSpPr>
        <p:grpSpPr bwMode="auto">
          <a:xfrm>
            <a:off x="2362200" y="3175000"/>
            <a:ext cx="685800" cy="1104900"/>
            <a:chOff x="1296" y="1832"/>
            <a:chExt cx="432" cy="696"/>
          </a:xfrm>
        </p:grpSpPr>
        <p:sp>
          <p:nvSpPr>
            <p:cNvPr id="117775" name="Line 3"/>
            <p:cNvSpPr>
              <a:spLocks noChangeShapeType="1"/>
            </p:cNvSpPr>
            <p:nvPr/>
          </p:nvSpPr>
          <p:spPr bwMode="auto">
            <a:xfrm>
              <a:off x="1296" y="1832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4"/>
            <p:cNvSpPr>
              <a:spLocks noChangeShapeType="1"/>
            </p:cNvSpPr>
            <p:nvPr/>
          </p:nvSpPr>
          <p:spPr bwMode="auto">
            <a:xfrm>
              <a:off x="1512" y="1832"/>
              <a:ext cx="0" cy="6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Initialization Action</a:t>
            </a:r>
          </a:p>
        </p:txBody>
      </p:sp>
      <p:grpSp>
        <p:nvGrpSpPr>
          <p:cNvPr id="117767" name="Group 14" descr="Boolean Expression arrow"/>
          <p:cNvGrpSpPr>
            <a:grpSpLocks/>
          </p:cNvGrpSpPr>
          <p:nvPr/>
        </p:nvGrpSpPr>
        <p:grpSpPr bwMode="auto">
          <a:xfrm>
            <a:off x="3384550" y="3162300"/>
            <a:ext cx="1047750" cy="1847850"/>
            <a:chOff x="1884" y="1832"/>
            <a:chExt cx="660" cy="1164"/>
          </a:xfrm>
        </p:grpSpPr>
        <p:sp>
          <p:nvSpPr>
            <p:cNvPr id="117773" name="Line 5"/>
            <p:cNvSpPr>
              <a:spLocks noChangeShapeType="1"/>
            </p:cNvSpPr>
            <p:nvPr/>
          </p:nvSpPr>
          <p:spPr bwMode="auto">
            <a:xfrm>
              <a:off x="1884" y="1832"/>
              <a:ext cx="6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Line 6"/>
            <p:cNvSpPr>
              <a:spLocks noChangeShapeType="1"/>
            </p:cNvSpPr>
            <p:nvPr/>
          </p:nvSpPr>
          <p:spPr bwMode="auto">
            <a:xfrm>
              <a:off x="2208" y="1832"/>
              <a:ext cx="0" cy="11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9" name="Text Box 7"/>
          <p:cNvSpPr txBox="1">
            <a:spLocks noChangeArrowheads="1"/>
          </p:cNvSpPr>
          <p:nvPr/>
        </p:nvSpPr>
        <p:spPr bwMode="auto">
          <a:xfrm>
            <a:off x="2257425" y="5105400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Boolean Expression</a:t>
            </a:r>
          </a:p>
        </p:txBody>
      </p:sp>
      <p:grpSp>
        <p:nvGrpSpPr>
          <p:cNvPr id="117769" name="Group 15" descr="Update action arrow"/>
          <p:cNvGrpSpPr>
            <a:grpSpLocks/>
          </p:cNvGrpSpPr>
          <p:nvPr/>
        </p:nvGrpSpPr>
        <p:grpSpPr bwMode="auto">
          <a:xfrm>
            <a:off x="4749800" y="3175000"/>
            <a:ext cx="660400" cy="1219200"/>
            <a:chOff x="2680" y="1832"/>
            <a:chExt cx="416" cy="768"/>
          </a:xfrm>
        </p:grpSpPr>
        <p:sp>
          <p:nvSpPr>
            <p:cNvPr id="117771" name="Line 8"/>
            <p:cNvSpPr>
              <a:spLocks noChangeShapeType="1"/>
            </p:cNvSpPr>
            <p:nvPr/>
          </p:nvSpPr>
          <p:spPr bwMode="auto">
            <a:xfrm flipV="1">
              <a:off x="2680" y="1832"/>
              <a:ext cx="4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9"/>
            <p:cNvSpPr>
              <a:spLocks noChangeShapeType="1"/>
            </p:cNvSpPr>
            <p:nvPr/>
          </p:nvSpPr>
          <p:spPr bwMode="auto">
            <a:xfrm>
              <a:off x="2932" y="1844"/>
              <a:ext cx="0" cy="7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4379913" y="4476750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Update Action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CAE8BB-DD65-402C-87B3-8740A48751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4" grpId="0"/>
      <p:bldP spid="658439" grpId="0"/>
      <p:bldP spid="6584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Loop Alternative</a:t>
            </a:r>
          </a:p>
        </p:txBody>
      </p:sp>
      <p:sp>
        <p:nvSpPr>
          <p:cNvPr id="1198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for loop can also include a variable declaration</a:t>
            </a:r>
            <a:br>
              <a:rPr lang="en-US" altLang="en-US" sz="2400" smtClean="0"/>
            </a:br>
            <a:r>
              <a:rPr lang="en-US" altLang="en-US" sz="2400" smtClean="0"/>
              <a:t>in the initialization action</a:t>
            </a:r>
          </a:p>
          <a:p>
            <a:pPr lvl="1" eaLnBrk="1" hangingPunct="1"/>
            <a:r>
              <a:rPr lang="en-US" altLang="en-US" sz="2400" smtClean="0"/>
              <a:t>for (int n = 1; n &lt; = 10; n++)</a:t>
            </a:r>
            <a:br>
              <a:rPr lang="en-US" altLang="en-US" sz="2400" smtClean="0"/>
            </a:br>
            <a:r>
              <a:rPr lang="en-US" altLang="en-US" sz="2400" smtClean="0"/>
              <a:t>This line means</a:t>
            </a:r>
          </a:p>
          <a:p>
            <a:pPr lvl="2" eaLnBrk="1" hangingPunct="1"/>
            <a:r>
              <a:rPr lang="en-US" altLang="en-US" sz="2000" smtClean="0"/>
              <a:t>Create a variable, n, of type int and initialize it with 1</a:t>
            </a:r>
          </a:p>
          <a:p>
            <a:pPr lvl="2" eaLnBrk="1" hangingPunct="1"/>
            <a:r>
              <a:rPr lang="en-US" altLang="en-US" sz="2000" smtClean="0"/>
              <a:t>Continue to iterate the body as long as n &lt;= 10</a:t>
            </a:r>
          </a:p>
          <a:p>
            <a:pPr lvl="2" eaLnBrk="1" hangingPunct="1"/>
            <a:r>
              <a:rPr lang="en-US" altLang="en-US" sz="2000" smtClean="0"/>
              <a:t>Increment n by one after each iteration</a:t>
            </a:r>
          </a:p>
          <a:p>
            <a:pPr eaLnBrk="1" hangingPunct="1"/>
            <a:r>
              <a:rPr lang="en-US" altLang="en-US" sz="2400" smtClean="0"/>
              <a:t>For-loop syntax and while loop comparison </a:t>
            </a:r>
            <a:br>
              <a:rPr lang="en-US" altLang="en-US" sz="2400" smtClean="0"/>
            </a:br>
            <a:r>
              <a:rPr lang="en-US" altLang="en-US" sz="2400" smtClean="0"/>
              <a:t>are found in</a:t>
            </a:r>
          </a:p>
        </p:txBody>
      </p:sp>
      <p:sp>
        <p:nvSpPr>
          <p:cNvPr id="6594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825870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3.11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CC0E391-E853-453E-8D6E-DED5623BEE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or-loop </a:t>
            </a:r>
            <a:r>
              <a:rPr lang="en-US" altLang="en-US" dirty="0" smtClean="0"/>
              <a:t>Details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Initialization and update actions of for-loops </a:t>
            </a:r>
            <a:br>
              <a:rPr lang="en-US" altLang="en-US" smtClean="0"/>
            </a:br>
            <a:r>
              <a:rPr lang="en-US" altLang="en-US" smtClean="0"/>
              <a:t>often contain more complex expressions</a:t>
            </a:r>
          </a:p>
          <a:p>
            <a:pPr lvl="1" eaLnBrk="1" hangingPunct="1"/>
            <a:r>
              <a:rPr lang="en-US" altLang="en-US" smtClean="0"/>
              <a:t>Here are some samples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for (n = 1; n &lt; = 10; n = n + 2)</a:t>
            </a:r>
            <a:br>
              <a:rPr lang="en-US" altLang="en-US" smtClean="0"/>
            </a:b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	for(n = 0 ; n &gt; -100 ; n = n -7)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  for(double x = pow(y,3.0);  x &gt; 2.0;  x = sqrt(x) )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0BB367-D0E0-41C6-8EDF-9C15B2F870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Boolean Expressions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Boolean Expression is an expression that is </a:t>
            </a:r>
            <a:br>
              <a:rPr lang="en-US" altLang="en-US" sz="2400" smtClean="0"/>
            </a:br>
            <a:r>
              <a:rPr lang="en-US" altLang="en-US" sz="2400" smtClean="0"/>
              <a:t>either true or false</a:t>
            </a:r>
          </a:p>
          <a:p>
            <a:pPr lvl="1" eaLnBrk="1" hangingPunct="1"/>
            <a:r>
              <a:rPr lang="en-US" altLang="en-US" sz="2400" smtClean="0"/>
              <a:t>Boolean expressions are evaluated using </a:t>
            </a:r>
            <a:br>
              <a:rPr lang="en-US" altLang="en-US" sz="2400" smtClean="0"/>
            </a:br>
            <a:r>
              <a:rPr lang="en-US" altLang="en-US" sz="2400" smtClean="0"/>
              <a:t>relational operations such as</a:t>
            </a:r>
          </a:p>
          <a:p>
            <a:pPr lvl="2" eaLnBrk="1" hangingPunct="1"/>
            <a:r>
              <a:rPr lang="en-US" altLang="en-US" sz="2000" smtClean="0"/>
              <a:t>= = , &lt; , and &gt;=  which produce a boolean value</a:t>
            </a:r>
          </a:p>
          <a:p>
            <a:pPr lvl="1" eaLnBrk="1" hangingPunct="1"/>
            <a:r>
              <a:rPr lang="en-US" altLang="en-US" sz="2400" smtClean="0"/>
              <a:t>and boolean operations such as</a:t>
            </a:r>
          </a:p>
          <a:p>
            <a:pPr lvl="2" eaLnBrk="1" hangingPunct="1"/>
            <a:r>
              <a:rPr lang="en-US" altLang="en-US" sz="2000" smtClean="0"/>
              <a:t>&amp;&amp;, | |, and !  which also produce a boolean value	</a:t>
            </a:r>
          </a:p>
          <a:p>
            <a:pPr eaLnBrk="1" hangingPunct="1"/>
            <a:r>
              <a:rPr lang="en-US" altLang="en-US" sz="2400" smtClean="0"/>
              <a:t>Type bool allows declaration of variables that</a:t>
            </a:r>
            <a:br>
              <a:rPr lang="en-US" altLang="en-US" sz="2400" smtClean="0"/>
            </a:br>
            <a:r>
              <a:rPr lang="en-US" altLang="en-US" sz="2400" smtClean="0"/>
              <a:t>carry the value true or false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CC9FDA4-A51D-4009-BE49-7B3A9F21DC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for-loop Body</a:t>
            </a:r>
          </a:p>
        </p:txBody>
      </p:sp>
      <p:sp>
        <p:nvSpPr>
          <p:cNvPr id="1239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body of a for-loop can be</a:t>
            </a:r>
          </a:p>
          <a:p>
            <a:pPr lvl="1" eaLnBrk="1" hangingPunct="1"/>
            <a:r>
              <a:rPr lang="en-US" altLang="en-US" sz="2400" smtClean="0"/>
              <a:t>A single statement</a:t>
            </a:r>
          </a:p>
          <a:p>
            <a:pPr lvl="1" eaLnBrk="1" hangingPunct="1"/>
            <a:r>
              <a:rPr lang="en-US" altLang="en-US" sz="2400" smtClean="0"/>
              <a:t>A compound statement enclosed in braces</a:t>
            </a:r>
          </a:p>
          <a:p>
            <a:pPr marL="1085850" lvl="2" eaLnBrk="1" hangingPunct="1"/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>                   for(int number = 1; number &gt;= 0; number--)</a:t>
            </a:r>
            <a:br>
              <a:rPr lang="en-US" altLang="en-US" sz="2000" smtClean="0"/>
            </a:br>
            <a:r>
              <a:rPr lang="en-US" altLang="en-US" sz="2000" smtClean="0"/>
              <a:t>                   {</a:t>
            </a:r>
            <a:br>
              <a:rPr lang="en-US" altLang="en-US" sz="2000" smtClean="0"/>
            </a:br>
            <a:r>
              <a:rPr lang="en-US" altLang="en-US" sz="2000" smtClean="0"/>
              <a:t>                        // loop body statements</a:t>
            </a:r>
            <a:br>
              <a:rPr lang="en-US" altLang="en-US" sz="2000" smtClean="0"/>
            </a:br>
            <a:r>
              <a:rPr lang="en-US" altLang="en-US" sz="2000" smtClean="0"/>
              <a:t> 	         }</a:t>
            </a:r>
          </a:p>
          <a:p>
            <a:pPr eaLnBrk="1" hangingPunct="1"/>
            <a:r>
              <a:rPr lang="en-US" altLang="en-US" sz="2400" smtClean="0"/>
              <a:t>                         shows the syntax for a for-loop </a:t>
            </a:r>
            <a:br>
              <a:rPr lang="en-US" altLang="en-US" sz="2400" smtClean="0"/>
            </a:br>
            <a:r>
              <a:rPr lang="en-US" altLang="en-US" sz="2400" smtClean="0"/>
              <a:t>                         with a multi-statement body</a:t>
            </a:r>
          </a:p>
        </p:txBody>
      </p:sp>
      <p:sp>
        <p:nvSpPr>
          <p:cNvPr id="6615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738019"/>
            <a:ext cx="2154238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3.13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0FAF25E-DB84-4152-A4FC-4C1A858E5A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Empty Statement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semicolon creates a C++ statement</a:t>
            </a:r>
          </a:p>
          <a:p>
            <a:pPr lvl="1" eaLnBrk="1" hangingPunct="1"/>
            <a:r>
              <a:rPr lang="en-US" altLang="en-US" sz="2400" smtClean="0"/>
              <a:t>Placing a semicolon after x++ creates the statement</a:t>
            </a:r>
            <a:br>
              <a:rPr lang="en-US" altLang="en-US" sz="2400" smtClean="0"/>
            </a:br>
            <a:r>
              <a:rPr lang="en-US" altLang="en-US" sz="2400" smtClean="0"/>
              <a:t>				x++;</a:t>
            </a:r>
          </a:p>
          <a:p>
            <a:pPr lvl="1" eaLnBrk="1" hangingPunct="1"/>
            <a:r>
              <a:rPr lang="en-US" altLang="en-US" sz="2400" smtClean="0"/>
              <a:t>Placing a semicolon after nothing creates an </a:t>
            </a:r>
            <a:br>
              <a:rPr lang="en-US" altLang="en-US" sz="2400" smtClean="0"/>
            </a:br>
            <a:r>
              <a:rPr lang="en-US" altLang="en-US" sz="2400" smtClean="0"/>
              <a:t>empty statement that compiles but does nothing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	cout &lt;&lt; "Hello" &lt;&lt; endl;</a:t>
            </a:r>
            <a:br>
              <a:rPr lang="en-US" altLang="en-US" sz="2400" smtClean="0"/>
            </a:br>
            <a:r>
              <a:rPr lang="en-US" altLang="en-US" sz="2400" smtClean="0"/>
              <a:t>	 	;</a:t>
            </a:r>
            <a:br>
              <a:rPr lang="en-US" altLang="en-US" sz="2400" smtClean="0"/>
            </a:br>
            <a:r>
              <a:rPr lang="en-US" altLang="en-US" sz="2400" smtClean="0"/>
              <a:t>	   	cout &lt;&lt; "Good Bye"&lt;&lt; endl;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A459B90-FFC8-4A28-A38F-FA8B4F7003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Extra Semicolon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Placing a semicolon after the parentheses of a </a:t>
            </a:r>
            <a:br>
              <a:rPr lang="en-US" altLang="en-US" sz="2400" smtClean="0"/>
            </a:br>
            <a:r>
              <a:rPr lang="en-US" altLang="en-US" sz="2400" smtClean="0"/>
              <a:t>for loop creates an empty statement as the </a:t>
            </a:r>
            <a:br>
              <a:rPr lang="en-US" altLang="en-US" sz="2400" smtClean="0"/>
            </a:br>
            <a:r>
              <a:rPr lang="en-US" altLang="en-US" sz="2400" smtClean="0"/>
              <a:t>body of the loop</a:t>
            </a:r>
          </a:p>
          <a:p>
            <a:pPr lvl="1" eaLnBrk="1" hangingPunct="1"/>
            <a:r>
              <a:rPr lang="en-US" altLang="en-US" sz="2400" smtClean="0"/>
              <a:t>Example:	for(int count = 1; count &lt;= 10; count++);</a:t>
            </a:r>
            <a:br>
              <a:rPr lang="en-US" altLang="en-US" sz="2400" smtClean="0"/>
            </a:br>
            <a:r>
              <a:rPr lang="en-US" altLang="en-US" sz="2400" smtClean="0"/>
              <a:t>  			    cout &lt;&lt; "Hello\n";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prints one "Hello", but not as part of the loop!</a:t>
            </a:r>
          </a:p>
          <a:p>
            <a:pPr lvl="2" eaLnBrk="1" hangingPunct="1"/>
            <a:r>
              <a:rPr lang="en-US" altLang="en-US" sz="2000" smtClean="0"/>
              <a:t>The empty statement is the body of the loop</a:t>
            </a:r>
          </a:p>
          <a:p>
            <a:pPr lvl="2" eaLnBrk="1" hangingPunct="1"/>
            <a:r>
              <a:rPr lang="en-US" altLang="en-US" sz="2000" smtClean="0"/>
              <a:t>cout &lt;&lt; "Hello\n";  is not part of the loop body!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680E65F-2D19-4DEA-948D-5FCD036438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Variable Standard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ANSI C++ standard requires  that a variable </a:t>
            </a:r>
            <a:br>
              <a:rPr lang="en-US" altLang="en-US" sz="2400" smtClean="0"/>
            </a:br>
            <a:r>
              <a:rPr lang="en-US" altLang="en-US" sz="2400" smtClean="0"/>
              <a:t>declared in the for-loop initialization section </a:t>
            </a:r>
            <a:br>
              <a:rPr lang="en-US" altLang="en-US" sz="2400" smtClean="0"/>
            </a:br>
            <a:r>
              <a:rPr lang="en-US" altLang="en-US" sz="2400" smtClean="0"/>
              <a:t>be local to the block of the for-loop</a:t>
            </a:r>
          </a:p>
          <a:p>
            <a:pPr eaLnBrk="1" hangingPunct="1"/>
            <a:r>
              <a:rPr lang="en-US" altLang="en-US" sz="2400" smtClean="0"/>
              <a:t>Find out how your compiler treats these</a:t>
            </a:r>
            <a:br>
              <a:rPr lang="en-US" altLang="en-US" sz="2400" smtClean="0"/>
            </a:br>
            <a:r>
              <a:rPr lang="en-US" altLang="en-US" sz="2400" smtClean="0"/>
              <a:t>variables!</a:t>
            </a:r>
          </a:p>
          <a:p>
            <a:pPr eaLnBrk="1" hangingPunct="1"/>
            <a:r>
              <a:rPr lang="en-US" altLang="en-US" sz="2400" smtClean="0"/>
              <a:t>If you want your code to be portable, do not</a:t>
            </a:r>
            <a:br>
              <a:rPr lang="en-US" altLang="en-US" sz="2400" smtClean="0"/>
            </a:br>
            <a:r>
              <a:rPr lang="en-US" altLang="en-US" sz="2400" smtClean="0"/>
              <a:t>depend on all compilers to treat these variables</a:t>
            </a:r>
            <a:br>
              <a:rPr lang="en-US" altLang="en-US" sz="2400" smtClean="0"/>
            </a:br>
            <a:r>
              <a:rPr lang="en-US" altLang="en-US" sz="2400" smtClean="0"/>
              <a:t>as local to the for-loop!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41F9226-D04E-446B-A2CA-D28A2794C4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Loop To Use?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Choose the type of loop late in the design process</a:t>
            </a:r>
          </a:p>
          <a:p>
            <a:pPr lvl="1" eaLnBrk="1" hangingPunct="1"/>
            <a:r>
              <a:rPr lang="en-US" altLang="en-US" sz="2400" smtClean="0"/>
              <a:t>First design the loop using pseudocode</a:t>
            </a:r>
          </a:p>
          <a:p>
            <a:pPr lvl="1" eaLnBrk="1" hangingPunct="1"/>
            <a:r>
              <a:rPr lang="en-US" altLang="en-US" sz="2400" smtClean="0"/>
              <a:t>Translate the pseudocode into C++</a:t>
            </a:r>
          </a:p>
          <a:p>
            <a:pPr lvl="1" eaLnBrk="1" hangingPunct="1"/>
            <a:r>
              <a:rPr lang="en-US" altLang="en-US" sz="2400" smtClean="0"/>
              <a:t>The translation generally makes the choice of an</a:t>
            </a:r>
            <a:br>
              <a:rPr lang="en-US" altLang="en-US" sz="2400" smtClean="0"/>
            </a:br>
            <a:r>
              <a:rPr lang="en-US" altLang="en-US" sz="2400" smtClean="0"/>
              <a:t>appropriate loop clear</a:t>
            </a:r>
          </a:p>
          <a:p>
            <a:pPr lvl="1" eaLnBrk="1" hangingPunct="1"/>
            <a:r>
              <a:rPr lang="en-US" altLang="en-US" sz="2400" smtClean="0"/>
              <a:t>While-loops are used for all other loops when there </a:t>
            </a:r>
            <a:br>
              <a:rPr lang="en-US" altLang="en-US" sz="2400" smtClean="0"/>
            </a:br>
            <a:r>
              <a:rPr lang="en-US" altLang="en-US" sz="2400" smtClean="0"/>
              <a:t>might be occassions when the loop should not run</a:t>
            </a:r>
          </a:p>
          <a:p>
            <a:pPr lvl="1" eaLnBrk="1" hangingPunct="1"/>
            <a:r>
              <a:rPr lang="en-US" altLang="en-US" sz="2400" smtClean="0"/>
              <a:t>Do-while loops are used for all other loops when </a:t>
            </a:r>
            <a:br>
              <a:rPr lang="en-US" altLang="en-US" sz="2400" smtClean="0"/>
            </a:br>
            <a:r>
              <a:rPr lang="en-US" altLang="en-US" sz="2400" smtClean="0"/>
              <a:t>the loop must always run at least once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4AC0CA1-227C-49BE-A4A6-A7D14A119B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for-loop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for-loops are typically selected when doing </a:t>
            </a:r>
            <a:br>
              <a:rPr lang="en-US" altLang="en-US" smtClean="0"/>
            </a:br>
            <a:r>
              <a:rPr lang="en-US" altLang="en-US" smtClean="0"/>
              <a:t>numeric calculations, especially when using</a:t>
            </a:r>
            <a:br>
              <a:rPr lang="en-US" altLang="en-US" smtClean="0"/>
            </a:br>
            <a:r>
              <a:rPr lang="en-US" altLang="en-US" smtClean="0"/>
              <a:t>a variable changed by equal amounts each </a:t>
            </a:r>
            <a:br>
              <a:rPr lang="en-US" altLang="en-US" smtClean="0"/>
            </a:br>
            <a:r>
              <a:rPr lang="en-US" altLang="en-US" smtClean="0"/>
              <a:t>time the loop iterates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C4235BC-278E-43F0-9551-04FDB432CE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while-loop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while-loop is typically used 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a for-loop is not appropriate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there are circumstances for which the loop body should not be executed at all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5EA35F8-6234-42BC-B57E-9D40DF5DDC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 do-while Loop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do-while-loop is typically used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a for-loop is not appropriate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When the loop body must be executed at least once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1EA310-8735-4EF4-BC3C-F681D01823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break-Statement</a:t>
            </a:r>
          </a:p>
        </p:txBody>
      </p:sp>
      <p:sp>
        <p:nvSpPr>
          <p:cNvPr id="14029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times to exit a loop before it ends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the loop checks for invalid input that would ruin a calculation, it is often best to end the loop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break-statement can be used to exit a loop </a:t>
            </a:r>
            <a:br>
              <a:rPr lang="en-US" altLang="en-US" smtClean="0"/>
            </a:br>
            <a:r>
              <a:rPr lang="en-US" altLang="en-US" smtClean="0"/>
              <a:t>before normal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 careful with nested loops! Using break only exits the loop in which the break-statement occurs</a:t>
            </a:r>
          </a:p>
        </p:txBody>
      </p:sp>
      <p:sp>
        <p:nvSpPr>
          <p:cNvPr id="66969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89663" y="5746750"/>
            <a:ext cx="225266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3.14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2FF726-5298-41B2-A812-D4533D9FB0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3.3 Conclusion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Determine the output of the following?</a:t>
            </a:r>
            <a:br>
              <a:rPr lang="en-US" altLang="en-US" sz="2400" smtClean="0"/>
            </a:br>
            <a:r>
              <a:rPr lang="en-US" altLang="en-US" sz="2400" smtClean="0"/>
              <a:t> for(int count = 1; count &lt; 5; count++)</a:t>
            </a:r>
            <a:br>
              <a:rPr lang="en-US" altLang="en-US" sz="2400" smtClean="0"/>
            </a:br>
            <a:r>
              <a:rPr lang="en-US" altLang="en-US" sz="2400" smtClean="0"/>
              <a:t>   cout &lt;&lt; (2 * count) &lt;&lt; "  " 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Determine which type of loop is likely to be best</a:t>
            </a:r>
            <a:br>
              <a:rPr lang="en-US" altLang="en-US" sz="2400" smtClean="0"/>
            </a:br>
            <a:r>
              <a:rPr lang="en-US" altLang="en-US" sz="2400" smtClean="0"/>
              <a:t>for</a:t>
            </a:r>
          </a:p>
          <a:p>
            <a:pPr lvl="2" eaLnBrk="1" hangingPunct="1"/>
            <a:r>
              <a:rPr lang="en-US" altLang="en-US" sz="2000" smtClean="0"/>
              <a:t>Summing a series such as 1/2  + 1/3 + 1/4 + … + 1/10?</a:t>
            </a:r>
          </a:p>
          <a:p>
            <a:pPr lvl="2" eaLnBrk="1" hangingPunct="1"/>
            <a:r>
              <a:rPr lang="en-US" altLang="en-US" sz="2000" smtClean="0"/>
              <a:t>Reading a list of exam scores for one student?</a:t>
            </a:r>
          </a:p>
          <a:p>
            <a:pPr lvl="2" eaLnBrk="1" hangingPunct="1"/>
            <a:r>
              <a:rPr lang="en-US" altLang="en-US" sz="2000" smtClean="0"/>
              <a:t>Testing a function to see how it performs with different</a:t>
            </a:r>
            <a:br>
              <a:rPr lang="en-US" altLang="en-US" sz="2000" smtClean="0"/>
            </a:br>
            <a:r>
              <a:rPr lang="en-US" altLang="en-US" sz="2000" smtClean="0"/>
              <a:t>values of its arguments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394EDD-661C-4C43-BD71-D672D7915D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Boolean Expressions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 are evaluated using values</a:t>
            </a:r>
            <a:br>
              <a:rPr lang="en-US" altLang="en-US" smtClean="0"/>
            </a:br>
            <a:r>
              <a:rPr lang="en-US" altLang="en-US" smtClean="0"/>
              <a:t>from the Truth Tables in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For example, if y is 8, the expression </a:t>
            </a:r>
            <a:br>
              <a:rPr lang="en-US" altLang="en-US" smtClean="0"/>
            </a:br>
            <a:r>
              <a:rPr lang="en-US" altLang="en-US" smtClean="0"/>
              <a:t>		    !( ( y  &lt;  3) | | ( y  &gt;  7) ) </a:t>
            </a:r>
            <a:br>
              <a:rPr lang="en-US" altLang="en-US" smtClean="0"/>
            </a:br>
            <a:r>
              <a:rPr lang="en-US" altLang="en-US" smtClean="0"/>
              <a:t>is evaluated in the following sequence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913063" y="4586288"/>
            <a:ext cx="2795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false  | |  true  )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770313" y="5214938"/>
            <a:ext cx="153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true  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4113213" y="5881688"/>
            <a:ext cx="85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7413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58000" y="5760244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3.1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40AB69-5541-45BD-AD6E-550CEEA099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  <p:bldP spid="609284" grpId="0"/>
      <p:bldP spid="60928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3.4</a:t>
            </a:r>
          </a:p>
        </p:txBody>
      </p:sp>
      <p:sp>
        <p:nvSpPr>
          <p:cNvPr id="7373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Designing Loops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Loops</a:t>
            </a:r>
          </a:p>
        </p:txBody>
      </p:sp>
      <p:sp>
        <p:nvSpPr>
          <p:cNvPr id="1464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Designing a loop involves designing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body of the loop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initializing statements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conditions for ending the loop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85CCE91-F08A-49BD-BAFA-191FAED9F3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Sums and Products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common task is reading a list of numbers</a:t>
            </a:r>
            <a:br>
              <a:rPr lang="en-US" altLang="en-US" sz="2400" smtClean="0"/>
            </a:br>
            <a:r>
              <a:rPr lang="en-US" altLang="en-US" sz="2400" smtClean="0"/>
              <a:t>and computing the sum</a:t>
            </a:r>
          </a:p>
          <a:p>
            <a:pPr lvl="1" eaLnBrk="1" hangingPunct="1"/>
            <a:r>
              <a:rPr lang="en-US" altLang="en-US" sz="2400" smtClean="0"/>
              <a:t>Pseudocode for this task might be:</a:t>
            </a:r>
            <a:br>
              <a:rPr lang="en-US" altLang="en-US" sz="2400" smtClean="0"/>
            </a:br>
            <a:r>
              <a:rPr lang="en-US" altLang="en-US" sz="2400" smtClean="0"/>
              <a:t>   	sum = 0;</a:t>
            </a:r>
            <a:br>
              <a:rPr lang="en-US" altLang="en-US" sz="2400" smtClean="0"/>
            </a:br>
            <a:r>
              <a:rPr lang="en-US" altLang="en-US" sz="2400" smtClean="0"/>
              <a:t>   	repeat the following this_many times</a:t>
            </a:r>
            <a:br>
              <a:rPr lang="en-US" altLang="en-US" sz="2400" smtClean="0"/>
            </a:br>
            <a:r>
              <a:rPr lang="en-US" altLang="en-US" sz="2400" smtClean="0"/>
              <a:t>      		cin &gt;&gt; next;</a:t>
            </a:r>
            <a:br>
              <a:rPr lang="en-US" altLang="en-US" sz="2400" smtClean="0"/>
            </a:br>
            <a:r>
              <a:rPr lang="en-US" altLang="en-US" sz="2400" smtClean="0"/>
              <a:t>      		sum = sum + next;</a:t>
            </a:r>
            <a:br>
              <a:rPr lang="en-US" altLang="en-US" sz="2400" smtClean="0"/>
            </a:br>
            <a:r>
              <a:rPr lang="en-US" altLang="en-US" sz="2400" smtClean="0"/>
              <a:t>   	end of loop</a:t>
            </a:r>
          </a:p>
          <a:p>
            <a:pPr lvl="1" eaLnBrk="1" hangingPunct="1"/>
            <a:r>
              <a:rPr lang="en-US" altLang="en-US" sz="2400" smtClean="0"/>
              <a:t>This pseudocode can be implemented with a for-loop</a:t>
            </a:r>
            <a:br>
              <a:rPr lang="en-US" altLang="en-US" sz="2400" smtClean="0"/>
            </a:br>
            <a:r>
              <a:rPr lang="en-US" altLang="en-US" sz="2400" smtClean="0"/>
              <a:t>as shown on the next slide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0CE5719-5191-49F5-878C-8936506B9A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for-loop for a sum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pseudocode from the previous slide is </a:t>
            </a:r>
            <a:br>
              <a:rPr lang="en-US" altLang="en-US" smtClean="0"/>
            </a:br>
            <a:r>
              <a:rPr lang="en-US" altLang="en-US" smtClean="0"/>
              <a:t>implemented as </a:t>
            </a:r>
            <a:br>
              <a:rPr lang="en-US" altLang="en-US" smtClean="0"/>
            </a:br>
            <a:r>
              <a:rPr lang="en-US" altLang="en-US" smtClean="0"/>
              <a:t>int sum = 0;</a:t>
            </a:r>
            <a:br>
              <a:rPr lang="en-US" altLang="en-US" smtClean="0"/>
            </a:br>
            <a:r>
              <a:rPr lang="en-US" altLang="en-US" smtClean="0"/>
              <a:t>for(int count=1; count &lt;= this_many; count++)</a:t>
            </a:r>
            <a:br>
              <a:rPr lang="en-US" altLang="en-US" smtClean="0"/>
            </a:br>
            <a:r>
              <a:rPr lang="en-US" altLang="en-US" smtClean="0"/>
              <a:t>   {</a:t>
            </a:r>
            <a:br>
              <a:rPr lang="en-US" altLang="en-US" smtClean="0"/>
            </a:br>
            <a:r>
              <a:rPr lang="en-US" altLang="en-US" smtClean="0"/>
              <a:t>        cin &gt;&gt; next;</a:t>
            </a:r>
            <a:br>
              <a:rPr lang="en-US" altLang="en-US" smtClean="0"/>
            </a:br>
            <a:r>
              <a:rPr lang="en-US" altLang="en-US" smtClean="0"/>
              <a:t>        sum = sum + next;</a:t>
            </a:r>
            <a:br>
              <a:rPr lang="en-US" altLang="en-US" smtClean="0"/>
            </a:br>
            <a:r>
              <a:rPr lang="en-US" altLang="en-US" smtClean="0"/>
              <a:t>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sum must be initialized prior to the loop body!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9C4FB5-FC1B-4696-865D-4CEF4F6211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 "this many times"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Pseudocode containing the line</a:t>
            </a:r>
            <a:br>
              <a:rPr lang="en-US" altLang="en-US" sz="2400" smtClean="0"/>
            </a:br>
            <a:r>
              <a:rPr lang="en-US" altLang="en-US" sz="2400" smtClean="0"/>
              <a:t>               repeat the following "this many times"</a:t>
            </a:r>
            <a:br>
              <a:rPr lang="en-US" altLang="en-US" sz="2400" smtClean="0"/>
            </a:br>
            <a:r>
              <a:rPr lang="en-US" altLang="en-US" sz="2400" smtClean="0"/>
              <a:t>is often implemented with a for-loop</a:t>
            </a:r>
          </a:p>
          <a:p>
            <a:pPr eaLnBrk="1" hangingPunct="1"/>
            <a:r>
              <a:rPr lang="en-US" altLang="en-US" sz="2400" smtClean="0"/>
              <a:t>A for-loop is generally the choice when there is </a:t>
            </a:r>
            <a:br>
              <a:rPr lang="en-US" altLang="en-US" sz="2400" smtClean="0"/>
            </a:br>
            <a:r>
              <a:rPr lang="en-US" altLang="en-US" sz="2400" smtClean="0"/>
              <a:t>a predetermined number of iterations  </a:t>
            </a:r>
          </a:p>
          <a:p>
            <a:pPr lvl="1" eaLnBrk="1" hangingPunct="1"/>
            <a:r>
              <a:rPr lang="en-US" altLang="en-US" sz="2400" smtClean="0"/>
              <a:t>Example:   </a:t>
            </a:r>
            <a:br>
              <a:rPr lang="en-US" altLang="en-US" sz="2400" smtClean="0"/>
            </a:br>
            <a:r>
              <a:rPr lang="en-US" altLang="en-US" sz="2400" smtClean="0"/>
              <a:t>  for(int count = 1; count &lt;= this_many; count++)</a:t>
            </a:r>
            <a:br>
              <a:rPr lang="en-US" altLang="en-US" sz="2400" smtClean="0"/>
            </a:br>
            <a:r>
              <a:rPr lang="en-US" altLang="en-US" sz="2400" smtClean="0"/>
              <a:t>      Loop_body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AC91A5C-BD9E-4674-B59A-5CCB37CEC6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for-loop For a Product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Forming a product is very similar to the sum</a:t>
            </a:r>
            <a:br>
              <a:rPr lang="en-US" altLang="en-US" sz="2400" smtClean="0"/>
            </a:br>
            <a:r>
              <a:rPr lang="en-US" altLang="en-US" sz="2400" smtClean="0"/>
              <a:t>example seen earlier</a:t>
            </a:r>
            <a:br>
              <a:rPr lang="en-US" altLang="en-US" sz="2400" smtClean="0"/>
            </a:br>
            <a:r>
              <a:rPr lang="en-US" altLang="en-US" sz="2400" smtClean="0"/>
              <a:t>	int product = 1;</a:t>
            </a:r>
            <a:br>
              <a:rPr lang="en-US" altLang="en-US" sz="2400" smtClean="0"/>
            </a:br>
            <a:r>
              <a:rPr lang="en-US" altLang="en-US" sz="2400" smtClean="0"/>
              <a:t>	for(int count=1; count &lt;= this_many; count++)</a:t>
            </a:r>
            <a:br>
              <a:rPr lang="en-US" altLang="en-US" sz="2400" smtClean="0"/>
            </a:br>
            <a:r>
              <a:rPr lang="en-US" altLang="en-US" sz="2400" smtClean="0"/>
              <a:t>   	{</a:t>
            </a:r>
            <a:br>
              <a:rPr lang="en-US" altLang="en-US" sz="2400" smtClean="0"/>
            </a:br>
            <a:r>
              <a:rPr lang="en-US" altLang="en-US" sz="2400" smtClean="0"/>
              <a:t>        	cin &gt;&gt; next;</a:t>
            </a:r>
            <a:br>
              <a:rPr lang="en-US" altLang="en-US" sz="2400" smtClean="0"/>
            </a:br>
            <a:r>
              <a:rPr lang="en-US" altLang="en-US" sz="2400" smtClean="0"/>
              <a:t>        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product must be initialized prior to the loop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Notice that product is initialized to 1, not 0!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7611383-A88C-49FF-AEF7-BA7C893DAD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Ending a Loop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are four common methods to terminate</a:t>
            </a:r>
            <a:br>
              <a:rPr lang="en-US" altLang="en-US" sz="2400" smtClean="0"/>
            </a:br>
            <a:r>
              <a:rPr lang="en-US" altLang="en-US" sz="2400" smtClean="0"/>
              <a:t>an input loop</a:t>
            </a:r>
          </a:p>
          <a:p>
            <a:pPr lvl="1" eaLnBrk="1" hangingPunct="1"/>
            <a:r>
              <a:rPr lang="en-US" altLang="en-US" sz="2400" smtClean="0"/>
              <a:t>List headed by size </a:t>
            </a:r>
          </a:p>
          <a:p>
            <a:pPr lvl="2" eaLnBrk="1" hangingPunct="1"/>
            <a:r>
              <a:rPr lang="en-US" altLang="en-US" sz="2000" smtClean="0"/>
              <a:t>When we can determine the size of the list beforehand</a:t>
            </a:r>
          </a:p>
          <a:p>
            <a:pPr lvl="1" eaLnBrk="1" hangingPunct="1"/>
            <a:r>
              <a:rPr lang="en-US" altLang="en-US" sz="2400" smtClean="0"/>
              <a:t>Ask before iterating</a:t>
            </a:r>
          </a:p>
          <a:p>
            <a:pPr lvl="2" eaLnBrk="1" hangingPunct="1"/>
            <a:r>
              <a:rPr lang="en-US" altLang="en-US" sz="2000" smtClean="0"/>
              <a:t>Ask if the user wants to continue before each iteration</a:t>
            </a:r>
          </a:p>
          <a:p>
            <a:pPr lvl="1" eaLnBrk="1" hangingPunct="1"/>
            <a:r>
              <a:rPr lang="en-US" altLang="en-US" sz="2400" smtClean="0"/>
              <a:t>List ended with a sentinel value 	</a:t>
            </a:r>
          </a:p>
          <a:p>
            <a:pPr lvl="2" eaLnBrk="1" hangingPunct="1"/>
            <a:r>
              <a:rPr lang="en-US" altLang="en-US" sz="2000" smtClean="0"/>
              <a:t>Using a particular value to signal the end of the list</a:t>
            </a:r>
          </a:p>
          <a:p>
            <a:pPr lvl="1" eaLnBrk="1" hangingPunct="1"/>
            <a:r>
              <a:rPr lang="en-US" altLang="en-US" sz="2400" smtClean="0"/>
              <a:t>Running out of input</a:t>
            </a:r>
          </a:p>
          <a:p>
            <a:pPr lvl="2" eaLnBrk="1" hangingPunct="1"/>
            <a:r>
              <a:rPr lang="en-US" altLang="en-US" sz="2000" smtClean="0"/>
              <a:t>Using the eof function to indicate the end of a file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6AB5F04-EDF1-4927-BF77-A60F9AF9E4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Headed By Size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for-loops we have seen provide a natural</a:t>
            </a:r>
            <a:br>
              <a:rPr lang="en-US" altLang="en-US" sz="2400" smtClean="0"/>
            </a:br>
            <a:r>
              <a:rPr lang="en-US" altLang="en-US" sz="2400" smtClean="0"/>
              <a:t>implementation of the list headed by size </a:t>
            </a:r>
            <a:br>
              <a:rPr lang="en-US" altLang="en-US" sz="2400" smtClean="0"/>
            </a:br>
            <a:r>
              <a:rPr lang="en-US" altLang="en-US" sz="2400" smtClean="0"/>
              <a:t>method of ending a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int items;</a:t>
            </a:r>
            <a:br>
              <a:rPr lang="en-US" altLang="en-US" sz="2400" smtClean="0"/>
            </a:br>
            <a:r>
              <a:rPr lang="en-US" altLang="en-US" sz="2400" smtClean="0"/>
              <a:t>      	   cout &lt;&lt; "How many items in the list?";</a:t>
            </a:r>
            <a:br>
              <a:rPr lang="en-US" altLang="en-US" sz="2400" smtClean="0"/>
            </a:br>
            <a:r>
              <a:rPr lang="en-US" altLang="en-US" sz="2400" smtClean="0"/>
              <a:t> 		   cin &gt;&gt; items;</a:t>
            </a:r>
            <a:br>
              <a:rPr lang="en-US" altLang="en-US" sz="2400" smtClean="0"/>
            </a:br>
            <a:r>
              <a:rPr lang="en-US" altLang="en-US" sz="2400" smtClean="0"/>
              <a:t> 		   for(int count  = 1; count &lt;= items; count++)</a:t>
            </a:r>
            <a:br>
              <a:rPr lang="en-US" altLang="en-US" sz="2400" smtClean="0"/>
            </a:br>
            <a:r>
              <a:rPr lang="en-US" altLang="en-US" sz="2400" smtClean="0"/>
              <a:t> 		   {</a:t>
            </a:r>
            <a:br>
              <a:rPr lang="en-US" altLang="en-US" sz="2400" smtClean="0"/>
            </a:br>
            <a:r>
              <a:rPr lang="en-US" altLang="en-US" sz="2400" smtClean="0"/>
              <a:t>			int number;</a:t>
            </a:r>
            <a:br>
              <a:rPr lang="en-US" altLang="en-US" sz="2400" smtClean="0"/>
            </a:br>
            <a:r>
              <a:rPr lang="en-US" altLang="en-US" sz="2400" smtClean="0"/>
              <a:t> 			cout &lt;&lt; "Enter number " &lt;&lt; count;</a:t>
            </a:r>
            <a:br>
              <a:rPr lang="en-US" altLang="en-US" sz="2400" smtClean="0"/>
            </a:br>
            <a:r>
              <a:rPr lang="en-US" altLang="en-US" sz="2400" smtClean="0"/>
              <a:t> 			cin &gt;&gt; number;</a:t>
            </a:r>
            <a:br>
              <a:rPr lang="en-US" altLang="en-US" sz="2400" smtClean="0"/>
            </a:br>
            <a:r>
              <a:rPr lang="en-US" altLang="en-US" sz="2400" smtClean="0"/>
              <a:t>   		cout &lt;&lt; endl;</a:t>
            </a:r>
            <a:br>
              <a:rPr lang="en-US" altLang="en-US" sz="2400" smtClean="0"/>
            </a:br>
            <a:r>
              <a:rPr lang="en-US" altLang="en-US" sz="2400" smtClean="0"/>
              <a:t>			// statements to process the number</a:t>
            </a:r>
            <a:br>
              <a:rPr lang="en-US" altLang="en-US" sz="2400" smtClean="0"/>
            </a:br>
            <a:r>
              <a:rPr lang="en-US" altLang="en-US" sz="2400" smtClean="0"/>
              <a:t> 		    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C1FC2E7-B3BE-4E4C-BBFD-E088AB6A43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Ask Before Iterating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while loop is used here to implement the ask</a:t>
            </a:r>
            <a:br>
              <a:rPr lang="en-US" altLang="en-US" sz="2400" smtClean="0"/>
            </a:br>
            <a:r>
              <a:rPr lang="en-US" altLang="en-US" sz="2400" smtClean="0"/>
              <a:t>before iterating method to end a loop</a:t>
            </a:r>
            <a:br>
              <a:rPr lang="en-US" altLang="en-US" sz="2400" smtClean="0"/>
            </a:br>
            <a:r>
              <a:rPr lang="en-US" altLang="en-US" sz="2400" smtClean="0"/>
              <a:t>	sum = 0;</a:t>
            </a:r>
            <a:br>
              <a:rPr lang="en-US" altLang="en-US" sz="2400" smtClean="0"/>
            </a:br>
            <a:r>
              <a:rPr lang="en-US" altLang="en-US" sz="2400" smtClean="0"/>
              <a:t>	cout &lt;&lt; "Are there numbers in the list (Y/N)?";</a:t>
            </a:r>
            <a:br>
              <a:rPr lang="en-US" altLang="en-US" sz="2400" smtClean="0"/>
            </a:br>
            <a:r>
              <a:rPr lang="en-US" altLang="en-US" sz="2400" smtClean="0"/>
              <a:t>	char ans;</a:t>
            </a:r>
            <a:br>
              <a:rPr lang="en-US" altLang="en-US" sz="2400" smtClean="0"/>
            </a:br>
            <a:r>
              <a:rPr lang="en-US" altLang="en-US" sz="2400" smtClean="0"/>
              <a:t>	cin &gt;&gt; ans;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while (( ans = 'Y')  || (ans = 'y'))</a:t>
            </a:r>
            <a:br>
              <a:rPr lang="en-US" altLang="en-US" sz="2400" smtClean="0"/>
            </a:br>
            <a:r>
              <a:rPr lang="en-US" altLang="en-US" sz="2400" smtClean="0"/>
              <a:t>  	{</a:t>
            </a:r>
            <a:br>
              <a:rPr lang="en-US" altLang="en-US" sz="2400" smtClean="0"/>
            </a:br>
            <a:r>
              <a:rPr lang="en-US" altLang="en-US" sz="2400" smtClean="0"/>
              <a:t>        	//statements to read and process the number</a:t>
            </a:r>
            <a:br>
              <a:rPr lang="en-US" altLang="en-US" sz="2400" smtClean="0"/>
            </a:br>
            <a:r>
              <a:rPr lang="en-US" altLang="en-US" sz="2400" smtClean="0"/>
              <a:t>        	cout &lt;&lt; "Are there more numbers(Y/N)? ";</a:t>
            </a:r>
            <a:br>
              <a:rPr lang="en-US" altLang="en-US" sz="2400" smtClean="0"/>
            </a:br>
            <a:r>
              <a:rPr lang="en-US" altLang="en-US" sz="2400" smtClean="0"/>
              <a:t>	  	cin &gt;&gt; ans;</a:t>
            </a:r>
            <a:br>
              <a:rPr lang="en-US" altLang="en-US" sz="2400" smtClean="0"/>
            </a:br>
            <a:r>
              <a:rPr lang="en-US" altLang="en-US" sz="2400" smtClean="0"/>
              <a:t>        }</a:t>
            </a:r>
            <a:br>
              <a:rPr lang="en-US" altLang="en-US" sz="2400" smtClean="0"/>
            </a:br>
            <a:r>
              <a:rPr lang="en-US" altLang="en-US" sz="2400" smtClean="0"/>
              <a:t> 	  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603C65-D123-474B-BF81-C744B0A4E5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Ended With a Sentinel Value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while loop is typically used to end a loop using</a:t>
            </a:r>
            <a:br>
              <a:rPr lang="en-US" altLang="en-US" sz="2000" smtClean="0"/>
            </a:br>
            <a:r>
              <a:rPr lang="en-US" altLang="en-US" sz="2000" smtClean="0"/>
              <a:t>the list ended with a sentinel value method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cout &lt;&lt; "Enter a list of nonnegative integers.\n"</a:t>
            </a:r>
            <a:br>
              <a:rPr lang="en-US" altLang="en-US" sz="2000" smtClean="0"/>
            </a:br>
            <a:r>
              <a:rPr lang="en-US" altLang="en-US" sz="2000" smtClean="0"/>
              <a:t>                &lt;&lt; "Place a negative integer after the list.\n";</a:t>
            </a:r>
            <a:br>
              <a:rPr lang="en-US" altLang="en-US" sz="2000" smtClean="0"/>
            </a:br>
            <a:r>
              <a:rPr lang="en-US" altLang="en-US" sz="2000" smtClean="0"/>
              <a:t>	sum = 0;</a:t>
            </a:r>
            <a:br>
              <a:rPr lang="en-US" altLang="en-US" sz="2000" smtClean="0"/>
            </a:br>
            <a:r>
              <a:rPr lang="en-US" altLang="en-US" sz="2000" smtClean="0"/>
              <a:t>	cin &gt;&gt; number;</a:t>
            </a:r>
            <a:br>
              <a:rPr lang="en-US" altLang="en-US" sz="2000" smtClean="0"/>
            </a:br>
            <a:r>
              <a:rPr lang="en-US" altLang="en-US" sz="2000" smtClean="0"/>
              <a:t>	while (number &gt; 0)</a:t>
            </a:r>
            <a:br>
              <a:rPr lang="en-US" altLang="en-US" sz="2000" smtClean="0"/>
            </a:br>
            <a:r>
              <a:rPr lang="en-US" altLang="en-US" sz="2000" smtClean="0"/>
              <a:t> 	{</a:t>
            </a:r>
            <a:br>
              <a:rPr lang="en-US" altLang="en-US" sz="2000" smtClean="0"/>
            </a:br>
            <a:r>
              <a:rPr lang="en-US" altLang="en-US" sz="2000" smtClean="0"/>
              <a:t>     		//statements to process the number</a:t>
            </a:r>
            <a:br>
              <a:rPr lang="en-US" altLang="en-US" sz="2000" smtClean="0"/>
            </a:br>
            <a:r>
              <a:rPr lang="en-US" altLang="en-US" sz="2000" smtClean="0"/>
              <a:t>     		cin &gt;&gt; number;</a:t>
            </a:r>
            <a:br>
              <a:rPr lang="en-US" altLang="en-US" sz="2000" smtClean="0"/>
            </a:br>
            <a:r>
              <a:rPr lang="en-US" altLang="en-US" sz="2000" smtClean="0"/>
              <a:t>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Notice that the sentinel value is read, but not processed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56E8B4-1E87-4304-AA15-3FCF496371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parenthesis are omitted from boolean </a:t>
            </a:r>
            <a:br>
              <a:rPr lang="en-US" altLang="en-US" smtClean="0"/>
            </a:br>
            <a:r>
              <a:rPr lang="en-US" altLang="en-US" smtClean="0"/>
              <a:t>expressions, the default precedence of </a:t>
            </a:r>
            <a:br>
              <a:rPr lang="en-US" altLang="en-US" smtClean="0"/>
            </a:br>
            <a:r>
              <a:rPr lang="en-US" altLang="en-US" smtClean="0"/>
              <a:t>operations is:</a:t>
            </a:r>
          </a:p>
          <a:p>
            <a:pPr lvl="1" eaLnBrk="1" hangingPunct="1"/>
            <a:r>
              <a:rPr lang="en-US" altLang="en-US" smtClean="0"/>
              <a:t>Perform ! operations first</a:t>
            </a:r>
          </a:p>
          <a:p>
            <a:pPr lvl="1" eaLnBrk="1" hangingPunct="1"/>
            <a:r>
              <a:rPr lang="en-US" altLang="en-US" smtClean="0"/>
              <a:t>Perform relational operations such as  &lt;  next</a:t>
            </a:r>
          </a:p>
          <a:p>
            <a:pPr lvl="1" eaLnBrk="1" hangingPunct="1"/>
            <a:r>
              <a:rPr lang="en-US" altLang="en-US" smtClean="0"/>
              <a:t>Perform &amp;&amp; operations next</a:t>
            </a:r>
          </a:p>
          <a:p>
            <a:pPr lvl="1" eaLnBrk="1" hangingPunct="1"/>
            <a:r>
              <a:rPr lang="en-US" altLang="en-US" smtClean="0"/>
              <a:t>Perform | | operations last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C971DF-D63C-40FF-9969-2C0CB63FD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Out of Input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while loop is typically used to implement the</a:t>
            </a:r>
            <a:br>
              <a:rPr lang="en-US" altLang="en-US" sz="2400" smtClean="0"/>
            </a:br>
            <a:r>
              <a:rPr lang="en-US" altLang="en-US" sz="2400" smtClean="0"/>
              <a:t>running out of input method of ending a loop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ifstream infile;</a:t>
            </a:r>
            <a:br>
              <a:rPr lang="en-US" altLang="en-US" sz="2400" smtClean="0"/>
            </a:br>
            <a:r>
              <a:rPr lang="en-US" altLang="en-US" sz="2400" smtClean="0"/>
              <a:t>	infile.open("data.dat");</a:t>
            </a:r>
            <a:br>
              <a:rPr lang="en-US" altLang="en-US" sz="2400" smtClean="0"/>
            </a:br>
            <a:r>
              <a:rPr lang="en-US" altLang="en-US" sz="2400" smtClean="0"/>
              <a:t>	while (! infile.eof( ) )</a:t>
            </a:r>
            <a:br>
              <a:rPr lang="en-US" altLang="en-US" sz="2400" smtClean="0"/>
            </a:br>
            <a:r>
              <a:rPr lang="en-US" altLang="en-US" sz="2400" smtClean="0"/>
              <a:t>  	{</a:t>
            </a:r>
            <a:br>
              <a:rPr lang="en-US" altLang="en-US" sz="2400" smtClean="0"/>
            </a:br>
            <a:r>
              <a:rPr lang="en-US" altLang="en-US" sz="2400" smtClean="0"/>
              <a:t>       	// read and process items from the file</a:t>
            </a:r>
            <a:br>
              <a:rPr lang="en-US" altLang="en-US" sz="2400" smtClean="0"/>
            </a:br>
            <a:r>
              <a:rPr lang="en-US" altLang="en-US" sz="2400" smtClean="0"/>
              <a:t>		// File I/O covered in Chapter 6</a:t>
            </a:r>
            <a:br>
              <a:rPr lang="en-US" altLang="en-US" sz="2400" smtClean="0"/>
            </a:br>
            <a:r>
              <a:rPr lang="en-US" altLang="en-US" sz="2400" smtClean="0"/>
              <a:t>   	}</a:t>
            </a:r>
            <a:br>
              <a:rPr lang="en-US" altLang="en-US" sz="2400" smtClean="0"/>
            </a:br>
            <a:r>
              <a:rPr lang="en-US" altLang="en-US" sz="2400" smtClean="0"/>
              <a:t>       infile.close( );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A45E47B-E4F3-49F5-8417-EABBF50867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Methods To Control Loops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general methods to control any loop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Count controlled loops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Ask before iterating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Exit on flag condition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3E5B3D-8F36-4BCF-B332-BAD03EE5B4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 Controlled Loops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Count controlled loops are loops that determine</a:t>
            </a:r>
            <a:br>
              <a:rPr lang="en-US" altLang="en-US" smtClean="0"/>
            </a:br>
            <a:r>
              <a:rPr lang="en-US" altLang="en-US" smtClean="0"/>
              <a:t>the number of iterations before the loop begins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The list headed by size is an example of a count controlled loop for input</a:t>
            </a: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F9060B-EB6B-4DD5-BF5F-157F0B7632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 on Flag Condition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Loops can be ended when a particular flag </a:t>
            </a:r>
            <a:br>
              <a:rPr lang="en-US" altLang="en-US" smtClean="0"/>
            </a:br>
            <a:r>
              <a:rPr lang="en-US" altLang="en-US" smtClean="0"/>
              <a:t>condition exists </a:t>
            </a:r>
          </a:p>
          <a:p>
            <a:pPr lvl="1" eaLnBrk="1" hangingPunct="1"/>
            <a:r>
              <a:rPr lang="en-US" altLang="en-US" smtClean="0"/>
              <a:t>A variable that changes value to indicate that </a:t>
            </a:r>
            <a:br>
              <a:rPr lang="en-US" altLang="en-US" smtClean="0"/>
            </a:br>
            <a:r>
              <a:rPr lang="en-US" altLang="en-US" smtClean="0"/>
              <a:t>some event has taken place is a flag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Examples of exit on a flag condition for input</a:t>
            </a:r>
          </a:p>
          <a:p>
            <a:pPr lvl="2" eaLnBrk="1" hangingPunct="1"/>
            <a:r>
              <a:rPr lang="en-US" altLang="en-US" smtClean="0"/>
              <a:t>List ended with a sentinel value </a:t>
            </a:r>
          </a:p>
          <a:p>
            <a:pPr lvl="2" eaLnBrk="1" hangingPunct="1"/>
            <a:r>
              <a:rPr lang="en-US" altLang="en-US" smtClean="0"/>
              <a:t>Running out of input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BE19727-B043-4245-BFF9-F0650EBDB5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 on Flag Caution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Consider this loop to identify a student with a </a:t>
            </a:r>
            <a:br>
              <a:rPr lang="en-US" altLang="en-US" sz="2400" smtClean="0"/>
            </a:br>
            <a:r>
              <a:rPr lang="en-US" altLang="en-US" sz="2400" smtClean="0"/>
              <a:t>grade of 90 or better</a:t>
            </a:r>
            <a:br>
              <a:rPr lang="en-US" altLang="en-US" sz="2400" smtClean="0"/>
            </a:br>
            <a:r>
              <a:rPr lang="en-US" altLang="en-US" sz="2400" smtClean="0"/>
              <a:t>	int n = 1;</a:t>
            </a:r>
            <a:br>
              <a:rPr lang="en-US" altLang="en-US" sz="2400" smtClean="0"/>
            </a:br>
            <a:r>
              <a:rPr lang="en-US" altLang="en-US" sz="2400" smtClean="0"/>
              <a:t>	grade = compute_grade(n);</a:t>
            </a:r>
            <a:br>
              <a:rPr lang="en-US" altLang="en-US" sz="2400" smtClean="0"/>
            </a:br>
            <a:r>
              <a:rPr lang="en-US" altLang="en-US" sz="2400" smtClean="0"/>
              <a:t>      while (grade &lt; 90)</a:t>
            </a:r>
            <a:br>
              <a:rPr lang="en-US" altLang="en-US" sz="2400" smtClean="0"/>
            </a:br>
            <a:r>
              <a:rPr lang="en-US" altLang="en-US" sz="2400" smtClean="0"/>
              <a:t>       {</a:t>
            </a:r>
            <a:br>
              <a:rPr lang="en-US" altLang="en-US" sz="2400" smtClean="0"/>
            </a:br>
            <a:r>
              <a:rPr lang="en-US" altLang="en-US" sz="2400" smtClean="0"/>
              <a:t>            n++;</a:t>
            </a:r>
            <a:br>
              <a:rPr lang="en-US" altLang="en-US" sz="2400" smtClean="0"/>
            </a:br>
            <a:r>
              <a:rPr lang="en-US" altLang="en-US" sz="2400" smtClean="0"/>
              <a:t>  	    grade = compute_grade(n);</a:t>
            </a:r>
            <a:br>
              <a:rPr lang="en-US" altLang="en-US" sz="2400" smtClean="0"/>
            </a:br>
            <a:r>
              <a:rPr lang="en-US" altLang="en-US" sz="2400" smtClean="0"/>
              <a:t>        }</a:t>
            </a:r>
            <a:br>
              <a:rPr lang="en-US" altLang="en-US" sz="2400" smtClean="0"/>
            </a:br>
            <a:r>
              <a:rPr lang="en-US" altLang="en-US" sz="2400" smtClean="0"/>
              <a:t>       cout &lt;&lt; "Student number " &lt;&lt; n </a:t>
            </a:r>
            <a:br>
              <a:rPr lang="en-US" altLang="en-US" sz="2400" smtClean="0"/>
            </a:br>
            <a:r>
              <a:rPr lang="en-US" altLang="en-US" sz="2400" smtClean="0"/>
              <a:t> 	         &lt;&lt; " has a score of "  &lt;&lt; grade &lt;&lt; endl;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5F087FF-F8C4-4E8A-A253-8C141966FF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Problem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loop on the previous slide might not stop at</a:t>
            </a:r>
            <a:br>
              <a:rPr lang="en-US" altLang="en-US" smtClean="0"/>
            </a:br>
            <a:r>
              <a:rPr lang="en-US" altLang="en-US" smtClean="0"/>
              <a:t>the end of the list of students if no student has a</a:t>
            </a:r>
            <a:br>
              <a:rPr lang="en-US" altLang="en-US" smtClean="0"/>
            </a:br>
            <a:r>
              <a:rPr lang="en-US" altLang="en-US" smtClean="0"/>
              <a:t>grade of 90 or higher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a good idea to use a second flag to ensure that there are still students to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code on the following slide shows a better </a:t>
            </a:r>
            <a:br>
              <a:rPr lang="en-US" altLang="en-US" smtClean="0"/>
            </a:br>
            <a:r>
              <a:rPr lang="en-US" altLang="en-US" smtClean="0"/>
              <a:t>solution</a:t>
            </a: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0722A1-97AE-4032-BEB8-480B886F2C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Exit On Flag Solution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This code solves the problem of having no student </a:t>
            </a:r>
            <a:br>
              <a:rPr lang="en-US" altLang="en-US" sz="2000" smtClean="0"/>
            </a:br>
            <a:r>
              <a:rPr lang="en-US" altLang="en-US" sz="2000" smtClean="0"/>
              <a:t>grade at 90 or higher </a:t>
            </a:r>
            <a:br>
              <a:rPr lang="en-US" altLang="en-US" sz="2000" smtClean="0"/>
            </a:br>
            <a:r>
              <a:rPr lang="en-US" altLang="en-US" sz="2000" smtClean="0"/>
              <a:t>	int n=1;</a:t>
            </a:r>
            <a:br>
              <a:rPr lang="en-US" altLang="en-US" sz="2000" smtClean="0"/>
            </a:br>
            <a:r>
              <a:rPr lang="en-US" altLang="en-US" sz="2000" smtClean="0"/>
              <a:t>	grade = compute_grade(n);</a:t>
            </a:r>
            <a:br>
              <a:rPr lang="en-US" altLang="en-US" sz="2000" smtClean="0"/>
            </a:br>
            <a:r>
              <a:rPr lang="en-US" altLang="en-US" sz="2000" smtClean="0"/>
              <a:t>	while (( grade &lt; 90) &amp;&amp; ( n &lt; number_of_students))</a:t>
            </a:r>
            <a:br>
              <a:rPr lang="en-US" altLang="en-US" sz="2000" smtClean="0"/>
            </a:br>
            <a:r>
              <a:rPr lang="en-US" altLang="en-US" sz="2000" smtClean="0"/>
              <a:t>  	{</a:t>
            </a:r>
            <a:br>
              <a:rPr lang="en-US" altLang="en-US" sz="2000" smtClean="0"/>
            </a:br>
            <a:r>
              <a:rPr lang="en-US" altLang="en-US" sz="2000" smtClean="0"/>
              <a:t>     		// same as before</a:t>
            </a:r>
            <a:br>
              <a:rPr lang="en-US" altLang="en-US" sz="2000" smtClean="0"/>
            </a:br>
            <a:r>
              <a:rPr lang="en-US" altLang="en-US" sz="2000" smtClean="0"/>
              <a:t>   	}</a:t>
            </a:r>
            <a:br>
              <a:rPr lang="en-US" altLang="en-US" sz="2000" smtClean="0"/>
            </a:br>
            <a:r>
              <a:rPr lang="en-US" altLang="en-US" sz="2000" smtClean="0"/>
              <a:t> 	if (grade &gt; 90)</a:t>
            </a:r>
            <a:br>
              <a:rPr lang="en-US" altLang="en-US" sz="2000" smtClean="0"/>
            </a:br>
            <a:r>
              <a:rPr lang="en-US" altLang="en-US" sz="2000" smtClean="0"/>
              <a:t>     		 // same output as before</a:t>
            </a:r>
            <a:br>
              <a:rPr lang="en-US" altLang="en-US" sz="2000" smtClean="0"/>
            </a:br>
            <a:r>
              <a:rPr lang="en-US" altLang="en-US" sz="2000" smtClean="0"/>
              <a:t> 	else</a:t>
            </a:r>
            <a:br>
              <a:rPr lang="en-US" altLang="en-US" sz="2000" smtClean="0"/>
            </a:br>
            <a:r>
              <a:rPr lang="en-US" altLang="en-US" sz="2000" smtClean="0"/>
              <a:t>      		cout &lt;&lt; "No student has a high score.";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95F5C41-DD9D-4998-8589-A4CFB2950C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179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body of a loop may contain any kind of </a:t>
            </a:r>
            <a:br>
              <a:rPr lang="en-US" altLang="en-US" sz="2400" smtClean="0"/>
            </a:br>
            <a:r>
              <a:rPr lang="en-US" altLang="en-US" sz="2400" smtClean="0"/>
              <a:t>statement, including another loop</a:t>
            </a:r>
          </a:p>
          <a:p>
            <a:pPr lvl="1" eaLnBrk="1" hangingPunct="1"/>
            <a:r>
              <a:rPr lang="en-US" altLang="en-US" sz="2400" smtClean="0"/>
              <a:t>When loops are nested, all iterations of the inner loop </a:t>
            </a:r>
            <a:br>
              <a:rPr lang="en-US" altLang="en-US" sz="2400" smtClean="0"/>
            </a:br>
            <a:r>
              <a:rPr lang="en-US" altLang="en-US" sz="2400" smtClean="0"/>
              <a:t>are executed for each iteration of the outer loop</a:t>
            </a:r>
          </a:p>
          <a:p>
            <a:pPr lvl="1" eaLnBrk="1" hangingPunct="1"/>
            <a:r>
              <a:rPr lang="en-US" altLang="en-US" sz="2400" smtClean="0"/>
              <a:t>Give serious consideration to making the inner loop</a:t>
            </a:r>
            <a:br>
              <a:rPr lang="en-US" altLang="en-US" sz="2400" smtClean="0"/>
            </a:br>
            <a:r>
              <a:rPr lang="en-US" altLang="en-US" sz="2400" smtClean="0"/>
              <a:t>a function call to make it easier to read your program</a:t>
            </a:r>
          </a:p>
          <a:p>
            <a:pPr eaLnBrk="1" hangingPunct="1"/>
            <a:r>
              <a:rPr lang="en-US" altLang="en-US" sz="2400" smtClean="0"/>
              <a:t>Display 3.15 show two versions of a </a:t>
            </a:r>
            <a:br>
              <a:rPr lang="en-US" altLang="en-US" sz="2400" smtClean="0"/>
            </a:br>
            <a:r>
              <a:rPr lang="en-US" altLang="en-US" sz="2400" smtClean="0"/>
              <a:t>program with nested loops</a:t>
            </a:r>
          </a:p>
        </p:txBody>
      </p:sp>
      <p:sp>
        <p:nvSpPr>
          <p:cNvPr id="6881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05600" y="5783262"/>
            <a:ext cx="2154238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3.15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1E59FD2-B39B-41BE-8CE1-08629CC3F1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Loops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errors involving loops include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Off-by-one errors in which the loop executes </a:t>
            </a:r>
            <a:br>
              <a:rPr lang="en-US" altLang="en-US" smtClean="0"/>
            </a:br>
            <a:r>
              <a:rPr lang="en-US" altLang="en-US" smtClean="0"/>
              <a:t>one too many or one too few times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Infinite loops usually result from a mistake </a:t>
            </a:r>
            <a:br>
              <a:rPr lang="en-US" altLang="en-US" smtClean="0"/>
            </a:br>
            <a:r>
              <a:rPr lang="en-US" altLang="en-US" smtClean="0"/>
              <a:t>in the Boolean expression that controls </a:t>
            </a:r>
            <a:br>
              <a:rPr lang="en-US" altLang="en-US" smtClean="0"/>
            </a:br>
            <a:r>
              <a:rPr lang="en-US" altLang="en-US" smtClean="0"/>
              <a:t>the loop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333869A-EF29-48F0-B56F-C66BE9989A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Fixing Off By One Errors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your comparison: </a:t>
            </a:r>
            <a:br>
              <a:rPr lang="en-US" altLang="en-US" smtClean="0"/>
            </a:br>
            <a:r>
              <a:rPr lang="en-US" altLang="en-US" smtClean="0"/>
              <a:t> 		should it be &lt; or &lt;=?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 that the initialization uses the </a:t>
            </a:r>
            <a:br>
              <a:rPr lang="en-US" altLang="en-US" smtClean="0"/>
            </a:br>
            <a:r>
              <a:rPr lang="en-US" altLang="en-US" smtClean="0"/>
              <a:t>correct value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Does the loop handle the zero iterations </a:t>
            </a:r>
            <a:br>
              <a:rPr lang="en-US" altLang="en-US" smtClean="0"/>
            </a:br>
            <a:r>
              <a:rPr lang="en-US" altLang="en-US" smtClean="0"/>
              <a:t>case?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96378AC-628D-4E1B-8BA8-283A2C7769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Precedence Rules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Items in expressions are grouped by precedence</a:t>
            </a:r>
            <a:br>
              <a:rPr lang="en-US" altLang="en-US" smtClean="0"/>
            </a:br>
            <a:r>
              <a:rPr lang="en-US" altLang="en-US" smtClean="0"/>
              <a:t>rules for arithmetic and boolean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Operators with higher precedence are performed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operators with equal precedence are </a:t>
            </a:r>
            <a:br>
              <a:rPr lang="en-US" altLang="en-US" smtClean="0"/>
            </a:br>
            <a:r>
              <a:rPr lang="en-US" altLang="en-US" smtClean="0"/>
              <a:t>performed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Unary operators of equal precedence are </a:t>
            </a:r>
            <a:br>
              <a:rPr lang="en-US" altLang="en-US" smtClean="0"/>
            </a:br>
            <a:r>
              <a:rPr lang="en-US" altLang="en-US" smtClean="0"/>
              <a:t>performed right to left</a:t>
            </a:r>
          </a:p>
        </p:txBody>
      </p:sp>
      <p:sp>
        <p:nvSpPr>
          <p:cNvPr id="61133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81800" y="5670550"/>
            <a:ext cx="195580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3.2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C23AE9-C61E-4216-96A4-CF81AD9F31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Fixing Infinite Loops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Check the direction of inequalities: </a:t>
            </a:r>
            <a:br>
              <a:rPr lang="en-US" altLang="en-US" smtClean="0"/>
            </a:br>
            <a:r>
              <a:rPr lang="en-US" altLang="en-US" smtClean="0"/>
              <a:t> 				&lt;  or  &gt; 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Test for  &lt;  or  &gt;  rather than equality (==)</a:t>
            </a:r>
          </a:p>
          <a:p>
            <a:pPr lvl="1" eaLnBrk="1" hangingPunct="1"/>
            <a:r>
              <a:rPr lang="en-US" altLang="en-US" smtClean="0"/>
              <a:t>Remember that doubles are really only </a:t>
            </a:r>
            <a:br>
              <a:rPr lang="en-US" altLang="en-US" smtClean="0"/>
            </a:br>
            <a:r>
              <a:rPr lang="en-US" altLang="en-US" smtClean="0"/>
              <a:t>approximations</a:t>
            </a: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885EBB8-9CBF-4665-97BA-C7C4089D1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</a:t>
            </a:r>
            <a:br>
              <a:rPr lang="en-US" altLang="en-US" smtClean="0"/>
            </a:br>
            <a:r>
              <a:rPr lang="en-US" altLang="en-US" smtClean="0"/>
              <a:t> Loop Debugging Tips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Be sure that the mistake is really in the loop</a:t>
            </a:r>
          </a:p>
          <a:p>
            <a:pPr eaLnBrk="1" hangingPunct="1"/>
            <a:r>
              <a:rPr lang="en-US" altLang="en-US" sz="2400" smtClean="0"/>
              <a:t>Trace the variable to observe how the variable</a:t>
            </a:r>
            <a:br>
              <a:rPr lang="en-US" altLang="en-US" sz="2400" smtClean="0"/>
            </a:br>
            <a:r>
              <a:rPr lang="en-US" altLang="en-US" sz="2400" smtClean="0"/>
              <a:t>changes </a:t>
            </a:r>
          </a:p>
          <a:p>
            <a:pPr lvl="1" eaLnBrk="1" hangingPunct="1"/>
            <a:r>
              <a:rPr lang="en-US" altLang="en-US" sz="2400" smtClean="0"/>
              <a:t>Tracing a variable is watching its value change during</a:t>
            </a:r>
            <a:br>
              <a:rPr lang="en-US" altLang="en-US" sz="2400" smtClean="0"/>
            </a:br>
            <a:r>
              <a:rPr lang="en-US" altLang="en-US" sz="2400" smtClean="0"/>
              <a:t>execution</a:t>
            </a:r>
          </a:p>
          <a:p>
            <a:pPr lvl="2" eaLnBrk="1" hangingPunct="1"/>
            <a:r>
              <a:rPr lang="en-US" altLang="en-US" sz="2000" smtClean="0"/>
              <a:t>Many systems include utilities to help with this</a:t>
            </a:r>
          </a:p>
          <a:p>
            <a:pPr lvl="1" eaLnBrk="1" hangingPunct="1"/>
            <a:r>
              <a:rPr lang="en-US" altLang="en-US" sz="2400" smtClean="0"/>
              <a:t>cout statements can be used to trace a value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A3FAC66-D432-4231-A65D-4ECF709743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following code is supposed to conclude</a:t>
            </a:r>
            <a:br>
              <a:rPr lang="en-US" altLang="en-US" sz="2400" smtClean="0"/>
            </a:br>
            <a:r>
              <a:rPr lang="en-US" altLang="en-US" sz="2400" smtClean="0"/>
              <a:t>with the variable product containing the product</a:t>
            </a:r>
            <a:br>
              <a:rPr lang="en-US" altLang="en-US" sz="2400" smtClean="0"/>
            </a:br>
            <a:r>
              <a:rPr lang="en-US" altLang="en-US" sz="2400" smtClean="0"/>
              <a:t>of the numbers 2 through 5</a:t>
            </a:r>
            <a:br>
              <a:rPr lang="en-US" altLang="en-US" sz="2400" smtClean="0"/>
            </a:br>
            <a:r>
              <a:rPr lang="en-US" altLang="en-US" sz="2400" smtClean="0"/>
              <a:t>		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	while (next &lt;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		next++;</a:t>
            </a:r>
            <a:br>
              <a:rPr lang="en-US" altLang="en-US" sz="2400" smtClean="0"/>
            </a:br>
            <a:r>
              <a:rPr lang="en-US" altLang="en-US" sz="2400" smtClean="0"/>
              <a:t> 	        	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      	}</a:t>
            </a: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ADC015-8E02-4F1B-AEA3-D3F264770E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Tracing Variables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Add temporary cout statements to trace variables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 	           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	while (next &lt;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		next++;</a:t>
            </a:r>
            <a:br>
              <a:rPr lang="en-US" altLang="en-US" sz="2400" smtClean="0"/>
            </a:br>
            <a:r>
              <a:rPr lang="en-US" altLang="en-US" sz="2400" smtClean="0"/>
              <a:t> 	        		product = product * next;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cout &lt;&lt; "next = " &lt;&lt; next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&lt;&lt; "product = " &lt;&lt; product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&lt;&lt; endl;</a:t>
            </a:r>
            <a:br>
              <a:rPr lang="en-US" altLang="en-US" sz="2400" smtClean="0"/>
            </a:br>
            <a:r>
              <a:rPr lang="en-US" altLang="en-US" sz="2400" smtClean="0"/>
              <a:t>	         	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82791A9-9AB1-4BB9-82E3-F2E7C6640E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Fix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cout statements added to the loop show us</a:t>
            </a:r>
            <a:br>
              <a:rPr lang="en-US" altLang="en-US" sz="2000" smtClean="0"/>
            </a:br>
            <a:r>
              <a:rPr lang="en-US" altLang="en-US" sz="2000" smtClean="0"/>
              <a:t>that the loop never multiplied by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Solve the problem by moving the statement next++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	int next = 2, product = 1;</a:t>
            </a:r>
            <a:br>
              <a:rPr lang="en-US" altLang="en-US" sz="2000" smtClean="0"/>
            </a:br>
            <a:r>
              <a:rPr lang="en-US" altLang="en-US" sz="2000" smtClean="0"/>
              <a:t>   	while (next &lt; 5)</a:t>
            </a:r>
            <a:br>
              <a:rPr lang="en-US" altLang="en-US" sz="2000" smtClean="0"/>
            </a:br>
            <a:r>
              <a:rPr lang="en-US" altLang="en-US" sz="2000" smtClean="0"/>
              <a:t>        	{ </a:t>
            </a:r>
            <a:br>
              <a:rPr lang="en-US" altLang="en-US" sz="2000" smtClean="0"/>
            </a:br>
            <a:r>
              <a:rPr lang="en-US" altLang="en-US" sz="2000" smtClean="0"/>
              <a:t>             	      product = product * next;</a:t>
            </a:r>
            <a:br>
              <a:rPr lang="en-US" altLang="en-US" sz="2000" smtClean="0"/>
            </a:br>
            <a:r>
              <a:rPr lang="en-US" altLang="en-US" sz="2000" smtClean="0"/>
              <a:t> 		      next++;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		       cout &lt;&lt; "next = " &lt;&lt; next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&lt;&lt; "product = " &lt;&lt; product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 &lt;&lt; endl; </a:t>
            </a:r>
            <a:br>
              <a:rPr lang="en-US" altLang="en-US" sz="2000" smtClean="0"/>
            </a:br>
            <a:r>
              <a:rPr lang="en-US" altLang="en-US" sz="2000" smtClean="0"/>
              <a:t>         	}</a:t>
            </a:r>
            <a:br>
              <a:rPr lang="en-US" altLang="en-US" sz="2000" smtClean="0"/>
            </a:br>
            <a:r>
              <a:rPr lang="en-US" altLang="en-US" sz="20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There is still a problem!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364EFE7-9640-42E9-8B81-6B70EE574C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Fix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Re-testing the loop shows us that now the loop</a:t>
            </a:r>
            <a:br>
              <a:rPr lang="en-US" altLang="en-US" sz="2400" smtClean="0"/>
            </a:br>
            <a:r>
              <a:rPr lang="en-US" altLang="en-US" sz="2400" smtClean="0"/>
              <a:t>never multiplies by 5</a:t>
            </a:r>
          </a:p>
          <a:p>
            <a:pPr lvl="1" eaLnBrk="1" hangingPunct="1"/>
            <a:r>
              <a:rPr lang="en-US" altLang="en-US" sz="2400" smtClean="0"/>
              <a:t>The fix is to use &lt;= instead of &lt; in our comparison</a:t>
            </a:r>
            <a:br>
              <a:rPr lang="en-US" altLang="en-US" sz="2400" smtClean="0"/>
            </a:br>
            <a:r>
              <a:rPr lang="en-US" altLang="en-US" sz="2400" smtClean="0"/>
              <a:t>		</a:t>
            </a:r>
            <a:br>
              <a:rPr lang="en-US" altLang="en-US" sz="2400" smtClean="0"/>
            </a:br>
            <a:r>
              <a:rPr lang="en-US" altLang="en-US" sz="2400" smtClean="0"/>
              <a:t>		int next = 2, product = 1;</a:t>
            </a:r>
            <a:br>
              <a:rPr lang="en-US" altLang="en-US" sz="2400" smtClean="0"/>
            </a:br>
            <a:r>
              <a:rPr lang="en-US" altLang="en-US" sz="2400" smtClean="0"/>
              <a:t>   	while (next &lt;= 5)</a:t>
            </a:r>
            <a:br>
              <a:rPr lang="en-US" altLang="en-US" sz="2400" smtClean="0"/>
            </a:br>
            <a:r>
              <a:rPr lang="en-US" altLang="en-US" sz="2400" smtClean="0"/>
              <a:t>        	{ </a:t>
            </a:r>
            <a:br>
              <a:rPr lang="en-US" altLang="en-US" sz="2400" smtClean="0"/>
            </a:br>
            <a:r>
              <a:rPr lang="en-US" altLang="en-US" sz="2400" smtClean="0"/>
              <a:t>                   product = product * next;</a:t>
            </a:r>
            <a:br>
              <a:rPr lang="en-US" altLang="en-US" sz="2400" smtClean="0"/>
            </a:br>
            <a:r>
              <a:rPr lang="en-US" altLang="en-US" sz="2400" smtClean="0"/>
              <a:t> 		      next++;</a:t>
            </a:r>
            <a:br>
              <a:rPr lang="en-US" altLang="en-US" sz="2400" smtClean="0"/>
            </a:br>
            <a:r>
              <a:rPr lang="en-US" altLang="en-US" sz="2400" smtClean="0"/>
              <a:t>		}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F26C1C-5627-4F41-B63A-0EC7287E90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Testing Guidelines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Every time a program is changed, it must be </a:t>
            </a:r>
            <a:br>
              <a:rPr lang="en-US" altLang="en-US" sz="2400" smtClean="0"/>
            </a:br>
            <a:r>
              <a:rPr lang="en-US" altLang="en-US" sz="2400" smtClean="0"/>
              <a:t>retested</a:t>
            </a:r>
          </a:p>
          <a:p>
            <a:pPr lvl="1" eaLnBrk="1" hangingPunct="1"/>
            <a:r>
              <a:rPr lang="en-US" altLang="en-US" sz="2400" smtClean="0"/>
              <a:t>Changing one part may require a change to another</a:t>
            </a:r>
          </a:p>
          <a:p>
            <a:pPr eaLnBrk="1" hangingPunct="1"/>
            <a:r>
              <a:rPr lang="en-US" altLang="en-US" sz="2400" smtClean="0"/>
              <a:t>Every loop should at least be tested using input</a:t>
            </a:r>
            <a:br>
              <a:rPr lang="en-US" altLang="en-US" sz="2400" smtClean="0"/>
            </a:br>
            <a:r>
              <a:rPr lang="en-US" altLang="en-US" sz="2400" smtClean="0"/>
              <a:t>to cause:</a:t>
            </a:r>
          </a:p>
          <a:p>
            <a:pPr lvl="1" eaLnBrk="1" hangingPunct="1"/>
            <a:r>
              <a:rPr lang="en-US" altLang="en-US" sz="2400" smtClean="0"/>
              <a:t>Zero iterations of the loop body</a:t>
            </a:r>
          </a:p>
          <a:p>
            <a:pPr lvl="1" eaLnBrk="1" hangingPunct="1"/>
            <a:r>
              <a:rPr lang="en-US" altLang="en-US" sz="2400" smtClean="0"/>
              <a:t>One iteration of the loop body</a:t>
            </a:r>
          </a:p>
          <a:p>
            <a:pPr lvl="1" eaLnBrk="1" hangingPunct="1"/>
            <a:r>
              <a:rPr lang="en-US" altLang="en-US" sz="2400" smtClean="0"/>
              <a:t>One less than the maximum number of iterations</a:t>
            </a:r>
          </a:p>
          <a:p>
            <a:pPr lvl="1" eaLnBrk="1" hangingPunct="1"/>
            <a:r>
              <a:rPr lang="en-US" altLang="en-US" sz="2400" smtClean="0"/>
              <a:t>The maximum number of iteratons</a:t>
            </a: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8144B5F-C3B3-48CA-B662-70F21923A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Over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Sometimes it is more efficient to throw out a </a:t>
            </a:r>
            <a:br>
              <a:rPr lang="en-US" altLang="en-US" smtClean="0"/>
            </a:br>
            <a:r>
              <a:rPr lang="en-US" altLang="en-US" smtClean="0"/>
              <a:t>buggy program and start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new program will be easier to read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new program is less likely to be as buggy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 may develop a working program faster than if you repair the bad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lessons learned in the buggy code will help you </a:t>
            </a:r>
            <a:br>
              <a:rPr lang="en-US" altLang="en-US" smtClean="0"/>
            </a:br>
            <a:r>
              <a:rPr lang="en-US" altLang="en-US" smtClean="0"/>
              <a:t>design a better program faster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B8A0D03-E2D8-48B9-B080-FF98AF91AF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3.4 Conclusion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Describe how to trace a variable?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List possible solutions to an off-by-one error?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Determine the number of fence posts needed for a 100 meter long fence?  </a:t>
            </a: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36298C8-B7EB-4AE1-B562-14DA59AF54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3 -- End</a:t>
            </a:r>
          </a:p>
        </p:txBody>
      </p:sp>
      <p:sp>
        <p:nvSpPr>
          <p:cNvPr id="203780" name="AutoShape 2" descr="smiley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81" name="AutoShape 3" descr="smiley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7DE06D8-8171-46C2-A904-540ED23CC1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2132</Words>
  <Application>Microsoft Office PowerPoint</Application>
  <PresentationFormat>Letter Paper (8.5x11 in)</PresentationFormat>
  <Paragraphs>790</Paragraphs>
  <Slides>118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Arial</vt:lpstr>
      <vt:lpstr>Wingdings</vt:lpstr>
      <vt:lpstr>Tahoma</vt:lpstr>
      <vt:lpstr>Times New Roman</vt:lpstr>
      <vt:lpstr>Courier New</vt:lpstr>
      <vt:lpstr>1_Blends</vt:lpstr>
      <vt:lpstr>Office Theme</vt:lpstr>
      <vt:lpstr>Problem Solving with C++ by Walter Savitch</vt:lpstr>
      <vt:lpstr>Chapter 3</vt:lpstr>
      <vt:lpstr>Overview</vt:lpstr>
      <vt:lpstr>Flow Of Control</vt:lpstr>
      <vt:lpstr>3.1</vt:lpstr>
      <vt:lpstr>Using Boolean Expressions</vt:lpstr>
      <vt:lpstr>Evaluating Boolean Expressions</vt:lpstr>
      <vt:lpstr>Order of Precedence</vt:lpstr>
      <vt:lpstr>Precedence Rules</vt:lpstr>
      <vt:lpstr>Precedence Rule Example</vt:lpstr>
      <vt:lpstr>Evaluating  x + 1 &gt; 2 | | x + 1 &lt; - 3</vt:lpstr>
      <vt:lpstr>Short-Circuit Evaluation</vt:lpstr>
      <vt:lpstr>Using Short-Circuit Evaluation</vt:lpstr>
      <vt:lpstr>Type bool and Type int</vt:lpstr>
      <vt:lpstr>Problems with !</vt:lpstr>
      <vt:lpstr>Correcting the ! Problem</vt:lpstr>
      <vt:lpstr>Avoiding !</vt:lpstr>
      <vt:lpstr>Enumeration Types (Optional)</vt:lpstr>
      <vt:lpstr>Default enum Values</vt:lpstr>
      <vt:lpstr>Enumeration Values</vt:lpstr>
      <vt:lpstr>Strong Enums</vt:lpstr>
      <vt:lpstr>Using Strong Enums</vt:lpstr>
      <vt:lpstr>Section 3.1 Conclusion</vt:lpstr>
      <vt:lpstr>3.2</vt:lpstr>
      <vt:lpstr>Multiway Branches</vt:lpstr>
      <vt:lpstr>Nested Statements</vt:lpstr>
      <vt:lpstr>Nested if-else Statements</vt:lpstr>
      <vt:lpstr>First Try  Nested if's</vt:lpstr>
      <vt:lpstr>Braces and Nested Statements</vt:lpstr>
      <vt:lpstr>Multi-way if-else-statements</vt:lpstr>
      <vt:lpstr>Number Guessing </vt:lpstr>
      <vt:lpstr>Indenting Nested if-else</vt:lpstr>
      <vt:lpstr>The Final if-else-statement</vt:lpstr>
      <vt:lpstr>Nested if-else Syntax</vt:lpstr>
      <vt:lpstr>Program Example: State Income Tax</vt:lpstr>
      <vt:lpstr>Refining if-else-statements</vt:lpstr>
      <vt:lpstr>The switch-statement</vt:lpstr>
      <vt:lpstr>switch-statement Syntax</vt:lpstr>
      <vt:lpstr>The Controlling Statement</vt:lpstr>
      <vt:lpstr>The break Statement</vt:lpstr>
      <vt:lpstr>The default Statement</vt:lpstr>
      <vt:lpstr>Switch-statements and Menus</vt:lpstr>
      <vt:lpstr>Function Calls in Branches</vt:lpstr>
      <vt:lpstr>Blocks</vt:lpstr>
      <vt:lpstr>Statement Blocks</vt:lpstr>
      <vt:lpstr>Scope Rule for Nested Blocks</vt:lpstr>
      <vt:lpstr>Section 3.2 Conclusion</vt:lpstr>
      <vt:lpstr>3.3</vt:lpstr>
      <vt:lpstr>More About C++ Loop Statements</vt:lpstr>
      <vt:lpstr>while and do-while</vt:lpstr>
      <vt:lpstr>The Increment Operator</vt:lpstr>
      <vt:lpstr>number++ vs ++number</vt:lpstr>
      <vt:lpstr>++ Comparisons</vt:lpstr>
      <vt:lpstr>The Decrement Operator</vt:lpstr>
      <vt:lpstr>The for-Statement</vt:lpstr>
      <vt:lpstr>for/while Loop Comparison</vt:lpstr>
      <vt:lpstr>For Loop Dissection</vt:lpstr>
      <vt:lpstr>for Loop Alternative</vt:lpstr>
      <vt:lpstr>For-loop Details</vt:lpstr>
      <vt:lpstr>The for-loop Body</vt:lpstr>
      <vt:lpstr>The Empty Statement</vt:lpstr>
      <vt:lpstr>Extra Semicolon</vt:lpstr>
      <vt:lpstr>Local Variable Standard</vt:lpstr>
      <vt:lpstr>Which Loop To Use?</vt:lpstr>
      <vt:lpstr>Choosing a for-loop</vt:lpstr>
      <vt:lpstr>Choosing a while-loop</vt:lpstr>
      <vt:lpstr>Choosing a do-while Loop</vt:lpstr>
      <vt:lpstr>The break-Statement</vt:lpstr>
      <vt:lpstr>Section 3.3 Conclusion</vt:lpstr>
      <vt:lpstr>3.4</vt:lpstr>
      <vt:lpstr>Designing Loops</vt:lpstr>
      <vt:lpstr>Sums and Products</vt:lpstr>
      <vt:lpstr>for-loop for a sum</vt:lpstr>
      <vt:lpstr>Repeat "this many times"</vt:lpstr>
      <vt:lpstr>for-loop For a Product</vt:lpstr>
      <vt:lpstr>Ending a Loop</vt:lpstr>
      <vt:lpstr>List Headed By Size</vt:lpstr>
      <vt:lpstr>Ask Before Iterating</vt:lpstr>
      <vt:lpstr>List Ended With a Sentinel Value</vt:lpstr>
      <vt:lpstr>Running Out of Input</vt:lpstr>
      <vt:lpstr>General Methods To Control Loops</vt:lpstr>
      <vt:lpstr>Count Controlled Loops</vt:lpstr>
      <vt:lpstr>Exit on Flag Condition</vt:lpstr>
      <vt:lpstr>Exit on Flag Caution</vt:lpstr>
      <vt:lpstr>The Problem</vt:lpstr>
      <vt:lpstr>The Exit On Flag Solution</vt:lpstr>
      <vt:lpstr>Nested Loops</vt:lpstr>
      <vt:lpstr>Debugging Loops</vt:lpstr>
      <vt:lpstr>Fixing Off By One Errors</vt:lpstr>
      <vt:lpstr>Fixing Infinite Loops</vt:lpstr>
      <vt:lpstr>More  Loop Debugging Tips</vt:lpstr>
      <vt:lpstr>Debugging Example</vt:lpstr>
      <vt:lpstr>Tracing Variables</vt:lpstr>
      <vt:lpstr>First Fix</vt:lpstr>
      <vt:lpstr>Second Fix</vt:lpstr>
      <vt:lpstr>Loop Testing Guidelines</vt:lpstr>
      <vt:lpstr>Starting Over</vt:lpstr>
      <vt:lpstr>Chapter 3.4 Conclusion</vt:lpstr>
      <vt:lpstr>Chapter 3 -- End</vt:lpstr>
      <vt:lpstr>Display 3.1 </vt:lpstr>
      <vt:lpstr>Display 3.2</vt:lpstr>
      <vt:lpstr>Display 3.3</vt:lpstr>
      <vt:lpstr>Display 3.4 </vt:lpstr>
      <vt:lpstr>Display 3.5 (1/2) </vt:lpstr>
      <vt:lpstr>Display 3.5 (2/2)</vt:lpstr>
      <vt:lpstr>Display 3.6  (1/2) </vt:lpstr>
      <vt:lpstr>Display 3.6  (2/2)</vt:lpstr>
      <vt:lpstr>Display 3.7  (1/2) </vt:lpstr>
      <vt:lpstr>Display 3.7  (2/2) </vt:lpstr>
      <vt:lpstr>Display 3.8  (1/2) </vt:lpstr>
      <vt:lpstr>Display 3.8  (2/2)</vt:lpstr>
      <vt:lpstr>Display 3.9 </vt:lpstr>
      <vt:lpstr>Display 3.10 </vt:lpstr>
      <vt:lpstr>Display 3.11 </vt:lpstr>
      <vt:lpstr>Display 3.12</vt:lpstr>
      <vt:lpstr>Display 3.13</vt:lpstr>
      <vt:lpstr>Display 3.14 </vt:lpstr>
      <vt:lpstr>Display 3.15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140</cp:revision>
  <cp:lastPrinted>2001-11-04T00:51:13Z</cp:lastPrinted>
  <dcterms:created xsi:type="dcterms:W3CDTF">2005-02-25T19:46:41Z</dcterms:created>
  <dcterms:modified xsi:type="dcterms:W3CDTF">2015-12-11T16:37:31Z</dcterms:modified>
</cp:coreProperties>
</file>