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93" r:id="rId2"/>
  </p:sldMasterIdLst>
  <p:notesMasterIdLst>
    <p:notesMasterId r:id="rId102"/>
  </p:notesMasterIdLst>
  <p:handoutMasterIdLst>
    <p:handoutMasterId r:id="rId103"/>
  </p:handoutMasterIdLst>
  <p:sldIdLst>
    <p:sldId id="395" r:id="rId3"/>
    <p:sldId id="384" r:id="rId4"/>
    <p:sldId id="298" r:id="rId5"/>
    <p:sldId id="299" r:id="rId6"/>
    <p:sldId id="302" r:id="rId7"/>
    <p:sldId id="303" r:id="rId8"/>
    <p:sldId id="388" r:id="rId9"/>
    <p:sldId id="304" r:id="rId10"/>
    <p:sldId id="305" r:id="rId11"/>
    <p:sldId id="306" r:id="rId12"/>
    <p:sldId id="307" r:id="rId13"/>
    <p:sldId id="308" r:id="rId14"/>
    <p:sldId id="396" r:id="rId15"/>
    <p:sldId id="397" r:id="rId16"/>
    <p:sldId id="309" r:id="rId17"/>
    <p:sldId id="310" r:id="rId18"/>
    <p:sldId id="311" r:id="rId19"/>
    <p:sldId id="312" r:id="rId20"/>
    <p:sldId id="385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93" r:id="rId32"/>
    <p:sldId id="394" r:id="rId33"/>
    <p:sldId id="323" r:id="rId34"/>
    <p:sldId id="386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87" r:id="rId56"/>
    <p:sldId id="344" r:id="rId57"/>
    <p:sldId id="345" r:id="rId58"/>
    <p:sldId id="346" r:id="rId59"/>
    <p:sldId id="347" r:id="rId60"/>
    <p:sldId id="398" r:id="rId61"/>
    <p:sldId id="348" r:id="rId62"/>
    <p:sldId id="349" r:id="rId63"/>
    <p:sldId id="38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4" r:id="rId78"/>
    <p:sldId id="365" r:id="rId79"/>
    <p:sldId id="366" r:id="rId80"/>
    <p:sldId id="367" r:id="rId81"/>
    <p:sldId id="368" r:id="rId82"/>
    <p:sldId id="390" r:id="rId83"/>
    <p:sldId id="391" r:id="rId84"/>
    <p:sldId id="392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6" r:id="rId93"/>
    <p:sldId id="399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62" d="100"/>
          <a:sy n="62" d="100"/>
        </p:scale>
        <p:origin x="53" y="68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95C6086-11DC-4BE3-9967-4A59357166A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77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3409C30-54D4-4BB9-B4A2-FF27798A00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37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E2008-F5D4-42C3-83D2-262C528948DB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7D050-0F13-4FBA-9D29-DBADD06007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8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C73D12-63FE-4E1C-9C7A-3AA17536F4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3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783344-EA2D-435D-85A4-9BB27BDA693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6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A9B6A-D876-4C9D-85CF-80A1B48C534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7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854417-6340-47A0-A87D-097C4EA4D3A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F80F03-155F-4F8F-BE51-4F1EA9FAA7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99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50D16-B342-469C-897C-1D179ED18FC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9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93DFF-E80E-4EE8-AE10-F151D012FF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1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404C3-E7A1-4348-B696-ABA821C799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9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5A37CC-73FC-4887-AA9B-539DCA40ED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B91AA6-4F1D-434E-92FD-FAB882A7F7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2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B4FDC-DA3A-4471-B987-44D4D3FF8B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9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FEA231-1BD2-409C-B5D2-9252015F737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03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C0A9F2-446F-44F2-80DE-4429403926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2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515407-825C-4021-AC0C-8760642D39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2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8193C-C59D-4D30-AD3B-149BBE397B4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3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DF653E-A205-4781-BA2A-4D3A9129C6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17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A919C6-2EB1-4A1F-9EC6-0ECAFE4351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07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2AAEF9-FF2E-42FF-AD32-1599AF8D25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8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493A87-EA0A-4B28-A5B4-00E6629A1E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52134B-034D-4962-B3B8-5345DF8974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4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B1E567-F6E4-4C0A-887E-82D84CD255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11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D19634-8199-4696-827E-FADFD1BA31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36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D4A319-5071-4A4B-A3A9-B4081738ED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3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ECA3C-8E96-453B-B4DD-40580EFE41A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76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0275E-D692-402C-8B50-7A305A5C4D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20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B01AD4-E6F7-4A07-92AB-53CE7696A9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780E3-A4AE-438E-983F-341B9514D9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34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07B0C-9EF0-4A50-9071-4AB5364E90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41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FA9063-8C32-458F-8502-6035941385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5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25A4A-9783-4564-B33A-C40FB3E51F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438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E66BC-9AC6-46E8-B85C-62F1DEC746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ADCCBA-0A34-4D27-AB25-F6E3AF9C9B2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40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C1510-33DC-403C-8331-E1919D2333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7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5AF8C2-679C-4348-8280-FA0EA6953C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94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DB3A8-DA94-4B56-A522-AA82752A82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1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AF00E7-1903-41FA-B0C2-A4955C8F980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50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93F28C-FC70-4B84-AC8E-57304E4ABD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11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C4C14-E03A-4B71-8F6F-D2D4399189D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99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C0DCDA-94D0-455A-9D7B-77AFD693FA7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6526F-35CF-4763-AB10-6B4EA4C1AF4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62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166079-B2E8-40B0-83E4-FFFADEC613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94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E4903-DC2B-4CFF-98F6-75DAE6739E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21B446-B99E-46C6-B091-7E4C21412F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13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E78CC4-5F9E-4615-90B7-24633CEC4C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90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24D7CA-A612-4FF4-920A-440DC188FD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669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C7F09C-C9E2-4375-84A8-C4B98D987E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6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5815D8-5715-4D4E-BEAE-573854BC63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96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82C05-1749-4A1B-9744-851C0294EB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843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24323-D448-40D3-B99C-86DCC51C15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62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A9B214-D50A-4F1C-87D8-E8D03092974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13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C11C6-4074-4C54-9A53-1DAF398F8F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526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6A50EC-8FC0-47AD-8BBB-278D579F26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093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4B00D-BFD5-492B-B306-43F0AE64AF6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0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347419-36B9-49B7-A90E-654D29F7E0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0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A7308-5935-495F-9FDA-C43D0C1695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29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F2900F-C0B0-4FE1-AE61-B877C57C34C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66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E50D41-6B9C-47CD-88EE-93108752927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32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AEE50A-94BE-4B73-89EF-1A60394B9F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79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4AB189-FD04-4A68-8EE0-60DDA782E5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54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DE457-5594-4015-9930-1EB8BE550C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178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3DCED6-67F1-4DDF-9BE6-B8050B8142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081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01E8D-1760-4460-98E3-6D14B4AE6E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8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3722F3-3C22-4FD6-8C06-8BA0418DD0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41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1C54C-2318-4A3B-BBB3-03FCD800B2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9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24B1DC-14F2-4184-B5AC-281118319B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786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61BA2-35AE-4EED-AB62-AABC7422D8A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512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8CCADF-C0D3-4801-B415-4679F7B511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375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6BBDB-6C41-4D57-ADD1-E3AFBD7C7A1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693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AC38A9-ACFB-4038-8CC6-A263CEF6E3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662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2B583-2CC5-40A7-8DD8-1D0ADD2BF6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643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A6D357-EFBE-43DA-AC82-E3B9CA4C1C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40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77AF38-3880-4012-9AD9-81A20639DC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641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2EF489-00C0-43C4-B3B3-8035B9C126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F52B67-3BFC-4B94-8DAC-D8020B39ED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877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769EB0-795E-46FC-A906-FE8472EBC8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2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00E12E-158E-47A8-9F03-F69E8929F8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858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594C92-2188-4DDD-83B0-4A22A3D172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424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A1C47F-50A6-4EBB-8A01-E16364DD563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726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4C8F74-2CB2-438B-8133-D44B607055A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774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FAF6E-60DD-4129-9B8C-286DB4C16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816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1DCC3C-DDCA-44AE-8EA7-B869F18559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863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20FDC-970F-4223-A2D5-B0E98646C14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3833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E32C7F-6DFD-4A0F-96D8-7833D3BEF4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328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9A2012-7501-4075-9D45-9EFEB49E435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382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F7E95B-B0C0-485A-818F-072D39C74E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798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E9AD0E-109F-4D61-B316-2C1A229B96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9D287-8882-428E-B89E-80990E39949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590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77EF06-89AE-4E2E-86B9-B81AD7A896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944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30BF8E-00D3-4CAC-A3F9-BB851F28D8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20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931508-1C38-4E00-BC49-81240FDB7BF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1729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5792D8-D7DA-4AB8-89C8-426C79F04A0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915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21109D-ECDE-40BA-BBCC-0C55AA5106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424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A838A7-6983-428D-8B42-D83E9E41BC0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770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D677F-DCBE-4E37-A912-3E2E53F2ED8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8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3634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638D3FF-C79D-4966-AACC-F9A1D2B5C3B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077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38DBF65-D292-4DE4-8243-2D9BAF27020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26686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86-9726-47C1-BC77-6C39D591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5B01BE1C-AD65-4BF5-A10D-F446E6401CC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32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CED39BC-A81E-4758-B8DB-84805D3DC21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52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44A4A9A-F3CB-4F9B-AC7F-D9981D26E10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CCE153DA-793A-4323-9585-5164EBF6B6F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24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84AF5AC-3B71-4C2F-91D9-D987D055EC4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6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FF8CB3B3-36FD-4F7B-908E-50B839FBFBB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739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4837A95-4CBB-46C7-A42B-C4FE2133EE9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9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B01BE1C-AD65-4BF5-A10D-F446E6401CC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13911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C57901D-1280-4502-9C9E-5580E020525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6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638D3FF-C79D-4966-AACC-F9A1D2B5C3B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131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38DBF65-D292-4DE4-8243-2D9BAF27020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6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ED39BC-A81E-4758-B8DB-84805D3DC21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543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44A4A9A-F3CB-4F9B-AC7F-D9981D26E10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2033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CE153DA-793A-4323-9585-5164EBF6B6F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1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84AF5AC-3B71-4C2F-91D9-D987D055EC4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8447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F8CB3B3-36FD-4F7B-908E-50B839FBFBB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305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4837A95-4CBB-46C7-A42B-C4FE2133EE9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9180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57901D-1280-4502-9C9E-5580E020525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817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657B84A3-2121-454A-9972-A18C65C9658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AF90-4288-4921-82A8-FB7B4954027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657B84A3-2121-454A-9972-A18C65C9658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0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slide" Target="slide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4.xml"/><Relationship Id="rId4" Type="http://schemas.openxmlformats.org/officeDocument/2006/relationships/slide" Target="slide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7.xml"/><Relationship Id="rId4" Type="http://schemas.openxmlformats.org/officeDocument/2006/relationships/slide" Target="slide2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slide" Target="slide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slide" Target="slide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slide" Target="slide4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5.xml"/><Relationship Id="rId4" Type="http://schemas.openxmlformats.org/officeDocument/2006/relationships/slide" Target="slide5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1.xml"/><Relationship Id="rId4" Type="http://schemas.openxmlformats.org/officeDocument/2006/relationships/slide" Target="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7.xml"/><Relationship Id="rId4" Type="http://schemas.openxmlformats.org/officeDocument/2006/relationships/slide" Target="slide5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slide" Target="slide5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9.xml"/><Relationship Id="rId4" Type="http://schemas.openxmlformats.org/officeDocument/2006/relationships/slide" Target="slide5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slide" Target="slide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1.xml"/><Relationship Id="rId4" Type="http://schemas.openxmlformats.org/officeDocument/2006/relationships/slide" Target="slide5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slide" Target="slide5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slide" Target="slide6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4.xml"/><Relationship Id="rId4" Type="http://schemas.openxmlformats.org/officeDocument/2006/relationships/slide" Target="slide6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slide" Target="slide6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slide" Target="slide6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6.xml"/><Relationship Id="rId4" Type="http://schemas.openxmlformats.org/officeDocument/2006/relationships/slide" Target="slide6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8.xml"/><Relationship Id="rId4" Type="http://schemas.openxmlformats.org/officeDocument/2006/relationships/slide" Target="slide6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9.xml"/><Relationship Id="rId4" Type="http://schemas.openxmlformats.org/officeDocument/2006/relationships/slide" Target="slide9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png"/><Relationship Id="rId4" Type="http://schemas.openxmlformats.org/officeDocument/2006/relationships/slide" Target="slide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kter Savitch book cover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Function_name (Argument_List)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Argument_List is a comma separated list: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(Argument_1, Argument_2, … , Argument_Last)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side = sqrt(area);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cout &lt;&lt; “2.5 to the power 3.0 is “</a:t>
            </a:r>
            <a:br>
              <a:rPr lang="en-US" altLang="en-US" smtClean="0"/>
            </a:br>
            <a:r>
              <a:rPr lang="en-US" altLang="en-US" smtClean="0"/>
              <a:t>         &lt;&lt; pow(2.5, 3.0);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AF18662-1ADB-4ADA-8E2A-5DE3381810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Libraries     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Predefined functions are found in libraries</a:t>
            </a:r>
          </a:p>
          <a:p>
            <a:pPr eaLnBrk="1" hangingPunct="1"/>
            <a:r>
              <a:rPr lang="en-US" altLang="en-US" sz="2400" smtClean="0"/>
              <a:t>The library must be “included” in  a program</a:t>
            </a:r>
            <a:br>
              <a:rPr lang="en-US" altLang="en-US" sz="2400" smtClean="0"/>
            </a:br>
            <a:r>
              <a:rPr lang="en-US" altLang="en-US" sz="2400" smtClean="0"/>
              <a:t>to make the functions available</a:t>
            </a:r>
          </a:p>
          <a:p>
            <a:pPr eaLnBrk="1" hangingPunct="1"/>
            <a:r>
              <a:rPr lang="en-US" altLang="en-US" sz="2400" smtClean="0"/>
              <a:t>An include directive tells the compiler which </a:t>
            </a:r>
            <a:br>
              <a:rPr lang="en-US" altLang="en-US" sz="2400" smtClean="0"/>
            </a:br>
            <a:r>
              <a:rPr lang="en-US" altLang="en-US" sz="2400" smtClean="0"/>
              <a:t>library header file  to include.</a:t>
            </a:r>
          </a:p>
          <a:p>
            <a:pPr eaLnBrk="1" hangingPunct="1"/>
            <a:r>
              <a:rPr lang="en-US" altLang="en-US" sz="2400" smtClean="0"/>
              <a:t>To include the math library containing sqrt():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	#include &lt;cmath&gt;</a:t>
            </a:r>
          </a:p>
          <a:p>
            <a:pPr eaLnBrk="1" hangingPunct="1"/>
            <a:r>
              <a:rPr lang="en-US" altLang="en-US" sz="2400" smtClean="0"/>
              <a:t>Newer standard libraries, such as cmath, also require</a:t>
            </a:r>
            <a:br>
              <a:rPr lang="en-US" altLang="en-US" sz="2400" smtClean="0"/>
            </a:br>
            <a:r>
              <a:rPr lang="en-US" altLang="en-US" sz="2400" smtClean="0"/>
              <a:t>the directive</a:t>
            </a:r>
            <a:br>
              <a:rPr lang="en-US" altLang="en-US" sz="2400" smtClean="0"/>
            </a:br>
            <a:r>
              <a:rPr lang="en-US" altLang="en-US" sz="2400" smtClean="0"/>
              <a:t>                  using namespace std;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3360FF0-2266-41CC-B37E-88249EE7EB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Predefined Functions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abs(x) 	---  int value = abs(-8);</a:t>
            </a:r>
          </a:p>
          <a:p>
            <a:pPr lvl="1" eaLnBrk="1" hangingPunct="1"/>
            <a:r>
              <a:rPr lang="en-US" altLang="en-US" sz="2400" smtClean="0"/>
              <a:t>Returns absolute value of argument x</a:t>
            </a:r>
          </a:p>
          <a:p>
            <a:pPr lvl="1" eaLnBrk="1" hangingPunct="1"/>
            <a:r>
              <a:rPr lang="en-US" altLang="en-US" sz="2400" smtClean="0"/>
              <a:t>Return value is of type int</a:t>
            </a:r>
          </a:p>
          <a:p>
            <a:pPr lvl="1" eaLnBrk="1" hangingPunct="1"/>
            <a:r>
              <a:rPr lang="en-US" altLang="en-US" sz="2400" smtClean="0"/>
              <a:t>Argument is of type x</a:t>
            </a:r>
          </a:p>
          <a:p>
            <a:pPr lvl="1" eaLnBrk="1" hangingPunct="1"/>
            <a:r>
              <a:rPr lang="en-US" altLang="en-US" sz="2400" smtClean="0"/>
              <a:t>Found in the library cstdlib</a:t>
            </a:r>
          </a:p>
          <a:p>
            <a:pPr eaLnBrk="1" hangingPunct="1"/>
            <a:r>
              <a:rPr lang="en-US" altLang="en-US" sz="2400" smtClean="0"/>
              <a:t>fabs(x)     ---  double value = fabs(-8.0);</a:t>
            </a:r>
          </a:p>
          <a:p>
            <a:pPr lvl="1" eaLnBrk="1" hangingPunct="1"/>
            <a:r>
              <a:rPr lang="en-US" altLang="en-US" sz="2400" smtClean="0"/>
              <a:t>Returns the absolute value of argument x</a:t>
            </a:r>
          </a:p>
          <a:p>
            <a:pPr lvl="1" eaLnBrk="1" hangingPunct="1"/>
            <a:r>
              <a:rPr lang="en-US" altLang="en-US" sz="2400" smtClean="0"/>
              <a:t>Return value is of type double</a:t>
            </a:r>
          </a:p>
          <a:p>
            <a:pPr lvl="1" eaLnBrk="1" hangingPunct="1"/>
            <a:r>
              <a:rPr lang="en-US" altLang="en-US" sz="2400" smtClean="0"/>
              <a:t>Argument is of type double</a:t>
            </a:r>
          </a:p>
          <a:p>
            <a:pPr lvl="1" eaLnBrk="1" hangingPunct="1"/>
            <a:r>
              <a:rPr lang="en-US" altLang="en-US" sz="2400" smtClean="0"/>
              <a:t>Found in the library cmath</a:t>
            </a:r>
          </a:p>
        </p:txBody>
      </p:sp>
      <p:sp>
        <p:nvSpPr>
          <p:cNvPr id="52224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796864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4.2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F635DB7-485D-430F-B26D-6E535EF590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Really pseudo-random numbers</a:t>
            </a:r>
          </a:p>
          <a:p>
            <a:pPr>
              <a:defRPr/>
            </a:pPr>
            <a:r>
              <a:rPr lang="en-US" sz="2400" dirty="0" smtClean="0"/>
              <a:t>1.  Seed the random number generator only once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	#include &lt;</a:t>
            </a:r>
            <a:r>
              <a:rPr lang="en-US" sz="2400" dirty="0" err="1" smtClean="0"/>
              <a:t>cstdlib</a:t>
            </a:r>
            <a:r>
              <a:rPr lang="en-US" sz="24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#include &lt;</a:t>
            </a:r>
            <a:r>
              <a:rPr lang="en-US" sz="2400" dirty="0" err="1" smtClean="0"/>
              <a:t>ctime</a:t>
            </a:r>
            <a:r>
              <a:rPr lang="en-US" sz="24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srand</a:t>
            </a:r>
            <a:r>
              <a:rPr lang="en-US" sz="2400" dirty="0" smtClean="0"/>
              <a:t>(time(0));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2.  The rand() function returns a random integer that is greater than or equal to 0 and less than RAND_MAX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rand();</a:t>
            </a:r>
            <a:endParaRPr lang="en-US" sz="24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84661D9B-9610-46EF-BA96-BEC8246CE7B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% and + to scale to the number range you want</a:t>
            </a:r>
          </a:p>
          <a:p>
            <a:pPr>
              <a:defRPr/>
            </a:pPr>
            <a:r>
              <a:rPr lang="en-US" dirty="0" smtClean="0"/>
              <a:t>For example to get a random number from 1-6 to simulate rolling a six-sided die: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die = (rand() % 6) + 1;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Can you simulate rolling two dice?</a:t>
            </a:r>
          </a:p>
          <a:p>
            <a:pPr>
              <a:defRPr/>
            </a:pPr>
            <a:r>
              <a:rPr lang="en-US" dirty="0" smtClean="0"/>
              <a:t>Generating a random number x where 10 &lt; x &lt; 21?</a:t>
            </a: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4882B37D-38C9-42D7-B9BB-BEAAFE9C3E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Casting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Recall the problem with integer division:</a:t>
            </a:r>
            <a:br>
              <a:rPr lang="en-US" altLang="en-US" sz="2400" smtClean="0"/>
            </a:br>
            <a:r>
              <a:rPr lang="en-US" altLang="en-US" sz="2400" smtClean="0"/>
              <a:t>int total_candy = 9, number_of_people = 4;</a:t>
            </a:r>
            <a:br>
              <a:rPr lang="en-US" altLang="en-US" sz="2400" smtClean="0"/>
            </a:br>
            <a:r>
              <a:rPr lang="en-US" altLang="en-US" sz="2400" smtClean="0"/>
              <a:t>double candy_per_person;</a:t>
            </a:r>
            <a:br>
              <a:rPr lang="en-US" altLang="en-US" sz="2400" smtClean="0"/>
            </a:br>
            <a:r>
              <a:rPr lang="en-US" altLang="en-US" sz="2400" smtClean="0"/>
              <a:t>candy_per_person = total_candy / number_of_people;</a:t>
            </a:r>
          </a:p>
          <a:p>
            <a:pPr lvl="1" eaLnBrk="1" hangingPunct="1"/>
            <a:r>
              <a:rPr lang="en-US" altLang="en-US" sz="2400" smtClean="0"/>
              <a:t>    candy_per_person = 2, not 2.25!</a:t>
            </a:r>
          </a:p>
          <a:p>
            <a:pPr eaLnBrk="1" hangingPunct="1"/>
            <a:r>
              <a:rPr lang="en-US" altLang="en-US" sz="2400" smtClean="0"/>
              <a:t>A Type Cast produces a value of one type </a:t>
            </a:r>
            <a:br>
              <a:rPr lang="en-US" altLang="en-US" sz="2400" smtClean="0"/>
            </a:br>
            <a:r>
              <a:rPr lang="en-US" altLang="en-US" sz="2400" smtClean="0"/>
              <a:t>from another type</a:t>
            </a:r>
          </a:p>
          <a:p>
            <a:pPr lvl="1" eaLnBrk="1" hangingPunct="1"/>
            <a:r>
              <a:rPr lang="en-US" altLang="en-US" sz="2400" smtClean="0"/>
              <a:t>static_cast&lt;double&gt;(total_candy) produces a double</a:t>
            </a:r>
            <a:br>
              <a:rPr lang="en-US" altLang="en-US" sz="2400" smtClean="0"/>
            </a:br>
            <a:r>
              <a:rPr lang="en-US" altLang="en-US" sz="2400" smtClean="0"/>
              <a:t>representing the integer value of total_candy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2CD246A-3394-46AE-983E-745C6BEE4E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Cast Example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int total_candy = 9, number_of_people = 4;</a:t>
            </a:r>
            <a:br>
              <a:rPr lang="en-US" altLang="en-US" sz="2000" smtClean="0"/>
            </a:br>
            <a:r>
              <a:rPr lang="en-US" altLang="en-US" sz="2000" smtClean="0"/>
              <a:t>double candy_per_person;</a:t>
            </a:r>
            <a:br>
              <a:rPr lang="en-US" altLang="en-US" sz="2000" smtClean="0"/>
            </a:br>
            <a:r>
              <a:rPr lang="en-US" altLang="en-US" sz="2000" smtClean="0"/>
              <a:t>candy_per_person = static_cast&lt;double&gt;(total_candy)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                     /  number_of_people;</a:t>
            </a:r>
          </a:p>
          <a:p>
            <a:pPr lvl="1" eaLnBrk="1" hangingPunct="1"/>
            <a:r>
              <a:rPr lang="en-US" altLang="en-US" sz="2000" smtClean="0"/>
              <a:t>candy_per_person now is 2.25!</a:t>
            </a:r>
          </a:p>
          <a:p>
            <a:pPr lvl="1" eaLnBrk="1" hangingPunct="1"/>
            <a:r>
              <a:rPr lang="en-US" altLang="en-US" sz="2000" smtClean="0"/>
              <a:t>This would also work:</a:t>
            </a:r>
            <a:br>
              <a:rPr lang="en-US" altLang="en-US" sz="2000" smtClean="0"/>
            </a:br>
            <a:r>
              <a:rPr lang="en-US" altLang="en-US" sz="2000" smtClean="0"/>
              <a:t> candy_per_person = total_candy /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 static_cast&lt;double&gt;( number_of_people);</a:t>
            </a:r>
          </a:p>
          <a:p>
            <a:pPr lvl="1" eaLnBrk="1" hangingPunct="1"/>
            <a:r>
              <a:rPr lang="en-US" altLang="en-US" sz="2000" smtClean="0"/>
              <a:t>This would not!</a:t>
            </a:r>
            <a:br>
              <a:rPr lang="en-US" altLang="en-US" sz="2000" smtClean="0"/>
            </a:br>
            <a:r>
              <a:rPr lang="en-US" altLang="en-US" sz="2000" smtClean="0"/>
              <a:t> candy_per_person = static_cast&lt;double&gt;( total_candy /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                                  number_of_people);</a:t>
            </a:r>
          </a:p>
          <a:p>
            <a:pPr lvl="1" eaLnBrk="1" hangingPunct="1"/>
            <a:endParaRPr lang="en-US" altLang="en-US" sz="2000" smtClean="0"/>
          </a:p>
        </p:txBody>
      </p:sp>
      <p:sp>
        <p:nvSpPr>
          <p:cNvPr id="524291" name="Line 3" descr="Arrow line up"/>
          <p:cNvSpPr>
            <a:spLocks noChangeShapeType="1"/>
          </p:cNvSpPr>
          <p:nvPr/>
        </p:nvSpPr>
        <p:spPr bwMode="auto">
          <a:xfrm flipV="1">
            <a:off x="4138613" y="5086352"/>
            <a:ext cx="2571750" cy="14604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968375" y="5221288"/>
            <a:ext cx="6370638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Integer division occurs before type cast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E394AA5-7790-4B5B-AC8E-86E9BF2568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nimBg="1"/>
      <p:bldP spid="524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Old Style Type Cast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C++ is an evolving language</a:t>
            </a:r>
          </a:p>
          <a:p>
            <a:pPr eaLnBrk="1" hangingPunct="1">
              <a:defRPr/>
            </a:pPr>
            <a:r>
              <a:rPr lang="en-US" dirty="0" smtClean="0"/>
              <a:t>This older method of type casting may be </a:t>
            </a:r>
            <a:br>
              <a:rPr lang="en-US" dirty="0" smtClean="0"/>
            </a:br>
            <a:r>
              <a:rPr lang="en-US" dirty="0" smtClean="0"/>
              <a:t>discontinued in future versions of C++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candy_per_person</a:t>
            </a:r>
            <a:r>
              <a:rPr lang="en-US" dirty="0" smtClean="0"/>
              <a:t> = double(</a:t>
            </a:r>
            <a:r>
              <a:rPr lang="en-US" dirty="0" err="1" smtClean="0"/>
              <a:t>total_candy</a:t>
            </a:r>
            <a:r>
              <a:rPr lang="en-US" dirty="0" smtClean="0"/>
              <a:t>)/</a:t>
            </a:r>
            <a:r>
              <a:rPr lang="en-US" dirty="0" err="1" smtClean="0"/>
              <a:t>number_of_people</a:t>
            </a:r>
            <a:r>
              <a:rPr lang="en-US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candy_per_person</a:t>
            </a:r>
            <a:r>
              <a:rPr lang="en-US" dirty="0" smtClean="0"/>
              <a:t> = (double) </a:t>
            </a:r>
            <a:r>
              <a:rPr lang="en-US" dirty="0" err="1" smtClean="0"/>
              <a:t>total_candy</a:t>
            </a:r>
            <a:r>
              <a:rPr lang="en-US" dirty="0" smtClean="0"/>
              <a:t> 		/</a:t>
            </a:r>
            <a:r>
              <a:rPr lang="en-US" dirty="0" err="1" smtClean="0"/>
              <a:t>number_of_people</a:t>
            </a:r>
            <a:r>
              <a:rPr lang="en-US" dirty="0" smtClean="0"/>
              <a:t>;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A77087B-7B9F-44E3-AC4E-3CDA503DC1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4.2 Conclusion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Determine the value of d?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double d = 11 / 2;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Determine the value of </a:t>
            </a:r>
            <a:br>
              <a:rPr lang="en-US" altLang="en-US" sz="2400" smtClean="0"/>
            </a:br>
            <a:r>
              <a:rPr lang="en-US" altLang="en-US" sz="2400" smtClean="0"/>
              <a:t>pow(2,3)	fabs(-3.5)	sqrt(pow(3,2))  </a:t>
            </a:r>
            <a:br>
              <a:rPr lang="en-US" altLang="en-US" sz="2400" smtClean="0"/>
            </a:br>
            <a:r>
              <a:rPr lang="en-US" altLang="en-US" sz="2400" smtClean="0"/>
              <a:t>7 / abs(-2)	ceil(5.8)	floor(5.8)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Convert the following to C++</a:t>
            </a:r>
          </a:p>
        </p:txBody>
      </p:sp>
      <p:graphicFrame>
        <p:nvGraphicFramePr>
          <p:cNvPr id="37891" name="Object 4" descr="formula 1: the root of x+y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7939"/>
              </p:ext>
            </p:extLst>
          </p:nvPr>
        </p:nvGraphicFramePr>
        <p:xfrm>
          <a:off x="460375" y="5588000"/>
          <a:ext cx="1738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3" name="Equation" r:id="rId4" imgW="469696" imgH="253890" progId="Equation.3">
                  <p:embed/>
                </p:oleObj>
              </mc:Choice>
              <mc:Fallback>
                <p:oleObj name="Equation" r:id="rId4" imgW="469696" imgH="25389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588000"/>
                        <a:ext cx="1738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2" name="Object 6" descr="formula 2: -b+b squared - 4ac over 2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50281"/>
              </p:ext>
            </p:extLst>
          </p:nvPr>
        </p:nvGraphicFramePr>
        <p:xfrm>
          <a:off x="3142239" y="5508625"/>
          <a:ext cx="24495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4" name="Equation" r:id="rId6" imgW="990170" imgH="444307" progId="Equation.3">
                  <p:embed/>
                </p:oleObj>
              </mc:Choice>
              <mc:Fallback>
                <p:oleObj name="Equation" r:id="rId6" imgW="990170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239" y="5508625"/>
                        <a:ext cx="24495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 descr="formula 3: x to the y+7 power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7197208"/>
              </p:ext>
            </p:extLst>
          </p:nvPr>
        </p:nvGraphicFramePr>
        <p:xfrm>
          <a:off x="6173353" y="5626100"/>
          <a:ext cx="1711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Equation" r:id="rId8" imgW="317362" imgH="279279" progId="Equation.3">
                  <p:embed/>
                </p:oleObj>
              </mc:Choice>
              <mc:Fallback>
                <p:oleObj name="Equation" r:id="rId8" imgW="317362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353" y="5626100"/>
                        <a:ext cx="1711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0D43A29-B9F6-4567-B36E-69180E94C9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4.3</a:t>
            </a:r>
          </a:p>
        </p:txBody>
      </p:sp>
      <p:sp>
        <p:nvSpPr>
          <p:cNvPr id="2048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Programmer-Defined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</a:t>
            </a:r>
          </a:p>
        </p:txBody>
      </p:sp>
      <p:sp>
        <p:nvSpPr>
          <p:cNvPr id="6149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Abstraction and Functions That Return a Value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Programmer-Defined Functions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Two components of a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Function declaration (or function prototype)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Shows how the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Must appear in the code before the function can be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Syntax:</a:t>
            </a:r>
            <a:br>
              <a:rPr lang="en-US" altLang="en-US" sz="1800" smtClean="0"/>
            </a:br>
            <a:r>
              <a:rPr lang="en-US" altLang="en-US" sz="1800" smtClean="0"/>
              <a:t>Type_returned  Function_Name(Parameter_List);</a:t>
            </a:r>
            <a:br>
              <a:rPr lang="en-US" altLang="en-US" sz="1800" smtClean="0"/>
            </a:br>
            <a:r>
              <a:rPr lang="en-US" altLang="en-US" sz="1800" smtClean="0"/>
              <a:t>//Comment describing what function does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Describes how the function does its task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Can appear before or after the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Syntax: </a:t>
            </a:r>
            <a:br>
              <a:rPr lang="en-US" altLang="en-US" sz="1800" smtClean="0"/>
            </a:br>
            <a:r>
              <a:rPr lang="en-US" altLang="en-US" sz="1800" smtClean="0"/>
              <a:t>Type_returned  Function_Name(Parameter_List)</a:t>
            </a:r>
            <a:br>
              <a:rPr lang="en-US" altLang="en-US" sz="1800" smtClean="0"/>
            </a:br>
            <a:r>
              <a:rPr lang="en-US" altLang="en-US" sz="1800" smtClean="0"/>
              <a:t>   {</a:t>
            </a:r>
            <a:br>
              <a:rPr lang="en-US" altLang="en-US" sz="1800" smtClean="0"/>
            </a:br>
            <a:r>
              <a:rPr lang="en-US" altLang="en-US" sz="1800" smtClean="0"/>
              <a:t>         //code to make the function work</a:t>
            </a:r>
            <a:br>
              <a:rPr lang="en-US" altLang="en-US" sz="1800" smtClean="0"/>
            </a:br>
            <a:r>
              <a:rPr lang="en-US" altLang="en-US" sz="1800" smtClean="0"/>
              <a:t>   }</a:t>
            </a:r>
          </a:p>
        </p:txBody>
      </p:sp>
      <p:sp>
        <p:nvSpPr>
          <p:cNvPr id="527363" name="Line 3" descr="arrow line up "/>
          <p:cNvSpPr>
            <a:spLocks noChangeShapeType="1"/>
          </p:cNvSpPr>
          <p:nvPr/>
        </p:nvSpPr>
        <p:spPr bwMode="auto">
          <a:xfrm flipH="1" flipV="1">
            <a:off x="6324600" y="3400425"/>
            <a:ext cx="142875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7712075" y="32607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D7F8036-E6A0-43B4-959D-9ABB6FA54C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animBg="1"/>
      <p:bldP spid="5273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Declaration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Tells the return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Tells the name of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Tells how many arguments are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Tells the types of the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Tells the formal parameter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Formal parameters are like placeholders for the actual</a:t>
            </a:r>
            <a:br>
              <a:rPr lang="en-US" altLang="en-US" sz="2400" smtClean="0"/>
            </a:br>
            <a:r>
              <a:rPr lang="en-US" altLang="en-US" sz="2400" smtClean="0"/>
              <a:t>arguments used when the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Formal parameter names can be any valid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  <a:br>
              <a:rPr lang="en-US" altLang="en-US" sz="2400" smtClean="0"/>
            </a:br>
            <a:r>
              <a:rPr lang="en-US" altLang="en-US" sz="2400" smtClean="0"/>
              <a:t>double total_cost(int number_par, double price_par);</a:t>
            </a:r>
            <a:br>
              <a:rPr lang="en-US" altLang="en-US" sz="2400" smtClean="0"/>
            </a:br>
            <a:r>
              <a:rPr lang="en-US" altLang="en-US" sz="2400" smtClean="0"/>
              <a:t>// Compute total cost including 5% sales tax on</a:t>
            </a:r>
            <a:br>
              <a:rPr lang="en-US" altLang="en-US" sz="2400" smtClean="0"/>
            </a:br>
            <a:r>
              <a:rPr lang="en-US" altLang="en-US" sz="2400" smtClean="0"/>
              <a:t>// number_par items at cost of price_par each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86CED78-98E2-44EC-B616-65D8153EB3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Definition</a:t>
            </a:r>
          </a:p>
        </p:txBody>
      </p:sp>
      <p:sp>
        <p:nvSpPr>
          <p:cNvPr id="4608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double total_cost(int number_par, double price_par)</a:t>
            </a:r>
            <a:br>
              <a:rPr lang="en-US" altLang="en-US" sz="2000" smtClean="0"/>
            </a:br>
            <a:r>
              <a:rPr lang="en-US" altLang="en-US" sz="2000" smtClean="0"/>
              <a:t>{</a:t>
            </a:r>
            <a:br>
              <a:rPr lang="en-US" altLang="en-US" sz="2000" smtClean="0"/>
            </a:br>
            <a:r>
              <a:rPr lang="en-US" altLang="en-US" sz="2000" smtClean="0"/>
              <a:t>    const double TAX_RATE = 0.05; //5% tax</a:t>
            </a:r>
            <a:br>
              <a:rPr lang="en-US" altLang="en-US" sz="2000" smtClean="0"/>
            </a:br>
            <a:r>
              <a:rPr lang="en-US" altLang="en-US" sz="2000" smtClean="0"/>
              <a:t>    double subtotal;</a:t>
            </a:r>
            <a:br>
              <a:rPr lang="en-US" altLang="en-US" sz="2000" smtClean="0"/>
            </a:br>
            <a:r>
              <a:rPr lang="en-US" altLang="en-US" sz="2000" smtClean="0"/>
              <a:t>     subtotal = price_par * number_par;</a:t>
            </a:r>
            <a:br>
              <a:rPr lang="en-US" altLang="en-US" sz="2000" smtClean="0"/>
            </a:br>
            <a:r>
              <a:rPr lang="en-US" altLang="en-US" sz="2000" smtClean="0"/>
              <a:t>    return (subtotal + subtotal * TAX_RATE);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4187825" y="2444750"/>
            <a:ext cx="264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function header</a:t>
            </a:r>
          </a:p>
        </p:txBody>
      </p:sp>
      <p:sp>
        <p:nvSpPr>
          <p:cNvPr id="529411" name="Line 3" descr="arrow line down"/>
          <p:cNvSpPr>
            <a:spLocks noChangeShapeType="1"/>
          </p:cNvSpPr>
          <p:nvPr/>
        </p:nvSpPr>
        <p:spPr bwMode="auto">
          <a:xfrm flipH="1">
            <a:off x="2160588" y="2743200"/>
            <a:ext cx="2027237" cy="3000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2" name="Line 4" descr="arrow line down"/>
          <p:cNvSpPr>
            <a:spLocks noChangeShapeType="1"/>
          </p:cNvSpPr>
          <p:nvPr/>
        </p:nvSpPr>
        <p:spPr bwMode="auto">
          <a:xfrm flipH="1">
            <a:off x="5791200" y="2895600"/>
            <a:ext cx="1524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82575" y="5487988"/>
            <a:ext cx="230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function body</a:t>
            </a:r>
          </a:p>
        </p:txBody>
      </p:sp>
      <p:sp>
        <p:nvSpPr>
          <p:cNvPr id="529414" name="Line 6" descr="arrow line up"/>
          <p:cNvSpPr>
            <a:spLocks noChangeShapeType="1"/>
          </p:cNvSpPr>
          <p:nvPr/>
        </p:nvSpPr>
        <p:spPr bwMode="auto">
          <a:xfrm flipV="1">
            <a:off x="552450" y="3498850"/>
            <a:ext cx="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5" name="Line 7" descr="arrow line right"/>
          <p:cNvSpPr>
            <a:spLocks noChangeShapeType="1"/>
          </p:cNvSpPr>
          <p:nvPr/>
        </p:nvSpPr>
        <p:spPr bwMode="auto">
          <a:xfrm>
            <a:off x="533400" y="4905375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Line 8" descr="arrow line right"/>
          <p:cNvSpPr>
            <a:spLocks noChangeShapeType="1"/>
          </p:cNvSpPr>
          <p:nvPr/>
        </p:nvSpPr>
        <p:spPr bwMode="auto">
          <a:xfrm>
            <a:off x="552450" y="3498850"/>
            <a:ext cx="247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6FE26FD-6E5C-43B3-9BAD-C30B0C3EF2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529411" grpId="0" animBg="1"/>
      <p:bldP spid="529412" grpId="0" animBg="1"/>
      <p:bldP spid="529413" grpId="0"/>
      <p:bldP spid="529414" grpId="0" animBg="1"/>
      <p:bldP spid="529415" grpId="0" animBg="1"/>
      <p:bldP spid="5294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Return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Ends the function call</a:t>
            </a:r>
          </a:p>
          <a:p>
            <a:pPr eaLnBrk="1" hangingPunct="1"/>
            <a:r>
              <a:rPr lang="en-US" altLang="en-US" sz="2400" smtClean="0"/>
              <a:t>Returns the value calculated by the function</a:t>
            </a:r>
          </a:p>
          <a:p>
            <a:pPr eaLnBrk="1" hangingPunct="1"/>
            <a:r>
              <a:rPr lang="en-US" altLang="en-US" sz="2400" smtClean="0"/>
              <a:t>Syntax:</a:t>
            </a:r>
            <a:br>
              <a:rPr lang="en-US" altLang="en-US" sz="2400" smtClean="0"/>
            </a:br>
            <a:r>
              <a:rPr lang="en-US" altLang="en-US" sz="2400" smtClean="0"/>
              <a:t>   	                return expression;</a:t>
            </a:r>
          </a:p>
          <a:p>
            <a:pPr lvl="1" eaLnBrk="1" hangingPunct="1"/>
            <a:r>
              <a:rPr lang="en-US" altLang="en-US" sz="2400" smtClean="0"/>
              <a:t> expression  performs the calculation</a:t>
            </a:r>
            <a:br>
              <a:rPr lang="en-US" altLang="en-US" sz="2400" smtClean="0"/>
            </a:br>
            <a:r>
              <a:rPr lang="en-US" altLang="en-US" sz="2400" smtClean="0"/>
              <a:t> or</a:t>
            </a:r>
          </a:p>
          <a:p>
            <a:pPr lvl="1" eaLnBrk="1" hangingPunct="1"/>
            <a:r>
              <a:rPr lang="en-US" altLang="en-US" sz="2400" smtClean="0"/>
              <a:t>expression is a variable containing the </a:t>
            </a:r>
            <a:br>
              <a:rPr lang="en-US" altLang="en-US" sz="2400" smtClean="0"/>
            </a:br>
            <a:r>
              <a:rPr lang="en-US" altLang="en-US" sz="2400" smtClean="0"/>
              <a:t>calculated value</a:t>
            </a:r>
          </a:p>
          <a:p>
            <a:pPr eaLnBrk="1" hangingPunct="1"/>
            <a:r>
              <a:rPr lang="en-US" altLang="en-US" sz="2400" smtClean="0"/>
              <a:t>Example:     </a:t>
            </a:r>
            <a:br>
              <a:rPr lang="en-US" altLang="en-US" sz="2400" smtClean="0"/>
            </a:br>
            <a:r>
              <a:rPr lang="en-US" altLang="en-US" sz="2400" smtClean="0"/>
              <a:t>           return subtotal + subtotal * TAX_RATE;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E69AE35-0C4F-4747-BA8A-467578ED71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Function Call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Tells the name of the  function to use</a:t>
            </a:r>
          </a:p>
          <a:p>
            <a:pPr eaLnBrk="1" hangingPunct="1"/>
            <a:r>
              <a:rPr lang="en-US" altLang="en-US" smtClean="0"/>
              <a:t>Lists the arguments</a:t>
            </a:r>
          </a:p>
          <a:p>
            <a:pPr eaLnBrk="1" hangingPunct="1"/>
            <a:r>
              <a:rPr lang="en-US" altLang="en-US" smtClean="0"/>
              <a:t>Is used in a statement where the returned value</a:t>
            </a:r>
            <a:br>
              <a:rPr lang="en-US" altLang="en-US" smtClean="0"/>
            </a:br>
            <a:r>
              <a:rPr lang="en-US" altLang="en-US" smtClean="0"/>
              <a:t>makes sense</a:t>
            </a:r>
          </a:p>
          <a:p>
            <a:pPr eaLnBrk="1" hangingPunct="1"/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double bill = total_cost(number, price);</a:t>
            </a:r>
          </a:p>
        </p:txBody>
      </p:sp>
      <p:sp>
        <p:nvSpPr>
          <p:cNvPr id="5314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5783261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4.3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944DA15-F4B3-4291-81AB-DDADA3E9B8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 Details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values of the arguments are plugged into </a:t>
            </a:r>
            <a:br>
              <a:rPr lang="en-US" altLang="en-US" sz="2400" smtClean="0"/>
            </a:br>
            <a:r>
              <a:rPr lang="en-US" altLang="en-US" sz="2400" smtClean="0"/>
              <a:t>the formal parameters (Call-by-value mechanism </a:t>
            </a:r>
            <a:br>
              <a:rPr lang="en-US" altLang="en-US" sz="2400" smtClean="0"/>
            </a:br>
            <a:r>
              <a:rPr lang="en-US" altLang="en-US" sz="2400" smtClean="0"/>
              <a:t>with call-by-value parameters)</a:t>
            </a:r>
          </a:p>
          <a:p>
            <a:pPr lvl="1" eaLnBrk="1" hangingPunct="1"/>
            <a:r>
              <a:rPr lang="en-US" altLang="en-US" sz="2400" smtClean="0"/>
              <a:t>The first argument is used for the first formal </a:t>
            </a:r>
            <a:br>
              <a:rPr lang="en-US" altLang="en-US" sz="2400" smtClean="0"/>
            </a:br>
            <a:r>
              <a:rPr lang="en-US" altLang="en-US" sz="2400" smtClean="0"/>
              <a:t>parameter, the second argument for the second</a:t>
            </a:r>
            <a:br>
              <a:rPr lang="en-US" altLang="en-US" sz="2400" smtClean="0"/>
            </a:br>
            <a:r>
              <a:rPr lang="en-US" altLang="en-US" sz="2400" smtClean="0"/>
              <a:t>formal parameter, and so forth.</a:t>
            </a:r>
          </a:p>
          <a:p>
            <a:pPr lvl="1" eaLnBrk="1" hangingPunct="1"/>
            <a:r>
              <a:rPr lang="en-US" altLang="en-US" sz="2400" smtClean="0"/>
              <a:t>The value plugged into the formal parameter is used</a:t>
            </a:r>
            <a:br>
              <a:rPr lang="en-US" altLang="en-US" sz="2400" smtClean="0"/>
            </a:br>
            <a:r>
              <a:rPr lang="en-US" altLang="en-US" sz="2400" smtClean="0"/>
              <a:t>in all instances of the formal parameter in the </a:t>
            </a:r>
            <a:br>
              <a:rPr lang="en-US" altLang="en-US" sz="2400" smtClean="0"/>
            </a:br>
            <a:r>
              <a:rPr lang="en-US" altLang="en-US" sz="2400" smtClean="0"/>
              <a:t>function body</a:t>
            </a:r>
          </a:p>
        </p:txBody>
      </p:sp>
      <p:sp>
        <p:nvSpPr>
          <p:cNvPr id="53248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816856"/>
            <a:ext cx="2062163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4.4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20BA0A8-66F4-435D-AC31-43022D718D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Declarations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Two forms for function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List formal parameter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List types of formal parmeters, but not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First aids description of the function in comments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Examples:       </a:t>
            </a:r>
            <a:br>
              <a:rPr lang="en-US" altLang="en-US" sz="2400" smtClean="0"/>
            </a:br>
            <a:r>
              <a:rPr lang="en-US" altLang="en-US" sz="2400" smtClean="0"/>
              <a:t>double total_cost(int number_par, double price_par);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double total_cost(int, double);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Function headers must always list formal </a:t>
            </a:r>
            <a:br>
              <a:rPr lang="en-US" altLang="en-US" sz="2400" smtClean="0"/>
            </a:br>
            <a:r>
              <a:rPr lang="en-US" altLang="en-US" sz="2400" smtClean="0"/>
              <a:t>parameter names!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9F3666D-0084-479A-85AE-89B0F05981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Arguments</a:t>
            </a:r>
          </a:p>
        </p:txBody>
      </p:sp>
      <p:sp>
        <p:nvSpPr>
          <p:cNvPr id="56323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825625"/>
            <a:ext cx="622935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Compiler checks that the types of the arguments</a:t>
            </a:r>
            <a:br>
              <a:rPr lang="en-US" altLang="en-US" sz="2000" dirty="0" smtClean="0"/>
            </a:br>
            <a:r>
              <a:rPr lang="en-US" altLang="en-US" sz="2000" dirty="0" smtClean="0"/>
              <a:t>are correct and in the correct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Compiler cannot check that arguments are in the</a:t>
            </a:r>
            <a:br>
              <a:rPr lang="en-US" altLang="en-US" sz="2000" dirty="0" smtClean="0"/>
            </a:br>
            <a:r>
              <a:rPr lang="en-US" altLang="en-US" sz="2000" dirty="0" smtClean="0"/>
              <a:t>correct 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Example:  Given the function declaration: </a:t>
            </a:r>
            <a:br>
              <a:rPr lang="en-US" altLang="en-US" sz="2000" dirty="0" smtClean="0"/>
            </a:br>
            <a:r>
              <a:rPr lang="en-US" altLang="en-US" sz="2000" dirty="0" smtClean="0"/>
              <a:t>char grade(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received_par</a:t>
            </a:r>
            <a:r>
              <a:rPr lang="en-US" altLang="en-US" sz="2000" dirty="0" smtClean="0"/>
              <a:t>,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min_score_par</a:t>
            </a:r>
            <a:r>
              <a:rPr lang="en-US" altLang="en-US" sz="2000" dirty="0" smtClean="0"/>
              <a:t>);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received = 95,  </a:t>
            </a:r>
            <a:r>
              <a:rPr lang="en-US" altLang="en-US" sz="2000" dirty="0" err="1" smtClean="0"/>
              <a:t>min_score</a:t>
            </a:r>
            <a:r>
              <a:rPr lang="en-US" altLang="en-US" sz="2000" dirty="0" smtClean="0"/>
              <a:t> = 60;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&lt;&lt;  grade( </a:t>
            </a:r>
            <a:r>
              <a:rPr lang="en-US" altLang="en-US" sz="2000" dirty="0" err="1" smtClean="0"/>
              <a:t>min_score</a:t>
            </a:r>
            <a:r>
              <a:rPr lang="en-US" altLang="en-US" sz="2000" dirty="0" smtClean="0"/>
              <a:t>,   received);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Produces a faulty result because the arguments are not in </a:t>
            </a:r>
            <a:br>
              <a:rPr lang="en-US" altLang="en-US" sz="2000" dirty="0" smtClean="0"/>
            </a:br>
            <a:r>
              <a:rPr lang="en-US" altLang="en-US" sz="2000" dirty="0" smtClean="0"/>
              <a:t>the correct logical order.  The compiler will not catch this!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53453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92575" y="5090857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4.5 (1)</a:t>
            </a:r>
          </a:p>
        </p:txBody>
      </p:sp>
      <p:sp>
        <p:nvSpPr>
          <p:cNvPr id="534535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92575" y="5662357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Display 4.5 (2)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05D5C01-A42A-4BC1-846D-8A708C7F0B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4" grpId="0" animBg="1"/>
      <p:bldP spid="534535" grpId="0" animBg="1"/>
      <p:bldP spid="53453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Definition Syntax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Within a function definition</a:t>
            </a:r>
          </a:p>
          <a:p>
            <a:pPr lvl="1" eaLnBrk="1" hangingPunct="1"/>
            <a:r>
              <a:rPr lang="en-US" altLang="en-US" smtClean="0"/>
              <a:t>Variables must be declared before they are used</a:t>
            </a:r>
          </a:p>
          <a:p>
            <a:pPr lvl="1" eaLnBrk="1" hangingPunct="1"/>
            <a:r>
              <a:rPr lang="en-US" altLang="en-US" smtClean="0"/>
              <a:t>Variables are typically declared before the </a:t>
            </a:r>
            <a:br>
              <a:rPr lang="en-US" altLang="en-US" smtClean="0"/>
            </a:br>
            <a:r>
              <a:rPr lang="en-US" altLang="en-US" smtClean="0"/>
              <a:t>executable statements begin</a:t>
            </a:r>
          </a:p>
          <a:p>
            <a:pPr lvl="1" eaLnBrk="1" hangingPunct="1"/>
            <a:r>
              <a:rPr lang="en-US" altLang="en-US" smtClean="0"/>
              <a:t>At least one return statement must end the function</a:t>
            </a:r>
          </a:p>
          <a:p>
            <a:pPr lvl="2" eaLnBrk="1" hangingPunct="1"/>
            <a:r>
              <a:rPr lang="en-US" altLang="en-US" smtClean="0"/>
              <a:t>Each branch of an if-else statement might have its</a:t>
            </a:r>
            <a:br>
              <a:rPr lang="en-US" altLang="en-US" smtClean="0"/>
            </a:br>
            <a:r>
              <a:rPr lang="en-US" altLang="en-US" smtClean="0"/>
              <a:t>own return statement</a:t>
            </a:r>
          </a:p>
        </p:txBody>
      </p:sp>
      <p:sp>
        <p:nvSpPr>
          <p:cNvPr id="53555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715000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4.6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A4C05BF-98E2-4EA5-962D-A19BEF3887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Placing Definitions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function call must be preceded by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function’s declaration</a:t>
            </a:r>
            <a:br>
              <a:rPr lang="en-US" altLang="en-US" smtClean="0"/>
            </a:br>
            <a:r>
              <a:rPr lang="en-US" altLang="en-US" smtClean="0"/>
              <a:t>	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function’s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If the function’s definition precedes the call,  a </a:t>
            </a:r>
            <a:br>
              <a:rPr lang="en-US" altLang="en-US" smtClean="0"/>
            </a:br>
            <a:r>
              <a:rPr lang="en-US" altLang="en-US" smtClean="0"/>
              <a:t>declaration is not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Placing the function declaration prior to the </a:t>
            </a:r>
            <a:br>
              <a:rPr lang="en-US" altLang="en-US" smtClean="0"/>
            </a:br>
            <a:r>
              <a:rPr lang="en-US" altLang="en-US" smtClean="0"/>
              <a:t>main function and the function definition</a:t>
            </a:r>
            <a:br>
              <a:rPr lang="en-US" altLang="en-US" smtClean="0"/>
            </a:br>
            <a:r>
              <a:rPr lang="en-US" altLang="en-US" smtClean="0"/>
              <a:t>after the main function leads naturally to </a:t>
            </a:r>
            <a:br>
              <a:rPr lang="en-US" altLang="en-US" smtClean="0"/>
            </a:br>
            <a:r>
              <a:rPr lang="en-US" altLang="en-US" smtClean="0"/>
              <a:t>building your own libraries in the future.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8B6C28F-4EAB-4D2C-8BCB-D09DB76FDF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4.1   Top-Down Design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4.2   Predefined Functions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4.3   Programmer-Defined Functions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4.4   Procedural Abstraction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4.5   Local Variables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A50021"/>
                </a:solidFill>
              </a:rPr>
              <a:t>4.6   Overloading Function Names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0AD7EFA-75E7-4089-9D84-A5EADC6273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 Return Values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function can return a bool value</a:t>
            </a:r>
          </a:p>
          <a:p>
            <a:pPr lvl="1" eaLnBrk="1" hangingPunct="1"/>
            <a:r>
              <a:rPr lang="en-US" altLang="en-US" sz="2400" smtClean="0"/>
              <a:t>Such a function can be used where a boolean </a:t>
            </a:r>
            <a:br>
              <a:rPr lang="en-US" altLang="en-US" sz="2400" smtClean="0"/>
            </a:br>
            <a:r>
              <a:rPr lang="en-US" altLang="en-US" sz="2400" smtClean="0"/>
              <a:t>expression is expected</a:t>
            </a:r>
          </a:p>
          <a:p>
            <a:pPr lvl="2" eaLnBrk="1" hangingPunct="1"/>
            <a:r>
              <a:rPr lang="en-US" altLang="en-US" sz="2000" smtClean="0"/>
              <a:t>Makes programs easier to read</a:t>
            </a:r>
          </a:p>
          <a:p>
            <a:pPr eaLnBrk="1" hangingPunct="1"/>
            <a:r>
              <a:rPr lang="en-US" altLang="en-US" sz="2400" smtClean="0"/>
              <a:t>if (((rate &gt;=10) &amp;&amp; ( rate &lt; 20)) || (rate == 0))</a:t>
            </a:r>
            <a:br>
              <a:rPr lang="en-US" altLang="en-US" sz="2400" smtClean="0"/>
            </a:br>
            <a:r>
              <a:rPr lang="en-US" altLang="en-US" sz="2400" smtClean="0"/>
              <a:t>is easier to read as</a:t>
            </a:r>
            <a:br>
              <a:rPr lang="en-US" altLang="en-US" sz="2400" smtClean="0"/>
            </a:br>
            <a:r>
              <a:rPr lang="en-US" altLang="en-US" sz="2400" smtClean="0"/>
              <a:t>			if (appropriate (rate))</a:t>
            </a:r>
          </a:p>
          <a:p>
            <a:pPr lvl="1" eaLnBrk="1" hangingPunct="1"/>
            <a:r>
              <a:rPr lang="en-US" altLang="en-US" sz="2400" smtClean="0"/>
              <a:t>If function appropriate returns a bool value based</a:t>
            </a:r>
            <a:br>
              <a:rPr lang="en-US" altLang="en-US" sz="2400" smtClean="0"/>
            </a:br>
            <a:r>
              <a:rPr lang="en-US" altLang="en-US" sz="2400" smtClean="0"/>
              <a:t>on the the expression above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913E86C-2A2D-4555-9FC0-06B1782809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appropriate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use function appropriate in the if-statement</a:t>
            </a:r>
            <a:br>
              <a:rPr lang="en-US" altLang="en-US" sz="2400" smtClean="0"/>
            </a:br>
            <a:r>
              <a:rPr lang="en-US" altLang="en-US" sz="2400" smtClean="0"/>
              <a:t>  		if (appropriate (rate))</a:t>
            </a:r>
            <a:br>
              <a:rPr lang="en-US" altLang="en-US" sz="2400" smtClean="0"/>
            </a:br>
            <a:r>
              <a:rPr lang="en-US" altLang="en-US" sz="2400" smtClean="0"/>
              <a:t>   		{    …    }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appropriate could be defined as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bool appropriate(int rate)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return (((rate &gt;=10) &amp;&amp; ( rate &lt; 20)) || (rate == 0));</a:t>
            </a:r>
            <a:br>
              <a:rPr lang="en-US" altLang="en-US" sz="2400" smtClean="0"/>
            </a:br>
            <a:r>
              <a:rPr lang="en-US" altLang="en-US" sz="2400" smtClean="0"/>
              <a:t>}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CDD1628-0C29-48C0-A4BD-E048614B77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4.3 Conclusion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Write a function declaration and a function definition</a:t>
            </a:r>
            <a:br>
              <a:rPr lang="en-US" altLang="en-US" sz="2400" smtClean="0"/>
            </a:br>
            <a:r>
              <a:rPr lang="en-US" altLang="en-US" sz="2400" smtClean="0"/>
              <a:t>for a function that takes three arguments, all of type</a:t>
            </a:r>
            <a:br>
              <a:rPr lang="en-US" altLang="en-US" sz="2400" smtClean="0"/>
            </a:br>
            <a:r>
              <a:rPr lang="en-US" altLang="en-US" sz="2400" smtClean="0"/>
              <a:t>int, and that returns the sum of its three arguments?</a:t>
            </a:r>
          </a:p>
          <a:p>
            <a:pPr lvl="1" eaLnBrk="1" hangingPunct="1"/>
            <a:r>
              <a:rPr lang="en-US" altLang="en-US" sz="2400" smtClean="0"/>
              <a:t>Describe the call-by-value parameter mechanism?</a:t>
            </a:r>
          </a:p>
          <a:p>
            <a:pPr lvl="1" eaLnBrk="1" hangingPunct="1"/>
            <a:r>
              <a:rPr lang="en-US" altLang="en-US" sz="2400" smtClean="0"/>
              <a:t>Write a function declaration and a function definition </a:t>
            </a:r>
            <a:br>
              <a:rPr lang="en-US" altLang="en-US" sz="2400" smtClean="0"/>
            </a:br>
            <a:r>
              <a:rPr lang="en-US" altLang="en-US" sz="2400" smtClean="0"/>
              <a:t>for a function that takes one argument of type int and </a:t>
            </a:r>
            <a:br>
              <a:rPr lang="en-US" altLang="en-US" sz="2400" smtClean="0"/>
            </a:br>
            <a:r>
              <a:rPr lang="en-US" altLang="en-US" sz="2400" smtClean="0"/>
              <a:t>one argument of type double, and that returns a value </a:t>
            </a:r>
            <a:br>
              <a:rPr lang="en-US" altLang="en-US" sz="2400" smtClean="0"/>
            </a:br>
            <a:r>
              <a:rPr lang="en-US" altLang="en-US" sz="2400" smtClean="0"/>
              <a:t>of type double that is the average of the two </a:t>
            </a:r>
            <a:br>
              <a:rPr lang="en-US" altLang="en-US" sz="2400" smtClean="0"/>
            </a:br>
            <a:r>
              <a:rPr lang="en-US" altLang="en-US" sz="2400" smtClean="0"/>
              <a:t>arguments?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3161DE4-6F30-4075-8173-03C10A22A2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4.4</a:t>
            </a:r>
          </a:p>
        </p:txBody>
      </p:sp>
      <p:sp>
        <p:nvSpPr>
          <p:cNvPr id="327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Procedural Abstraction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Abstraction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Black Box 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black box refers to something that we know how </a:t>
            </a:r>
            <a:br>
              <a:rPr lang="en-US" altLang="en-US" sz="2400" smtClean="0"/>
            </a:br>
            <a:r>
              <a:rPr lang="en-US" altLang="en-US" sz="2400" smtClean="0"/>
              <a:t>to use, but the method of operation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person using a program does not need to know</a:t>
            </a:r>
            <a:br>
              <a:rPr lang="en-US" altLang="en-US" sz="2400" smtClean="0"/>
            </a:br>
            <a:r>
              <a:rPr lang="en-US" altLang="en-US" sz="2400" smtClean="0"/>
              <a:t>how it is coded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person using a program needs to know what the</a:t>
            </a:r>
            <a:br>
              <a:rPr lang="en-US" altLang="en-US" sz="2400" smtClean="0"/>
            </a:br>
            <a:r>
              <a:rPr lang="en-US" altLang="en-US" sz="2400" smtClean="0"/>
              <a:t>program does, not how it does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Functions and the Black Box 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programmer who uses a function needs to know </a:t>
            </a:r>
            <a:br>
              <a:rPr lang="en-US" altLang="en-US" sz="2400" smtClean="0"/>
            </a:br>
            <a:r>
              <a:rPr lang="en-US" altLang="en-US" sz="2400" smtClean="0"/>
              <a:t>what the function does, not how it does it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programmer needs to know what will be produced if the proper arguments are put into the box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0F625CA-CAB9-4100-BDB3-7F1FFD75C4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Hiding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Designing functions as black boxes is an </a:t>
            </a:r>
            <a:br>
              <a:rPr lang="en-US" altLang="en-US" smtClean="0"/>
            </a:br>
            <a:r>
              <a:rPr lang="en-US" altLang="en-US" smtClean="0"/>
              <a:t>example of information hiding</a:t>
            </a:r>
          </a:p>
          <a:p>
            <a:pPr lvl="1" eaLnBrk="1" hangingPunct="1"/>
            <a:r>
              <a:rPr lang="en-US" altLang="en-US" smtClean="0"/>
              <a:t>The function can be used without knowing how</a:t>
            </a:r>
            <a:br>
              <a:rPr lang="en-US" altLang="en-US" smtClean="0"/>
            </a:br>
            <a:r>
              <a:rPr lang="en-US" altLang="en-US" smtClean="0"/>
              <a:t>it is coded</a:t>
            </a:r>
          </a:p>
          <a:p>
            <a:pPr lvl="1" eaLnBrk="1" hangingPunct="1"/>
            <a:r>
              <a:rPr lang="en-US" altLang="en-US" smtClean="0"/>
              <a:t>The function body can be “hidden from view”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E2365B2-2A3C-4681-841F-4CD27AEEEA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Implementations</a:t>
            </a:r>
            <a:br>
              <a:rPr lang="en-US" altLang="en-US" smtClean="0"/>
            </a:br>
            <a:r>
              <a:rPr lang="en-US" altLang="en-US" smtClean="0"/>
              <a:t>and The Black Box</a:t>
            </a:r>
          </a:p>
        </p:txBody>
      </p:sp>
      <p:sp>
        <p:nvSpPr>
          <p:cNvPr id="747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Designing with the black box in mind allows us</a:t>
            </a:r>
          </a:p>
          <a:p>
            <a:pPr lvl="1" eaLnBrk="1" hangingPunct="1"/>
            <a:r>
              <a:rPr lang="en-US" altLang="en-US" sz="2400" smtClean="0"/>
              <a:t>To change or improve a function definition without</a:t>
            </a:r>
            <a:br>
              <a:rPr lang="en-US" altLang="en-US" sz="2400" smtClean="0"/>
            </a:br>
            <a:r>
              <a:rPr lang="en-US" altLang="en-US" sz="2400" smtClean="0"/>
              <a:t>forcing programmers using the function to change</a:t>
            </a:r>
            <a:br>
              <a:rPr lang="en-US" altLang="en-US" sz="2400" smtClean="0"/>
            </a:br>
            <a:r>
              <a:rPr lang="en-US" altLang="en-US" sz="2400" smtClean="0"/>
              <a:t>what they have done</a:t>
            </a:r>
          </a:p>
          <a:p>
            <a:pPr lvl="1" eaLnBrk="1" hangingPunct="1"/>
            <a:r>
              <a:rPr lang="en-US" altLang="en-US" sz="2400" smtClean="0"/>
              <a:t>To know how to use a function simply by reading the </a:t>
            </a:r>
            <a:br>
              <a:rPr lang="en-US" altLang="en-US" sz="2400" smtClean="0"/>
            </a:br>
            <a:r>
              <a:rPr lang="en-US" altLang="en-US" sz="2400" smtClean="0"/>
              <a:t>function declaration and its comment</a:t>
            </a:r>
          </a:p>
        </p:txBody>
      </p:sp>
      <p:sp>
        <p:nvSpPr>
          <p:cNvPr id="54067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827714"/>
            <a:ext cx="19558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4.7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3A09C7B-CBAD-4DF2-9A7C-0C720F8F15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Abstraction and C++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Procedural Abstraction is writing and using </a:t>
            </a:r>
            <a:br>
              <a:rPr lang="en-US" altLang="en-US" sz="2400" smtClean="0"/>
            </a:br>
            <a:r>
              <a:rPr lang="en-US" altLang="en-US" sz="2400" smtClean="0"/>
              <a:t>functions as if they were black boxes</a:t>
            </a:r>
          </a:p>
          <a:p>
            <a:pPr lvl="1" eaLnBrk="1" hangingPunct="1"/>
            <a:r>
              <a:rPr lang="en-US" altLang="en-US" sz="2400" smtClean="0"/>
              <a:t>Procedure is a general term meaning a “function like”</a:t>
            </a:r>
            <a:br>
              <a:rPr lang="en-US" altLang="en-US" sz="2400" smtClean="0"/>
            </a:br>
            <a:r>
              <a:rPr lang="en-US" altLang="en-US" sz="2400" smtClean="0"/>
              <a:t>set of instructions</a:t>
            </a:r>
          </a:p>
          <a:p>
            <a:pPr lvl="1" eaLnBrk="1" hangingPunct="1"/>
            <a:r>
              <a:rPr lang="en-US" altLang="en-US" sz="2400" smtClean="0"/>
              <a:t>Abstraction implies that when you use a function as</a:t>
            </a:r>
            <a:br>
              <a:rPr lang="en-US" altLang="en-US" sz="2400" smtClean="0"/>
            </a:br>
            <a:r>
              <a:rPr lang="en-US" altLang="en-US" sz="2400" smtClean="0"/>
              <a:t>a black box, you abstract away the details of the </a:t>
            </a:r>
            <a:br>
              <a:rPr lang="en-US" altLang="en-US" sz="2400" smtClean="0"/>
            </a:br>
            <a:r>
              <a:rPr lang="en-US" altLang="en-US" sz="2400" smtClean="0"/>
              <a:t>code in the function body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B022E31-DE8A-4701-B6B4-94EEC1C21F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Abstraction and Functions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Write functions so the declaration and comment</a:t>
            </a:r>
            <a:br>
              <a:rPr lang="en-US" altLang="en-US" sz="2400" smtClean="0"/>
            </a:br>
            <a:r>
              <a:rPr lang="en-US" altLang="en-US" sz="2400" smtClean="0"/>
              <a:t>is all a programmer needs to use the function</a:t>
            </a:r>
          </a:p>
          <a:p>
            <a:pPr lvl="1" eaLnBrk="1" hangingPunct="1"/>
            <a:r>
              <a:rPr lang="en-US" altLang="en-US" sz="2400" smtClean="0"/>
              <a:t>Function comment should tell all conditions </a:t>
            </a:r>
            <a:br>
              <a:rPr lang="en-US" altLang="en-US" sz="2400" smtClean="0"/>
            </a:br>
            <a:r>
              <a:rPr lang="en-US" altLang="en-US" sz="2400" smtClean="0"/>
              <a:t>required of arguments to the function</a:t>
            </a:r>
          </a:p>
          <a:p>
            <a:pPr lvl="1" eaLnBrk="1" hangingPunct="1"/>
            <a:r>
              <a:rPr lang="en-US" altLang="en-US" sz="2400" smtClean="0"/>
              <a:t>Function comment should describe the returned</a:t>
            </a:r>
            <a:br>
              <a:rPr lang="en-US" altLang="en-US" sz="2400" smtClean="0"/>
            </a:br>
            <a:r>
              <a:rPr lang="en-US" altLang="en-US" sz="2400" smtClean="0"/>
              <a:t>value</a:t>
            </a:r>
          </a:p>
          <a:p>
            <a:pPr lvl="1" eaLnBrk="1" hangingPunct="1"/>
            <a:r>
              <a:rPr lang="en-US" altLang="en-US" sz="2400" smtClean="0"/>
              <a:t>Variables used in the function, other than the </a:t>
            </a:r>
            <a:br>
              <a:rPr lang="en-US" altLang="en-US" sz="2400" smtClean="0"/>
            </a:br>
            <a:r>
              <a:rPr lang="en-US" altLang="en-US" sz="2400" smtClean="0"/>
              <a:t>formal parameters, should be declared in the </a:t>
            </a:r>
            <a:br>
              <a:rPr lang="en-US" altLang="en-US" sz="2400" smtClean="0"/>
            </a:br>
            <a:r>
              <a:rPr lang="en-US" altLang="en-US" sz="2400" smtClean="0"/>
              <a:t>function body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9A1DDE0-7B40-46D3-9995-DBCF420E61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Parameter Names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Functions are designed as self-contained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Different programmers may write each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Programmers choose meaningful names for </a:t>
            </a:r>
            <a:br>
              <a:rPr lang="en-US" altLang="en-US" sz="2400" smtClean="0"/>
            </a:br>
            <a:r>
              <a:rPr lang="en-US" altLang="en-US" sz="2400" smtClean="0"/>
              <a:t>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Formal parameter names may or may not match </a:t>
            </a:r>
            <a:br>
              <a:rPr lang="en-US" altLang="en-US" sz="2400" smtClean="0"/>
            </a:br>
            <a:r>
              <a:rPr lang="en-US" altLang="en-US" sz="2400" smtClean="0"/>
              <a:t>variable names used in the main part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does not matter if formal parameter names </a:t>
            </a:r>
            <a:br>
              <a:rPr lang="en-US" altLang="en-US" sz="2400" smtClean="0"/>
            </a:br>
            <a:r>
              <a:rPr lang="en-US" altLang="en-US" sz="2400" smtClean="0"/>
              <a:t>match other variable names in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Remember that only the value of the argument is </a:t>
            </a:r>
            <a:br>
              <a:rPr lang="en-US" altLang="en-US" sz="2400" smtClean="0"/>
            </a:br>
            <a:r>
              <a:rPr lang="en-US" altLang="en-US" sz="2400" smtClean="0"/>
              <a:t>plugged into the formal parameter</a:t>
            </a:r>
          </a:p>
        </p:txBody>
      </p:sp>
      <p:sp>
        <p:nvSpPr>
          <p:cNvPr id="54374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62713" y="59324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4.8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3787FF4-8042-46ED-9657-F4D2C55351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4.1</a:t>
            </a:r>
          </a:p>
        </p:txBody>
      </p:sp>
      <p:sp>
        <p:nvSpPr>
          <p:cNvPr id="819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Top-Down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Study Buying Pizza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size pizza is the best buy?</a:t>
            </a:r>
          </a:p>
          <a:p>
            <a:pPr lvl="1" eaLnBrk="1" hangingPunct="1"/>
            <a:r>
              <a:rPr lang="en-US" altLang="en-US" smtClean="0"/>
              <a:t>Which size gives the lowest cost per square inch?</a:t>
            </a:r>
          </a:p>
          <a:p>
            <a:pPr lvl="1" eaLnBrk="1" hangingPunct="1"/>
            <a:r>
              <a:rPr lang="en-US" altLang="en-US" smtClean="0"/>
              <a:t>Pizza sizes given in diameter</a:t>
            </a:r>
          </a:p>
          <a:p>
            <a:pPr lvl="1" eaLnBrk="1" hangingPunct="1"/>
            <a:r>
              <a:rPr lang="en-US" altLang="en-US" smtClean="0"/>
              <a:t>Quantity of pizza is based on the area which</a:t>
            </a:r>
            <a:br>
              <a:rPr lang="en-US" altLang="en-US" smtClean="0"/>
            </a:br>
            <a:r>
              <a:rPr lang="en-US" altLang="en-US" smtClean="0"/>
              <a:t>is proportional to the square of the radius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D4A562F-9CEC-4A55-BB06-C68218CD8C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Problem Definition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Input:</a:t>
            </a:r>
          </a:p>
          <a:p>
            <a:pPr lvl="1" eaLnBrk="1" hangingPunct="1"/>
            <a:r>
              <a:rPr lang="en-US" altLang="en-US" smtClean="0"/>
              <a:t>Diameter of two sizes of pizza</a:t>
            </a:r>
          </a:p>
          <a:p>
            <a:pPr lvl="1" eaLnBrk="1" hangingPunct="1"/>
            <a:r>
              <a:rPr lang="en-US" altLang="en-US" smtClean="0"/>
              <a:t>Cost of the same two sizes of pizza</a:t>
            </a:r>
          </a:p>
          <a:p>
            <a:pPr eaLnBrk="1" hangingPunct="1"/>
            <a:r>
              <a:rPr lang="en-US" altLang="en-US" smtClean="0"/>
              <a:t>Output:</a:t>
            </a:r>
          </a:p>
          <a:p>
            <a:pPr lvl="1" eaLnBrk="1" hangingPunct="1"/>
            <a:r>
              <a:rPr lang="en-US" altLang="en-US" smtClean="0"/>
              <a:t>Cost per square inch for each size of pizza</a:t>
            </a:r>
          </a:p>
          <a:p>
            <a:pPr lvl="1" eaLnBrk="1" hangingPunct="1"/>
            <a:r>
              <a:rPr lang="en-US" altLang="en-US" smtClean="0"/>
              <a:t>Which size is the best buy</a:t>
            </a:r>
          </a:p>
          <a:p>
            <a:pPr lvl="2" eaLnBrk="1" hangingPunct="1"/>
            <a:r>
              <a:rPr lang="en-US" altLang="en-US" smtClean="0"/>
              <a:t>Based on lowest price per square inch</a:t>
            </a:r>
          </a:p>
          <a:p>
            <a:pPr lvl="2" eaLnBrk="1" hangingPunct="1"/>
            <a:r>
              <a:rPr lang="en-US" altLang="en-US" smtClean="0"/>
              <a:t>If cost per square inch is the same, the smaller size</a:t>
            </a:r>
            <a:br>
              <a:rPr lang="en-US" altLang="en-US" smtClean="0"/>
            </a:br>
            <a:r>
              <a:rPr lang="en-US" altLang="en-US" smtClean="0"/>
              <a:t>will be the better buy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F134CCC-0471-4EE2-A371-ED18AF1C3D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Problem Analysis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Subtask 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Get the input data for each size of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Subtask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Compute price per inch for smaller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Subtask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Compute price per inch for larger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Subtask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Determine which size is the better buy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Subtask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Output the results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87636D6-8762-4E25-94C3-53A5AFBE67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Function Analysis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Subtask 2 and subtask 3 should be implemented</a:t>
            </a:r>
            <a:br>
              <a:rPr lang="en-US" altLang="en-US" sz="2400" smtClean="0"/>
            </a:br>
            <a:r>
              <a:rPr lang="en-US" altLang="en-US" sz="2400" smtClean="0"/>
              <a:t>as a single function because</a:t>
            </a:r>
          </a:p>
          <a:p>
            <a:pPr lvl="1" eaLnBrk="1" hangingPunct="1"/>
            <a:r>
              <a:rPr lang="en-US" altLang="en-US" sz="2400" smtClean="0"/>
              <a:t>Subtask 2 and subtask 3 are identical tasks</a:t>
            </a:r>
          </a:p>
          <a:p>
            <a:pPr lvl="2" eaLnBrk="1" hangingPunct="1"/>
            <a:r>
              <a:rPr lang="en-US" altLang="en-US" sz="2000" smtClean="0"/>
              <a:t>The calculation for subtask 3 is the same as the </a:t>
            </a:r>
            <a:br>
              <a:rPr lang="en-US" altLang="en-US" sz="2000" smtClean="0"/>
            </a:br>
            <a:r>
              <a:rPr lang="en-US" altLang="en-US" sz="2000" smtClean="0"/>
              <a:t>calculation for subtask 2 with different arguments</a:t>
            </a:r>
          </a:p>
          <a:p>
            <a:pPr lvl="1" eaLnBrk="1" hangingPunct="1"/>
            <a:r>
              <a:rPr lang="en-US" altLang="en-US" sz="2400" smtClean="0"/>
              <a:t>Subtask 2 and subtask 3 each return a single </a:t>
            </a:r>
            <a:br>
              <a:rPr lang="en-US" altLang="en-US" sz="2400" smtClean="0"/>
            </a:br>
            <a:r>
              <a:rPr lang="en-US" altLang="en-US" sz="2400" smtClean="0"/>
              <a:t>value</a:t>
            </a:r>
          </a:p>
          <a:p>
            <a:pPr eaLnBrk="1" hangingPunct="1"/>
            <a:r>
              <a:rPr lang="en-US" altLang="en-US" sz="2400" smtClean="0"/>
              <a:t>Choose an appropriate name for the function</a:t>
            </a:r>
          </a:p>
          <a:p>
            <a:pPr lvl="1" eaLnBrk="1" hangingPunct="1"/>
            <a:r>
              <a:rPr lang="en-US" altLang="en-US" sz="2400" smtClean="0"/>
              <a:t>We’ll use  unitprice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98FE631-5AEC-4E0F-901D-B931C37F92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unitprice Declaration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double unitprice(int diameter, int double price);</a:t>
            </a:r>
            <a:br>
              <a:rPr lang="en-US" altLang="en-US" sz="2400" smtClean="0"/>
            </a:br>
            <a:r>
              <a:rPr lang="en-US" altLang="en-US" sz="2400" smtClean="0"/>
              <a:t>//Returns the price per square inch of a pizza</a:t>
            </a:r>
            <a:br>
              <a:rPr lang="en-US" altLang="en-US" sz="2400" smtClean="0"/>
            </a:br>
            <a:r>
              <a:rPr lang="en-US" altLang="en-US" sz="2400" smtClean="0"/>
              <a:t>//The formal parameter named diameter is the </a:t>
            </a:r>
            <a:br>
              <a:rPr lang="en-US" altLang="en-US" sz="2400" smtClean="0"/>
            </a:br>
            <a:r>
              <a:rPr lang="en-US" altLang="en-US" sz="2400" smtClean="0"/>
              <a:t>//diameter of the pizza in inches.  The formal </a:t>
            </a:r>
            <a:br>
              <a:rPr lang="en-US" altLang="en-US" sz="2400" smtClean="0"/>
            </a:br>
            <a:r>
              <a:rPr lang="en-US" altLang="en-US" sz="2400" smtClean="0"/>
              <a:t>// parameter named price is the price of the</a:t>
            </a:r>
            <a:br>
              <a:rPr lang="en-US" altLang="en-US" sz="2400" smtClean="0"/>
            </a:br>
            <a:r>
              <a:rPr lang="en-US" altLang="en-US" sz="2400" smtClean="0"/>
              <a:t>// pizza.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1F2A417-7CE4-4219-AE90-39291BF8D0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Algorithm Design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Subtask 1</a:t>
            </a:r>
          </a:p>
          <a:p>
            <a:pPr lvl="1" eaLnBrk="1" hangingPunct="1"/>
            <a:r>
              <a:rPr lang="en-US" altLang="en-US" sz="2400" smtClean="0"/>
              <a:t>Ask for the input values and store them in variables</a:t>
            </a:r>
          </a:p>
          <a:p>
            <a:pPr lvl="2" eaLnBrk="1" hangingPunct="1"/>
            <a:r>
              <a:rPr lang="en-US" altLang="en-US" sz="2000" smtClean="0"/>
              <a:t>	diameter_small	diameter_large</a:t>
            </a:r>
            <a:br>
              <a:rPr lang="en-US" altLang="en-US" sz="2000" smtClean="0"/>
            </a:br>
            <a:r>
              <a:rPr lang="en-US" altLang="en-US" sz="2000" smtClean="0"/>
              <a:t>price_small		price_large</a:t>
            </a:r>
          </a:p>
          <a:p>
            <a:pPr eaLnBrk="1" hangingPunct="1"/>
            <a:r>
              <a:rPr lang="en-US" altLang="en-US" sz="2400" smtClean="0"/>
              <a:t>Subtask 4</a:t>
            </a:r>
          </a:p>
          <a:p>
            <a:pPr lvl="1" eaLnBrk="1" hangingPunct="1"/>
            <a:r>
              <a:rPr lang="en-US" altLang="en-US" sz="2400" smtClean="0"/>
              <a:t>Compare cost per square inch of the two pizzas using</a:t>
            </a:r>
            <a:br>
              <a:rPr lang="en-US" altLang="en-US" sz="2400" smtClean="0"/>
            </a:br>
            <a:r>
              <a:rPr lang="en-US" altLang="en-US" sz="2400" smtClean="0"/>
              <a:t>the less than operator </a:t>
            </a:r>
          </a:p>
          <a:p>
            <a:pPr eaLnBrk="1" hangingPunct="1"/>
            <a:r>
              <a:rPr lang="en-US" altLang="en-US" sz="2400" smtClean="0"/>
              <a:t>Subtask 5</a:t>
            </a:r>
          </a:p>
          <a:p>
            <a:pPr lvl="1" eaLnBrk="1" hangingPunct="1"/>
            <a:r>
              <a:rPr lang="en-US" altLang="en-US" sz="2400" smtClean="0"/>
              <a:t>Standard output of the results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2225773-17D8-4FF6-AB39-8275AF1B92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unitprice Algorithm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Subtasks 2 and 3 are implemented as calls to</a:t>
            </a:r>
            <a:br>
              <a:rPr lang="en-US" altLang="en-US" smtClean="0"/>
            </a:br>
            <a:r>
              <a:rPr lang="en-US" altLang="en-US" smtClean="0"/>
              <a:t>function unitprice</a:t>
            </a:r>
          </a:p>
          <a:p>
            <a:pPr eaLnBrk="1" hangingPunct="1"/>
            <a:r>
              <a:rPr lang="en-US" altLang="en-US" smtClean="0"/>
              <a:t>unitprice algorithm</a:t>
            </a:r>
          </a:p>
          <a:p>
            <a:pPr lvl="1" eaLnBrk="1" hangingPunct="1"/>
            <a:r>
              <a:rPr lang="en-US" altLang="en-US" smtClean="0"/>
              <a:t>Compute the radius of the pizza</a:t>
            </a:r>
          </a:p>
          <a:p>
            <a:pPr lvl="1" eaLnBrk="1" hangingPunct="1"/>
            <a:r>
              <a:rPr lang="en-US" altLang="en-US" smtClean="0"/>
              <a:t>Computer the area of the pizza using </a:t>
            </a:r>
          </a:p>
          <a:p>
            <a:pPr lvl="1" eaLnBrk="1" hangingPunct="1"/>
            <a:r>
              <a:rPr lang="en-US" altLang="en-US" smtClean="0"/>
              <a:t>Return the value of  (price / area)</a:t>
            </a:r>
          </a:p>
        </p:txBody>
      </p:sp>
      <p:graphicFrame>
        <p:nvGraphicFramePr>
          <p:cNvPr id="95235" name="Object 2" descr="formula: pie r squared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80484"/>
              </p:ext>
            </p:extLst>
          </p:nvPr>
        </p:nvGraphicFramePr>
        <p:xfrm>
          <a:off x="6894513" y="3543300"/>
          <a:ext cx="7826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7" name="Equation" r:id="rId4" imgW="393529" imgH="279279" progId="Equation.3">
                  <p:embed/>
                </p:oleObj>
              </mc:Choice>
              <mc:Fallback>
                <p:oleObj name="Equation" r:id="rId4" imgW="393529" imgH="27927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3543300"/>
                        <a:ext cx="7826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C99682D-E00C-45B2-A610-2B69870636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unitprice Pseudocode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Mixture of C++ and english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Allows us to make the algorithm more precise without worrying about the details of                    C++ syntax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unitprice 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radius = one half of diameter;</a:t>
            </a:r>
            <a:br>
              <a:rPr lang="en-US" altLang="en-US" smtClean="0"/>
            </a:br>
            <a:r>
              <a:rPr lang="en-US" altLang="en-US" smtClean="0"/>
              <a:t>area = π * radius * radius</a:t>
            </a:r>
            <a:br>
              <a:rPr lang="en-US" altLang="en-US" smtClean="0"/>
            </a:br>
            <a:r>
              <a:rPr lang="en-US" altLang="en-US" smtClean="0"/>
              <a:t>return (price / area)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FA5B1AD-DE22-4770-AD1B-5A4D32B33E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The Calls of  unitprice	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part of the program implements calls </a:t>
            </a:r>
            <a:br>
              <a:rPr lang="en-US" altLang="en-US" smtClean="0"/>
            </a:br>
            <a:r>
              <a:rPr lang="en-US" altLang="en-US" smtClean="0"/>
              <a:t>of unitprice as</a:t>
            </a:r>
          </a:p>
          <a:p>
            <a:pPr lvl="1" eaLnBrk="1" hangingPunct="1"/>
            <a:r>
              <a:rPr lang="en-US" altLang="en-US" smtClean="0"/>
              <a:t>double unit_price_small, unit_price_large;</a:t>
            </a:r>
            <a:br>
              <a:rPr lang="en-US" altLang="en-US" smtClean="0"/>
            </a:br>
            <a:r>
              <a:rPr lang="en-US" altLang="en-US" smtClean="0"/>
              <a:t>unit_price_small = unitprice(diameter_small, price_small);</a:t>
            </a:r>
            <a:br>
              <a:rPr lang="en-US" altLang="en-US" smtClean="0"/>
            </a:br>
            <a:r>
              <a:rPr lang="en-US" altLang="en-US" smtClean="0"/>
              <a:t>unit_price_large = unitprice(diameter_large, price_large);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FF80362-348D-4D99-8A6E-3CDC26C801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First try at unitprice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double unitprice (int diameter, double price)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  const double PI = 3.14159;</a:t>
            </a:r>
            <a:br>
              <a:rPr lang="en-US" altLang="en-US" sz="2400" smtClean="0"/>
            </a:br>
            <a:r>
              <a:rPr lang="en-US" altLang="en-US" sz="2400" smtClean="0"/>
              <a:t>     double radius, area;</a:t>
            </a:r>
            <a:br>
              <a:rPr lang="en-US" altLang="en-US" sz="2400" smtClean="0"/>
            </a:br>
            <a:r>
              <a:rPr lang="en-US" altLang="en-US" sz="2400" smtClean="0"/>
              <a:t>     </a:t>
            </a:r>
            <a:br>
              <a:rPr lang="en-US" altLang="en-US" sz="2400" smtClean="0"/>
            </a:br>
            <a:r>
              <a:rPr lang="en-US" altLang="en-US" sz="2400" smtClean="0"/>
              <a:t>      radius = diameter / 2;</a:t>
            </a:r>
            <a:br>
              <a:rPr lang="en-US" altLang="en-US" sz="2400" smtClean="0"/>
            </a:br>
            <a:r>
              <a:rPr lang="en-US" altLang="en-US" sz="2400" smtClean="0"/>
              <a:t>      area = PI * radius * radius;</a:t>
            </a:r>
            <a:br>
              <a:rPr lang="en-US" altLang="en-US" sz="2400" smtClean="0"/>
            </a:br>
            <a:r>
              <a:rPr lang="en-US" altLang="en-US" sz="2400" smtClean="0"/>
              <a:t>      return (price / area);</a:t>
            </a:r>
            <a:br>
              <a:rPr lang="en-US" altLang="en-US" sz="2400" smtClean="0"/>
            </a:br>
            <a:r>
              <a:rPr lang="en-US" altLang="en-US" sz="2400" smtClean="0"/>
              <a:t>}</a:t>
            </a:r>
          </a:p>
          <a:p>
            <a:pPr lvl="1" eaLnBrk="1" hangingPunct="1"/>
            <a:r>
              <a:rPr lang="en-US" altLang="en-US" sz="2400" smtClean="0"/>
              <a:t>Oops!  Radius should include the fractional part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3074B0F-931F-41E0-AF83-8C92D68CC6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 Down Design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write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Develop the algorithm that the program will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Translate the algorithm into the programming</a:t>
            </a:r>
            <a:br>
              <a:rPr lang="en-US" altLang="en-US" sz="2400" smtClean="0"/>
            </a:br>
            <a:r>
              <a:rPr lang="en-US" altLang="en-US" sz="2400" smtClean="0"/>
              <a:t>language 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Top Down Design </a:t>
            </a:r>
            <a:br>
              <a:rPr lang="en-US" altLang="en-US" sz="2400" smtClean="0"/>
            </a:br>
            <a:r>
              <a:rPr lang="en-US" altLang="en-US" sz="2400" smtClean="0"/>
              <a:t>(also called stepwise refinement)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Break the algorithm into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Break each subtask into smaller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Eventually the smaller subtasks are trivial  to </a:t>
            </a:r>
            <a:br>
              <a:rPr lang="en-US" altLang="en-US" sz="2400" smtClean="0"/>
            </a:br>
            <a:r>
              <a:rPr lang="en-US" altLang="en-US" sz="2400" smtClean="0"/>
              <a:t>implement in the programming language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B0DFCD7-0D15-4C3B-8154-4D6D0172DA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Buying Pizza Second try at unitprice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561975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double </a:t>
            </a:r>
            <a:r>
              <a:rPr lang="en-US" altLang="en-US" sz="2400" dirty="0" err="1" smtClean="0"/>
              <a:t>unitprice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diameter, double price)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br>
              <a:rPr lang="en-US" altLang="en-US" sz="2400" dirty="0" smtClean="0"/>
            </a:br>
            <a:r>
              <a:rPr lang="en-US" altLang="en-US" sz="2400" dirty="0" smtClean="0"/>
              <a:t>     </a:t>
            </a:r>
            <a:r>
              <a:rPr lang="en-US" altLang="en-US" sz="2400" dirty="0" err="1" smtClean="0"/>
              <a:t>const</a:t>
            </a:r>
            <a:r>
              <a:rPr lang="en-US" altLang="en-US" sz="2400" dirty="0" smtClean="0"/>
              <a:t> double PI = 3.14159;</a:t>
            </a:r>
            <a:br>
              <a:rPr lang="en-US" altLang="en-US" sz="2400" dirty="0" smtClean="0"/>
            </a:br>
            <a:r>
              <a:rPr lang="en-US" altLang="en-US" sz="2400" dirty="0" smtClean="0"/>
              <a:t>     double radius, area;</a:t>
            </a:r>
            <a:br>
              <a:rPr lang="en-US" altLang="en-US" sz="2400" dirty="0" smtClean="0"/>
            </a:br>
            <a:r>
              <a:rPr lang="en-US" altLang="en-US" sz="2400" dirty="0" smtClean="0"/>
              <a:t>     </a:t>
            </a:r>
            <a:br>
              <a:rPr lang="en-US" altLang="en-US" sz="2400" dirty="0" smtClean="0"/>
            </a:br>
            <a:r>
              <a:rPr lang="en-US" altLang="en-US" sz="2400" dirty="0" smtClean="0"/>
              <a:t>      radius = diameter / </a:t>
            </a:r>
            <a:r>
              <a:rPr lang="en-US" altLang="en-US" sz="2400" dirty="0" err="1" smtClean="0"/>
              <a:t>static_cast</a:t>
            </a:r>
            <a:r>
              <a:rPr lang="en-US" altLang="en-US" sz="2400" dirty="0" smtClean="0"/>
              <a:t>&lt;double&gt;(2) ;</a:t>
            </a:r>
            <a:br>
              <a:rPr lang="en-US" altLang="en-US" sz="2400" dirty="0" smtClean="0"/>
            </a:br>
            <a:r>
              <a:rPr lang="en-US" altLang="en-US" sz="2400" dirty="0" smtClean="0"/>
              <a:t>      area = PI * radius * radius;</a:t>
            </a:r>
            <a:br>
              <a:rPr lang="en-US" altLang="en-US" sz="2400" dirty="0" smtClean="0"/>
            </a:br>
            <a:r>
              <a:rPr lang="en-US" altLang="en-US" sz="2400" dirty="0" smtClean="0"/>
              <a:t>      return (price / area);</a:t>
            </a:r>
            <a:br>
              <a:rPr lang="en-US" altLang="en-US" sz="2400" dirty="0" smtClean="0"/>
            </a:br>
            <a:r>
              <a:rPr lang="en-US" altLang="en-US" sz="24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Now radius will include fractional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radius = diameter / 2.0 ;     // This would also work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5501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80014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4.10 (1)</a:t>
            </a:r>
          </a:p>
        </p:txBody>
      </p:sp>
      <p:sp>
        <p:nvSpPr>
          <p:cNvPr id="55501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827714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4.10 (2)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8037FB0-EE4D-42E7-BAC7-B1F83EB37C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nimBg="1"/>
      <p:bldP spid="555010" grpId="1" animBg="1"/>
      <p:bldP spid="555011" grpId="0" animBg="1"/>
      <p:bldP spid="55501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Testing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Programs that compile and run can still </a:t>
            </a:r>
            <a:br>
              <a:rPr lang="en-US" altLang="en-US" sz="2400" smtClean="0"/>
            </a:br>
            <a:r>
              <a:rPr lang="en-US" altLang="en-US" sz="2400" smtClean="0"/>
              <a:t>produce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Testing increases confidence that the program</a:t>
            </a:r>
            <a:br>
              <a:rPr lang="en-US" altLang="en-US" sz="2400" smtClean="0"/>
            </a:br>
            <a:r>
              <a:rPr lang="en-US" altLang="en-US" sz="2400" smtClean="0"/>
              <a:t>works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Run the program with data that has known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You may have determined this output with pencil and paper</a:t>
            </a:r>
            <a:br>
              <a:rPr lang="en-US" altLang="en-US" sz="2000" smtClean="0"/>
            </a:br>
            <a:r>
              <a:rPr lang="en-US" altLang="en-US" sz="2000" smtClean="0"/>
              <a:t>or a 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Run the program on several different sets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Your first set of data may produce correct results in</a:t>
            </a:r>
            <a:br>
              <a:rPr lang="en-US" altLang="en-US" sz="2000" smtClean="0"/>
            </a:br>
            <a:r>
              <a:rPr lang="en-US" altLang="en-US" sz="2000" smtClean="0"/>
              <a:t>spite of a logical error in the code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Remember the integer division problem?  If there is no fractional </a:t>
            </a:r>
            <a:br>
              <a:rPr lang="en-US" altLang="en-US" sz="1800" smtClean="0"/>
            </a:br>
            <a:r>
              <a:rPr lang="en-US" altLang="en-US" sz="1800" smtClean="0"/>
              <a:t>remainder,  integer division will give apparently correct results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A5B3364-ECB0-4EB3-AED1-48231DCCD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Pseudocode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is a mixture of English and the </a:t>
            </a:r>
            <a:br>
              <a:rPr lang="en-US" altLang="en-US" smtClean="0"/>
            </a:br>
            <a:r>
              <a:rPr lang="en-US" altLang="en-US" smtClean="0"/>
              <a:t>programming language in use</a:t>
            </a:r>
          </a:p>
          <a:p>
            <a:pPr eaLnBrk="1" hangingPunct="1"/>
            <a:r>
              <a:rPr lang="en-US" altLang="en-US" smtClean="0"/>
              <a:t>Pseudocode simplifies algorithm design by </a:t>
            </a:r>
            <a:br>
              <a:rPr lang="en-US" altLang="en-US" smtClean="0"/>
            </a:br>
            <a:r>
              <a:rPr lang="en-US" altLang="en-US" smtClean="0"/>
              <a:t>allowing you to ignore the specific syntax of </a:t>
            </a:r>
            <a:br>
              <a:rPr lang="en-US" altLang="en-US" smtClean="0"/>
            </a:br>
            <a:r>
              <a:rPr lang="en-US" altLang="en-US" smtClean="0"/>
              <a:t>the programming language as you work out </a:t>
            </a:r>
            <a:br>
              <a:rPr lang="en-US" altLang="en-US" smtClean="0"/>
            </a:br>
            <a:r>
              <a:rPr lang="en-US" altLang="en-US" smtClean="0"/>
              <a:t>the details of the algorithm</a:t>
            </a:r>
          </a:p>
          <a:p>
            <a:pPr lvl="1" eaLnBrk="1" hangingPunct="1"/>
            <a:r>
              <a:rPr lang="en-US" altLang="en-US" smtClean="0"/>
              <a:t>If the step is obvious, use C++</a:t>
            </a:r>
          </a:p>
          <a:p>
            <a:pPr lvl="1" eaLnBrk="1" hangingPunct="1"/>
            <a:r>
              <a:rPr lang="en-US" altLang="en-US" smtClean="0"/>
              <a:t>If the step is difficult to express in C++, use English  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ECD6274-7D74-43B1-B0DD-454CCF6A7A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4.4 Conclusion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lvl="1" eaLnBrk="1" hangingPunct="1"/>
            <a:r>
              <a:rPr lang="en-US" altLang="en-US" smtClean="0"/>
              <a:t>Describe the purpose of the comment that </a:t>
            </a:r>
            <a:br>
              <a:rPr lang="en-US" altLang="en-US" smtClean="0"/>
            </a:br>
            <a:r>
              <a:rPr lang="en-US" altLang="en-US" smtClean="0"/>
              <a:t>accompanies a function declaration?</a:t>
            </a:r>
          </a:p>
          <a:p>
            <a:pPr lvl="1" eaLnBrk="1" hangingPunct="1"/>
            <a:r>
              <a:rPr lang="en-US" altLang="en-US" smtClean="0"/>
              <a:t>Describe what it means to say a programmer should be able to treat a function as                         a black box?</a:t>
            </a:r>
          </a:p>
          <a:p>
            <a:pPr lvl="1" eaLnBrk="1" hangingPunct="1"/>
            <a:r>
              <a:rPr lang="en-US" altLang="en-US" smtClean="0"/>
              <a:t>Describe what it means for two functions to be </a:t>
            </a:r>
            <a:br>
              <a:rPr lang="en-US" altLang="en-US" smtClean="0"/>
            </a:br>
            <a:r>
              <a:rPr lang="en-US" altLang="en-US" smtClean="0"/>
              <a:t>black box equivalent?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470D94C-A950-47FA-8D3C-86CBC05B3E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4.5</a:t>
            </a:r>
          </a:p>
        </p:txBody>
      </p:sp>
      <p:sp>
        <p:nvSpPr>
          <p:cNvPr id="5325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Local Variables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Variables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Variables declared in a function:</a:t>
            </a:r>
          </a:p>
          <a:p>
            <a:pPr lvl="1" eaLnBrk="1" hangingPunct="1"/>
            <a:r>
              <a:rPr lang="en-US" altLang="en-US" sz="2400" smtClean="0"/>
              <a:t>Are local to that function, they cannot be used </a:t>
            </a:r>
            <a:br>
              <a:rPr lang="en-US" altLang="en-US" sz="2400" smtClean="0"/>
            </a:br>
            <a:r>
              <a:rPr lang="en-US" altLang="en-US" sz="2400" smtClean="0"/>
              <a:t>from outside the function</a:t>
            </a:r>
          </a:p>
          <a:p>
            <a:pPr lvl="1" eaLnBrk="1" hangingPunct="1"/>
            <a:r>
              <a:rPr lang="en-US" altLang="en-US" sz="2400" smtClean="0"/>
              <a:t>Have the function as their scope</a:t>
            </a:r>
          </a:p>
          <a:p>
            <a:pPr eaLnBrk="1" hangingPunct="1"/>
            <a:r>
              <a:rPr lang="en-US" altLang="en-US" sz="2400" smtClean="0"/>
              <a:t>Variables declared in the main part of a </a:t>
            </a:r>
            <a:br>
              <a:rPr lang="en-US" altLang="en-US" sz="2400" smtClean="0"/>
            </a:br>
            <a:r>
              <a:rPr lang="en-US" altLang="en-US" sz="2400" smtClean="0"/>
              <a:t>program:</a:t>
            </a:r>
          </a:p>
          <a:p>
            <a:pPr lvl="1" eaLnBrk="1" hangingPunct="1"/>
            <a:r>
              <a:rPr lang="en-US" altLang="en-US" sz="2400" smtClean="0"/>
              <a:t>Are local to the main part of the program, they </a:t>
            </a:r>
            <a:br>
              <a:rPr lang="en-US" altLang="en-US" sz="2400" smtClean="0"/>
            </a:br>
            <a:r>
              <a:rPr lang="en-US" altLang="en-US" sz="2400" smtClean="0"/>
              <a:t>cannot be used from outside the main part</a:t>
            </a:r>
          </a:p>
          <a:p>
            <a:pPr lvl="1" eaLnBrk="1" hangingPunct="1"/>
            <a:r>
              <a:rPr lang="en-US" altLang="en-US" sz="2400" smtClean="0"/>
              <a:t>Have the main part as their scope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5591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80125" y="51863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4.11 (1)</a:t>
            </a:r>
          </a:p>
        </p:txBody>
      </p:sp>
      <p:sp>
        <p:nvSpPr>
          <p:cNvPr id="55910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080125" y="57959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4.11 (2)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A44DDC6-3178-4424-91C0-6ED7BE9DF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  <p:bldP spid="55910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Constants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Global Named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Available to more than one function as well as the</a:t>
            </a:r>
            <a:br>
              <a:rPr lang="en-US" altLang="en-US" sz="2400" smtClean="0"/>
            </a:br>
            <a:r>
              <a:rPr lang="en-US" altLang="en-US" sz="2400" smtClean="0"/>
              <a:t>main part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Declared outside any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Declared outside the main function body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Declared before any function that uses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  	const double PI = 3.14159;</a:t>
            </a:r>
            <a:br>
              <a:rPr lang="en-US" altLang="en-US" sz="2400" smtClean="0"/>
            </a:br>
            <a:r>
              <a:rPr lang="en-US" altLang="en-US" sz="2400" smtClean="0"/>
              <a:t> 			double volume(double);</a:t>
            </a:r>
            <a:br>
              <a:rPr lang="en-US" altLang="en-US" sz="2400" smtClean="0"/>
            </a:br>
            <a:r>
              <a:rPr lang="en-US" altLang="en-US" sz="2400" smtClean="0"/>
              <a:t>		       	 int main()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{…}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PI is available to the main function </a:t>
            </a:r>
            <a:br>
              <a:rPr lang="en-US" altLang="en-US" sz="2400" smtClean="0"/>
            </a:br>
            <a:r>
              <a:rPr lang="en-US" altLang="en-US" sz="2400" smtClean="0"/>
              <a:t>and to function volume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D1BDED5-AB8E-47CF-87C3-6E0424E396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  <p:sp>
        <p:nvSpPr>
          <p:cNvPr id="56013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251707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4.12 (1)</a:t>
            </a:r>
          </a:p>
        </p:txBody>
      </p:sp>
      <p:sp>
        <p:nvSpPr>
          <p:cNvPr id="56013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839082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4.12 (2)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nimBg="1"/>
      <p:bldP spid="5601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Variables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Variable  -- rarely used when more</a:t>
            </a:r>
            <a:br>
              <a:rPr lang="en-US" altLang="en-US" smtClean="0"/>
            </a:br>
            <a:r>
              <a:rPr lang="en-US" altLang="en-US" smtClean="0"/>
              <a:t>than one function must use a common </a:t>
            </a:r>
            <a:br>
              <a:rPr lang="en-US" altLang="en-US" smtClean="0"/>
            </a:br>
            <a:r>
              <a:rPr lang="en-US" altLang="en-US" smtClean="0"/>
              <a:t>variable</a:t>
            </a:r>
          </a:p>
          <a:p>
            <a:pPr lvl="1" eaLnBrk="1" hangingPunct="1"/>
            <a:r>
              <a:rPr lang="en-US" altLang="en-US" smtClean="0"/>
              <a:t>Declared just like a global constant except const is not used</a:t>
            </a:r>
          </a:p>
          <a:p>
            <a:pPr lvl="1" eaLnBrk="1" hangingPunct="1"/>
            <a:r>
              <a:rPr lang="en-US" altLang="en-US" smtClean="0"/>
              <a:t>Generally make programs more difficult to </a:t>
            </a:r>
            <a:br>
              <a:rPr lang="en-US" altLang="en-US" smtClean="0"/>
            </a:br>
            <a:r>
              <a:rPr lang="en-US" altLang="en-US" smtClean="0"/>
              <a:t>understand and maintain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C8B77A5-C904-4CE9-B250-5C2EDE88B7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Parameters</a:t>
            </a:r>
            <a:br>
              <a:rPr lang="en-US" altLang="en-US" smtClean="0"/>
            </a:br>
            <a:r>
              <a:rPr lang="en-US" altLang="en-US" smtClean="0"/>
              <a:t>are Local Variables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Formal Parameters are actually variables that are</a:t>
            </a:r>
            <a:br>
              <a:rPr lang="en-US" altLang="en-US" sz="2400" smtClean="0"/>
            </a:br>
            <a:r>
              <a:rPr lang="en-US" altLang="en-US" sz="2400" smtClean="0"/>
              <a:t>local to the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They are used just as if they were declared in the </a:t>
            </a:r>
            <a:br>
              <a:rPr lang="en-US" altLang="en-US" sz="2400" smtClean="0"/>
            </a:br>
            <a:r>
              <a:rPr lang="en-US" altLang="en-US" sz="2400" smtClean="0"/>
              <a:t>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 NOT re-declare the formal parameters in the </a:t>
            </a:r>
            <a:br>
              <a:rPr lang="en-US" altLang="en-US" sz="2400" smtClean="0"/>
            </a:br>
            <a:r>
              <a:rPr lang="en-US" altLang="en-US" sz="2400" smtClean="0"/>
              <a:t>function body, they are declared in the function</a:t>
            </a:r>
            <a:br>
              <a:rPr lang="en-US" altLang="en-US" sz="2400" smtClean="0"/>
            </a:br>
            <a:r>
              <a:rPr lang="en-US" altLang="en-US" sz="2400" smtClean="0"/>
              <a:t>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call-by-value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When a function is called the formal parameters </a:t>
            </a:r>
            <a:br>
              <a:rPr lang="en-US" altLang="en-US" sz="2400" smtClean="0"/>
            </a:br>
            <a:r>
              <a:rPr lang="en-US" altLang="en-US" sz="2400" smtClean="0"/>
              <a:t>are initialized to the values of the</a:t>
            </a:r>
            <a:br>
              <a:rPr lang="en-US" altLang="en-US" sz="2400" smtClean="0"/>
            </a:br>
            <a:r>
              <a:rPr lang="en-US" altLang="en-US" sz="2400" smtClean="0"/>
              <a:t>arguments in the function call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5621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09111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4.13 (1)</a:t>
            </a:r>
          </a:p>
        </p:txBody>
      </p:sp>
      <p:sp>
        <p:nvSpPr>
          <p:cNvPr id="56217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7197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4.13 (2)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3CADDEE-6235-485D-9AEB-7940A8F0D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  <p:bldP spid="5621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 Scope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55775"/>
          </a:xfrm>
        </p:spPr>
        <p:txBody>
          <a:bodyPr/>
          <a:lstStyle/>
          <a:p>
            <a:r>
              <a:rPr lang="en-US" altLang="en-US" smtClean="0"/>
              <a:t>Local and global variables conform to the rules of Block Scope</a:t>
            </a:r>
          </a:p>
          <a:p>
            <a:pPr lvl="1"/>
            <a:r>
              <a:rPr lang="en-US" altLang="en-US" smtClean="0"/>
              <a:t>The code block (generally defined by the { }) where an identifier like a variable is declared determines the scope of the identifier</a:t>
            </a:r>
          </a:p>
          <a:p>
            <a:pPr lvl="1"/>
            <a:r>
              <a:rPr lang="en-US" altLang="en-US" smtClean="0"/>
              <a:t>Blocks can be nested</a:t>
            </a:r>
          </a:p>
          <a:p>
            <a:pPr lvl="1"/>
            <a:endParaRPr lang="en-US" altLang="en-US" smtClean="0"/>
          </a:p>
        </p:txBody>
      </p:sp>
      <p:sp>
        <p:nvSpPr>
          <p:cNvPr id="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94438" y="5410200"/>
            <a:ext cx="2263775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4.14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7B50C5D9-7032-4ADC-A888-D93B33F774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Top Down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Subtasks, or functions in C++, make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to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to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to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to 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Easier for teams to develop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E9384D2-CCB0-4A4F-A0CC-A641F6678D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Namespaces Revisited</a:t>
            </a:r>
          </a:p>
        </p:txBody>
      </p:sp>
      <p:sp>
        <p:nvSpPr>
          <p:cNvPr id="1228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start of a file is not always the best place </a:t>
            </a:r>
            <a:br>
              <a:rPr lang="en-US" altLang="en-US" sz="2400" smtClean="0"/>
            </a:br>
            <a:r>
              <a:rPr lang="en-US" altLang="en-US" sz="2400" smtClean="0"/>
              <a:t>for</a:t>
            </a:r>
            <a:br>
              <a:rPr lang="en-US" altLang="en-US" sz="2400" smtClean="0"/>
            </a:br>
            <a:r>
              <a:rPr lang="en-US" altLang="en-US" sz="2400" smtClean="0"/>
              <a:t> 		using namespace std;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Different functions may use different namespaces</a:t>
            </a:r>
          </a:p>
          <a:p>
            <a:pPr lvl="1" eaLnBrk="1" hangingPunct="1"/>
            <a:r>
              <a:rPr lang="en-US" altLang="en-US" sz="2400" smtClean="0"/>
              <a:t>Placing  using namespace std; inside the starting </a:t>
            </a:r>
            <a:br>
              <a:rPr lang="en-US" altLang="en-US" sz="2400" smtClean="0"/>
            </a:br>
            <a:r>
              <a:rPr lang="en-US" altLang="en-US" sz="2400" smtClean="0"/>
              <a:t>brace of a function</a:t>
            </a:r>
          </a:p>
          <a:p>
            <a:pPr lvl="2" eaLnBrk="1" hangingPunct="1"/>
            <a:r>
              <a:rPr lang="en-US" altLang="en-US" sz="2000" smtClean="0"/>
              <a:t>Allows the use of different namespaces in different </a:t>
            </a:r>
            <a:br>
              <a:rPr lang="en-US" altLang="en-US" sz="2000" smtClean="0"/>
            </a:br>
            <a:r>
              <a:rPr lang="en-US" altLang="en-US" sz="2000" smtClean="0"/>
              <a:t>functions</a:t>
            </a:r>
          </a:p>
          <a:p>
            <a:pPr lvl="2" eaLnBrk="1" hangingPunct="1"/>
            <a:r>
              <a:rPr lang="en-US" altLang="en-US" sz="2000" smtClean="0"/>
              <a:t>Makes the “using” directive local to</a:t>
            </a:r>
            <a:br>
              <a:rPr lang="en-US" altLang="en-US" sz="2000" smtClean="0"/>
            </a:br>
            <a:r>
              <a:rPr lang="en-US" altLang="en-US" sz="2000" smtClean="0"/>
              <a:t> the function</a:t>
            </a:r>
          </a:p>
        </p:txBody>
      </p:sp>
      <p:sp>
        <p:nvSpPr>
          <p:cNvPr id="56320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8225" y="520858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4.15 (1)</a:t>
            </a:r>
          </a:p>
        </p:txBody>
      </p:sp>
      <p:sp>
        <p:nvSpPr>
          <p:cNvPr id="563203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18225" y="5867400"/>
            <a:ext cx="278765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4.15 (2)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1FA7018-3F99-467B-91CB-AB2DC4F482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nimBg="1"/>
      <p:bldP spid="56320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Factorial</a:t>
            </a:r>
          </a:p>
        </p:txBody>
      </p:sp>
      <p:sp>
        <p:nvSpPr>
          <p:cNvPr id="1249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n!  Represents the factorial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n! = 1 x 2 x 3 x … x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C++ version of the factorial function </a:t>
            </a:r>
            <a:br>
              <a:rPr lang="en-US" altLang="en-US" sz="2400" smtClean="0"/>
            </a:br>
            <a:r>
              <a:rPr lang="en-US" altLang="en-US" sz="2400" smtClean="0"/>
              <a:t>found in Display 3.14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Requires one argument of type int,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Returns a value of type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Uses a local variable to store the current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Decrements  n each time it </a:t>
            </a:r>
            <a:br>
              <a:rPr lang="en-US" altLang="en-US" sz="2400" smtClean="0"/>
            </a:br>
            <a:r>
              <a:rPr lang="en-US" altLang="en-US" sz="2400" smtClean="0"/>
              <a:t>does another multiplication </a:t>
            </a:r>
            <a:br>
              <a:rPr lang="en-US" altLang="en-US" sz="2400" smtClean="0"/>
            </a:br>
            <a:r>
              <a:rPr lang="en-US" altLang="en-US" sz="2400" smtClean="0"/>
              <a:t>    		n * n-1 * n-2 * … * 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56422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742782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Display 4.16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21E7FA5-2F90-4EB6-8EF6-BC53FEA87F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4.6</a:t>
            </a:r>
          </a:p>
        </p:txBody>
      </p:sp>
      <p:sp>
        <p:nvSpPr>
          <p:cNvPr id="6042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Overloading Function Names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Overloading Function Names</a:t>
            </a:r>
          </a:p>
        </p:txBody>
      </p:sp>
      <p:sp>
        <p:nvSpPr>
          <p:cNvPr id="1290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C++ allows more than one definition for the </a:t>
            </a:r>
            <a:br>
              <a:rPr lang="en-US" altLang="en-US" sz="2400" smtClean="0"/>
            </a:br>
            <a:r>
              <a:rPr lang="en-US" altLang="en-US" sz="2400" smtClean="0"/>
              <a:t>same function name</a:t>
            </a:r>
          </a:p>
          <a:p>
            <a:pPr lvl="1" eaLnBrk="1" hangingPunct="1"/>
            <a:r>
              <a:rPr lang="en-US" altLang="en-US" sz="2400" smtClean="0"/>
              <a:t>Very convenient for situations in which the “same”</a:t>
            </a:r>
            <a:br>
              <a:rPr lang="en-US" altLang="en-US" sz="2400" smtClean="0"/>
            </a:br>
            <a:r>
              <a:rPr lang="en-US" altLang="en-US" sz="2400" smtClean="0"/>
              <a:t>function is needed for different numbers or types</a:t>
            </a:r>
            <a:br>
              <a:rPr lang="en-US" altLang="en-US" sz="2400" smtClean="0"/>
            </a:br>
            <a:r>
              <a:rPr lang="en-US" altLang="en-US" sz="2400" smtClean="0"/>
              <a:t>of arguments</a:t>
            </a:r>
          </a:p>
          <a:p>
            <a:pPr eaLnBrk="1" hangingPunct="1"/>
            <a:r>
              <a:rPr lang="en-US" altLang="en-US" sz="2400" smtClean="0"/>
              <a:t>Overloading a function name means providing </a:t>
            </a:r>
            <a:br>
              <a:rPr lang="en-US" altLang="en-US" sz="2400" smtClean="0"/>
            </a:br>
            <a:r>
              <a:rPr lang="en-US" altLang="en-US" sz="2400" smtClean="0"/>
              <a:t>more than one declaration and definition using </a:t>
            </a:r>
            <a:br>
              <a:rPr lang="en-US" altLang="en-US" sz="2400" smtClean="0"/>
            </a:br>
            <a:r>
              <a:rPr lang="en-US" altLang="en-US" sz="2400" smtClean="0"/>
              <a:t>the same function name</a:t>
            </a:r>
          </a:p>
          <a:p>
            <a:pPr lvl="2" eaLnBrk="1" hangingPunct="1"/>
            <a:endParaRPr lang="en-US" altLang="en-US" sz="200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B569015-B6A0-4336-A52B-707A15FE47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Overloading Examples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double ave(double n1, double n2)</a:t>
            </a:r>
            <a:br>
              <a:rPr lang="en-US" altLang="en-US" sz="2000" smtClean="0"/>
            </a:br>
            <a:r>
              <a:rPr lang="en-US" altLang="en-US" sz="2000" smtClean="0"/>
              <a:t>{</a:t>
            </a:r>
            <a:br>
              <a:rPr lang="en-US" altLang="en-US" sz="2000" smtClean="0"/>
            </a:br>
            <a:r>
              <a:rPr lang="en-US" altLang="en-US" sz="2000" smtClean="0"/>
              <a:t>          return ((n1 + n2) / 2);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double ave(double n1, double n2, double n3)</a:t>
            </a:r>
            <a:br>
              <a:rPr lang="en-US" altLang="en-US" sz="2000" smtClean="0"/>
            </a:br>
            <a:r>
              <a:rPr lang="en-US" altLang="en-US" sz="2000" smtClean="0"/>
              <a:t>{</a:t>
            </a:r>
            <a:br>
              <a:rPr lang="en-US" altLang="en-US" sz="2000" smtClean="0"/>
            </a:br>
            <a:r>
              <a:rPr lang="en-US" altLang="en-US" sz="2000" smtClean="0"/>
              <a:t>     return (( n1 + n2 + n3) / 3);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Compiler checks the number and types of arguments</a:t>
            </a:r>
            <a:br>
              <a:rPr lang="en-US" altLang="en-US" sz="2000" smtClean="0"/>
            </a:br>
            <a:r>
              <a:rPr lang="en-US" altLang="en-US" sz="2000" smtClean="0"/>
              <a:t>in the function call to decide which function to use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		cout &lt;&lt; ave( 10, 20, 30);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uses the second definition</a:t>
            </a:r>
          </a:p>
        </p:txBody>
      </p:sp>
      <p:sp>
        <p:nvSpPr>
          <p:cNvPr id="566274" name="Line 2" descr="line right"/>
          <p:cNvSpPr>
            <a:spLocks noChangeShapeType="1"/>
          </p:cNvSpPr>
          <p:nvPr/>
        </p:nvSpPr>
        <p:spPr bwMode="auto">
          <a:xfrm>
            <a:off x="4697413" y="5254625"/>
            <a:ext cx="266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5" name="Line 3" descr="line up"/>
          <p:cNvSpPr>
            <a:spLocks noChangeShapeType="1"/>
          </p:cNvSpPr>
          <p:nvPr/>
        </p:nvSpPr>
        <p:spPr bwMode="auto">
          <a:xfrm flipH="1" flipV="1">
            <a:off x="7307263" y="2892425"/>
            <a:ext cx="19050" cy="23431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Line 4" descr="arrow left"/>
          <p:cNvSpPr>
            <a:spLocks noChangeShapeType="1"/>
          </p:cNvSpPr>
          <p:nvPr/>
        </p:nvSpPr>
        <p:spPr bwMode="auto">
          <a:xfrm flipH="1">
            <a:off x="6316663" y="2911475"/>
            <a:ext cx="1009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7" name="Line 5" descr="line up "/>
          <p:cNvSpPr>
            <a:spLocks noChangeShapeType="1"/>
          </p:cNvSpPr>
          <p:nvPr/>
        </p:nvSpPr>
        <p:spPr bwMode="auto">
          <a:xfrm flipV="1">
            <a:off x="7326313" y="1636713"/>
            <a:ext cx="0" cy="148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 descr="arrow left "/>
          <p:cNvSpPr>
            <a:spLocks noChangeShapeType="1"/>
          </p:cNvSpPr>
          <p:nvPr/>
        </p:nvSpPr>
        <p:spPr bwMode="auto">
          <a:xfrm flipH="1">
            <a:off x="5135563" y="1636713"/>
            <a:ext cx="2190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Line 7" descr="line strike "/>
          <p:cNvSpPr>
            <a:spLocks noChangeShapeType="1"/>
          </p:cNvSpPr>
          <p:nvPr/>
        </p:nvSpPr>
        <p:spPr bwMode="auto">
          <a:xfrm flipV="1">
            <a:off x="7192963" y="2665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0" name="Line 8" descr="line strike"/>
          <p:cNvSpPr>
            <a:spLocks noChangeShapeType="1"/>
          </p:cNvSpPr>
          <p:nvPr/>
        </p:nvSpPr>
        <p:spPr bwMode="auto">
          <a:xfrm flipV="1">
            <a:off x="7154863" y="17700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1" name="Line 9" descr="line strike "/>
          <p:cNvSpPr>
            <a:spLocks noChangeShapeType="1"/>
          </p:cNvSpPr>
          <p:nvPr/>
        </p:nvSpPr>
        <p:spPr bwMode="auto">
          <a:xfrm flipV="1">
            <a:off x="6716713" y="15605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Line 10" descr="line strike"/>
          <p:cNvSpPr>
            <a:spLocks noChangeShapeType="1"/>
          </p:cNvSpPr>
          <p:nvPr/>
        </p:nvSpPr>
        <p:spPr bwMode="auto">
          <a:xfrm flipV="1">
            <a:off x="5992813" y="15033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3" name="Line 11" descr="line strike "/>
          <p:cNvSpPr>
            <a:spLocks noChangeShapeType="1"/>
          </p:cNvSpPr>
          <p:nvPr/>
        </p:nvSpPr>
        <p:spPr bwMode="auto">
          <a:xfrm flipV="1">
            <a:off x="5402263" y="1522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4" name="Line 12" descr="line strike"/>
          <p:cNvSpPr>
            <a:spLocks noChangeShapeType="1"/>
          </p:cNvSpPr>
          <p:nvPr/>
        </p:nvSpPr>
        <p:spPr bwMode="auto">
          <a:xfrm flipV="1">
            <a:off x="7173913" y="22272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FF2F848-677F-4348-875E-ACF3C06B2F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  <p:bldP spid="566275" grpId="0" animBg="1"/>
      <p:bldP spid="566276" grpId="0" animBg="1"/>
      <p:bldP spid="566277" grpId="0" animBg="1"/>
      <p:bldP spid="566278" grpId="0" animBg="1"/>
      <p:bldP spid="566279" grpId="0" animBg="1"/>
      <p:bldP spid="566280" grpId="0" animBg="1"/>
      <p:bldP spid="566281" grpId="0" animBg="1"/>
      <p:bldP spid="566282" grpId="0" animBg="1"/>
      <p:bldP spid="566283" grpId="0" animBg="1"/>
      <p:bldP spid="5662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Overloading Details</a:t>
            </a:r>
          </a:p>
        </p:txBody>
      </p:sp>
      <p:sp>
        <p:nvSpPr>
          <p:cNvPr id="1331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Overloaded functions</a:t>
            </a:r>
          </a:p>
          <a:p>
            <a:pPr lvl="1" eaLnBrk="1" hangingPunct="1"/>
            <a:r>
              <a:rPr lang="en-US" altLang="en-US" smtClean="0"/>
              <a:t>Must have different numbers of formal parameters</a:t>
            </a:r>
            <a:br>
              <a:rPr lang="en-US" altLang="en-US" smtClean="0"/>
            </a:br>
            <a:r>
              <a:rPr lang="en-US" altLang="en-US" smtClean="0"/>
              <a:t> AND / OR</a:t>
            </a:r>
          </a:p>
          <a:p>
            <a:pPr lvl="1" eaLnBrk="1" hangingPunct="1"/>
            <a:r>
              <a:rPr lang="en-US" altLang="en-US" smtClean="0"/>
              <a:t>   Must have at least one different type of parameter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Must return a value of the same type</a:t>
            </a:r>
          </a:p>
        </p:txBody>
      </p:sp>
      <p:sp>
        <p:nvSpPr>
          <p:cNvPr id="5672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69894" y="5788024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Display 4.17</a:t>
            </a: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787123D-3574-47DC-8A21-E0F4DBC506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Overloading Example</a:t>
            </a:r>
          </a:p>
        </p:txBody>
      </p:sp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Revising the Pizza Buying program</a:t>
            </a:r>
          </a:p>
          <a:p>
            <a:pPr lvl="1" eaLnBrk="1" hangingPunct="1"/>
            <a:r>
              <a:rPr lang="en-US" altLang="en-US" sz="2000" smtClean="0"/>
              <a:t>Rectangular pizzas are now offered!</a:t>
            </a:r>
          </a:p>
          <a:p>
            <a:pPr lvl="1" eaLnBrk="1" hangingPunct="1"/>
            <a:r>
              <a:rPr lang="en-US" altLang="en-US" sz="2000" smtClean="0"/>
              <a:t>Change the input and add  a function to compute </a:t>
            </a:r>
            <a:br>
              <a:rPr lang="en-US" altLang="en-US" sz="2000" smtClean="0"/>
            </a:br>
            <a:r>
              <a:rPr lang="en-US" altLang="en-US" sz="2000" smtClean="0"/>
              <a:t>the unit price of a rectangular pizza</a:t>
            </a:r>
          </a:p>
          <a:p>
            <a:pPr lvl="1" eaLnBrk="1" hangingPunct="1"/>
            <a:r>
              <a:rPr lang="en-US" altLang="en-US" sz="2000" smtClean="0"/>
              <a:t>The new function could be named unitprice_rectangular</a:t>
            </a:r>
          </a:p>
          <a:p>
            <a:pPr lvl="1" eaLnBrk="1" hangingPunct="1"/>
            <a:r>
              <a:rPr lang="en-US" altLang="en-US" sz="2000" smtClean="0"/>
              <a:t>Or, the new function could be a new (overloaded) version of the </a:t>
            </a:r>
            <a:br>
              <a:rPr lang="en-US" altLang="en-US" sz="2000" smtClean="0"/>
            </a:br>
            <a:r>
              <a:rPr lang="en-US" altLang="en-US" sz="2000" smtClean="0"/>
              <a:t>unitprice function that is already used</a:t>
            </a:r>
          </a:p>
          <a:p>
            <a:pPr lvl="2" eaLnBrk="1" hangingPunct="1"/>
            <a:r>
              <a:rPr lang="en-US" altLang="en-US" sz="1800" smtClean="0"/>
              <a:t>Example:</a:t>
            </a:r>
            <a:br>
              <a:rPr lang="en-US" altLang="en-US" sz="1800" smtClean="0"/>
            </a:br>
            <a:r>
              <a:rPr lang="en-US" altLang="en-US" sz="1800" smtClean="0"/>
              <a:t> 	double unitprice(int length, int width, double price)</a:t>
            </a:r>
            <a:br>
              <a:rPr lang="en-US" altLang="en-US" sz="1800" smtClean="0"/>
            </a:br>
            <a:r>
              <a:rPr lang="en-US" altLang="en-US" sz="1800" smtClean="0"/>
              <a:t>	   {</a:t>
            </a:r>
            <a:br>
              <a:rPr lang="en-US" altLang="en-US" sz="1800" smtClean="0"/>
            </a:br>
            <a:r>
              <a:rPr lang="en-US" altLang="en-US" sz="1800" smtClean="0"/>
              <a:t>                  double area = length * width;</a:t>
            </a:r>
            <a:br>
              <a:rPr lang="en-US" altLang="en-US" sz="1800" smtClean="0"/>
            </a:br>
            <a:r>
              <a:rPr lang="en-US" altLang="en-US" sz="1800" smtClean="0"/>
              <a:t> 	        return (price / area);</a:t>
            </a:r>
            <a:br>
              <a:rPr lang="en-US" altLang="en-US" sz="1800" smtClean="0"/>
            </a:br>
            <a:r>
              <a:rPr lang="en-US" altLang="en-US" sz="1800" smtClean="0"/>
              <a:t>               }</a:t>
            </a:r>
          </a:p>
        </p:txBody>
      </p:sp>
      <p:sp>
        <p:nvSpPr>
          <p:cNvPr id="56832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86400" y="5833120"/>
            <a:ext cx="340360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4.18 (1 – 3)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F6EC927-CC06-4100-AB29-66A43636AD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 Type Conversion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Given the definition</a:t>
            </a:r>
            <a:br>
              <a:rPr lang="en-US" altLang="en-US" sz="2400" smtClean="0"/>
            </a:br>
            <a:r>
              <a:rPr lang="en-US" altLang="en-US" sz="2400" smtClean="0"/>
              <a:t>          double mpg(double miles, double gallons)</a:t>
            </a:r>
            <a:br>
              <a:rPr lang="en-US" altLang="en-US" sz="2400" smtClean="0"/>
            </a:br>
            <a:r>
              <a:rPr lang="en-US" altLang="en-US" sz="2400" smtClean="0"/>
              <a:t>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return (miles / gallons);</a:t>
            </a:r>
            <a:br>
              <a:rPr lang="en-US" altLang="en-US" sz="2400" smtClean="0"/>
            </a:br>
            <a:r>
              <a:rPr lang="en-US" altLang="en-US" sz="2400" smtClean="0"/>
              <a:t>                }</a:t>
            </a:r>
            <a:br>
              <a:rPr lang="en-US" altLang="en-US" sz="2400" smtClean="0"/>
            </a:br>
            <a:r>
              <a:rPr lang="en-US" altLang="en-US" sz="2400" smtClean="0"/>
              <a:t>  what will happen if mpg is called in this way?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cout &lt;&lt; mpg(45, 2) &lt;&lt; “ miles per gallon”;</a:t>
            </a:r>
          </a:p>
          <a:p>
            <a:pPr eaLnBrk="1" hangingPunct="1"/>
            <a:r>
              <a:rPr lang="en-US" altLang="en-US" sz="2400" smtClean="0"/>
              <a:t>The values of the arguments will automatically be</a:t>
            </a:r>
            <a:br>
              <a:rPr lang="en-US" altLang="en-US" sz="2400" smtClean="0"/>
            </a:br>
            <a:r>
              <a:rPr lang="en-US" altLang="en-US" sz="2400" smtClean="0"/>
              <a:t>converted to type double (45.0 and 2.0)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091BA6D-9543-47AA-B883-8A8CF0089A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Conversion Problem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Given the previous mpg definition and the </a:t>
            </a:r>
            <a:br>
              <a:rPr lang="en-US" altLang="en-US" sz="2000" smtClean="0"/>
            </a:br>
            <a:r>
              <a:rPr lang="en-US" altLang="en-US" sz="2000" smtClean="0"/>
              <a:t>following definition in the same program</a:t>
            </a:r>
            <a:br>
              <a:rPr lang="en-US" altLang="en-US" sz="2000" smtClean="0"/>
            </a:br>
            <a:r>
              <a:rPr lang="en-US" altLang="en-US" sz="2000" smtClean="0"/>
              <a:t>            int mpg(int goals, int misses)</a:t>
            </a:r>
            <a:br>
              <a:rPr lang="en-US" altLang="en-US" sz="2000" smtClean="0"/>
            </a:br>
            <a:r>
              <a:rPr lang="en-US" altLang="en-US" sz="2000" smtClean="0"/>
              <a:t>             // returns the Measure of Perfect Goals</a:t>
            </a:r>
            <a:br>
              <a:rPr lang="en-US" altLang="en-US" sz="2000" smtClean="0"/>
            </a:br>
            <a:r>
              <a:rPr lang="en-US" altLang="en-US" sz="2000" smtClean="0"/>
              <a:t>               {</a:t>
            </a:r>
            <a:br>
              <a:rPr lang="en-US" altLang="en-US" sz="2000" smtClean="0"/>
            </a:br>
            <a:r>
              <a:rPr lang="en-US" altLang="en-US" sz="2000" smtClean="0"/>
              <a:t>                     return (goals – misses);</a:t>
            </a:r>
            <a:br>
              <a:rPr lang="en-US" altLang="en-US" sz="2000" smtClean="0"/>
            </a:br>
            <a:r>
              <a:rPr lang="en-US" altLang="en-US" sz="2000" smtClean="0"/>
              <a:t>                } </a:t>
            </a:r>
            <a:br>
              <a:rPr lang="en-US" altLang="en-US" sz="2000" smtClean="0"/>
            </a:br>
            <a:r>
              <a:rPr lang="en-US" altLang="en-US" sz="2000" smtClean="0"/>
              <a:t>what happens if mpg is called this way now?</a:t>
            </a:r>
            <a:br>
              <a:rPr lang="en-US" altLang="en-US" sz="2000" smtClean="0"/>
            </a:br>
            <a:r>
              <a:rPr lang="en-US" altLang="en-US" sz="2000" smtClean="0"/>
              <a:t>        cout &lt;&lt; mpg(45, 2) &lt;&lt; “ miles per gallon”;</a:t>
            </a:r>
          </a:p>
          <a:p>
            <a:pPr lvl="1" eaLnBrk="1" hangingPunct="1"/>
            <a:r>
              <a:rPr lang="en-US" altLang="en-US" sz="2000" smtClean="0"/>
              <a:t>The compiler chooses the function that matches parameter</a:t>
            </a:r>
            <a:br>
              <a:rPr lang="en-US" altLang="en-US" sz="2000" smtClean="0"/>
            </a:br>
            <a:r>
              <a:rPr lang="en-US" altLang="en-US" sz="2000" smtClean="0"/>
              <a:t>types so the Measure of Perfect Goals will be calculated</a:t>
            </a:r>
          </a:p>
        </p:txBody>
      </p:sp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903288" y="5818188"/>
            <a:ext cx="731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Do not use the same function name for unrelated functions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7F302E9-1082-4E79-A1EA-6CACAF4C5C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4.6 Conclusion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Describe Top-Down Design?</a:t>
            </a:r>
          </a:p>
          <a:p>
            <a:pPr lvl="1" eaLnBrk="1" hangingPunct="1"/>
            <a:r>
              <a:rPr lang="en-US" altLang="en-US" sz="2400" smtClean="0"/>
              <a:t>Describe the types of tasks we have seen so far </a:t>
            </a:r>
            <a:br>
              <a:rPr lang="en-US" altLang="en-US" sz="2400" smtClean="0"/>
            </a:br>
            <a:r>
              <a:rPr lang="en-US" altLang="en-US" sz="2400" smtClean="0"/>
              <a:t>that could be implemented as C++ functions?</a:t>
            </a:r>
          </a:p>
          <a:p>
            <a:pPr lvl="1" eaLnBrk="1" hangingPunct="1"/>
            <a:r>
              <a:rPr lang="en-US" altLang="en-US" sz="2400" smtClean="0"/>
              <a:t>Describe the principles of </a:t>
            </a:r>
          </a:p>
          <a:p>
            <a:pPr lvl="2" eaLnBrk="1" hangingPunct="1"/>
            <a:r>
              <a:rPr lang="en-US" altLang="en-US" sz="2000" smtClean="0"/>
              <a:t>The black box</a:t>
            </a:r>
          </a:p>
          <a:p>
            <a:pPr lvl="2" eaLnBrk="1" hangingPunct="1"/>
            <a:r>
              <a:rPr lang="en-US" altLang="en-US" sz="2000" smtClean="0"/>
              <a:t>Procedural abstraction</a:t>
            </a:r>
          </a:p>
          <a:p>
            <a:pPr lvl="2" eaLnBrk="1" hangingPunct="1"/>
            <a:r>
              <a:rPr lang="en-US" altLang="en-US" sz="2000" smtClean="0"/>
              <a:t>Information hiding</a:t>
            </a:r>
          </a:p>
          <a:p>
            <a:pPr lvl="1" eaLnBrk="1" hangingPunct="1"/>
            <a:r>
              <a:rPr lang="en-US" altLang="en-US" sz="2400" smtClean="0"/>
              <a:t>Define “local variable”?</a:t>
            </a:r>
          </a:p>
          <a:p>
            <a:pPr lvl="1" eaLnBrk="1" hangingPunct="1"/>
            <a:r>
              <a:rPr lang="en-US" altLang="en-US" sz="2400" smtClean="0"/>
              <a:t>Overload a function name?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8D86004-8590-4D82-93AF-5EA3CB3FAD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4.2</a:t>
            </a:r>
          </a:p>
        </p:txBody>
      </p:sp>
      <p:sp>
        <p:nvSpPr>
          <p:cNvPr id="1126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Predefined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4 -- End</a:t>
            </a:r>
          </a:p>
        </p:txBody>
      </p:sp>
      <p:sp>
        <p:nvSpPr>
          <p:cNvPr id="143364" name="AutoShape 2" descr="smiley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365" name="AutoShape 3" descr="smiley image 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1015D00-4201-4233-B70B-A38C817AA6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5" name="Picture 4" descr="A function call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613"/>
            <a:ext cx="44323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454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CC0CCBE-E0D0-418F-949E-0DEBFBBA3C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  <p:sp>
        <p:nvSpPr>
          <p:cNvPr id="1454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4.2</a:t>
            </a:r>
          </a:p>
        </p:txBody>
      </p:sp>
      <p:sp>
        <p:nvSpPr>
          <p:cNvPr id="14746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746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47462" name="Picture 4" descr="Some Predefined Function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1300"/>
            <a:ext cx="70564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D9B52C0-76A7-4CC5-937C-E298D1505A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11" name="Picture 4" descr="A function definition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663"/>
            <a:ext cx="4978400" cy="61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4.3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4950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4951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49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8DA869C-5741-4BFE-9B2B-0AABB8CF25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4.3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5155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155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1558" name="Picture 4" descr="A function definition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270125"/>
            <a:ext cx="70564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DAC1A02-7212-4BD7-AD40-0070F2D8EB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7" name="Picture 8" descr="Display 4.4 Details of a function cal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0"/>
            <a:ext cx="6310312" cy="64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02" name="Rectangle 5"/>
          <p:cNvSpPr>
            <a:spLocks noGrp="1" noChangeArrowheads="1"/>
          </p:cNvSpPr>
          <p:nvPr>
            <p:ph type="title"/>
          </p:nvPr>
        </p:nvSpPr>
        <p:spPr>
          <a:xfrm>
            <a:off x="6477000" y="-152400"/>
            <a:ext cx="26670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Display 4.4</a:t>
            </a:r>
          </a:p>
        </p:txBody>
      </p:sp>
      <p:sp>
        <p:nvSpPr>
          <p:cNvPr id="1536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515100" y="8064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36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39100" y="7810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53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520A4698-6943-4918-A78B-C0C210B546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5" name="Picture 4" descr="Incorrectly Ordered Argument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4313"/>
            <a:ext cx="4259262" cy="61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5"/>
          <p:cNvSpPr>
            <a:spLocks noGrp="1" noChangeArrowheads="1"/>
          </p:cNvSpPr>
          <p:nvPr>
            <p:ph type="title"/>
          </p:nvPr>
        </p:nvSpPr>
        <p:spPr>
          <a:xfrm>
            <a:off x="4775200" y="228600"/>
            <a:ext cx="3860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4.5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5565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565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E7CCEC6-CADF-42AA-B7BC-758B923366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5770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770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7702" name="Picture 4" descr=" Incorrectly ordered arguments (part 2 of 2) diagram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66925"/>
            <a:ext cx="80962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000697B-20A9-4D61-9F78-B26560C1FB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4.6</a:t>
            </a:r>
          </a:p>
        </p:txBody>
      </p:sp>
      <p:sp>
        <p:nvSpPr>
          <p:cNvPr id="1597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97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9750" name="Picture 4" descr="Syntax for a function that returns a value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738313"/>
            <a:ext cx="69675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FF5A61C-51A8-4FD8-AC72-5E46D68E43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4.7</a:t>
            </a:r>
          </a:p>
        </p:txBody>
      </p:sp>
      <p:sp>
        <p:nvSpPr>
          <p:cNvPr id="16179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179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1798" name="Picture 4" descr="Definitions that are black-box equivalent diagram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1530350"/>
            <a:ext cx="5110162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D0D607D-9795-41C0-8E9A-1B3F5487ED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Predefined Functions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C++  comes with libraries of predefined </a:t>
            </a:r>
            <a:br>
              <a:rPr lang="en-US" altLang="en-US" smtClean="0"/>
            </a:br>
            <a:r>
              <a:rPr lang="en-US" altLang="en-US" smtClean="0"/>
              <a:t>functions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 sqrt function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the_root = sqrt(9.0);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returns, or computes, the square root </a:t>
            </a:r>
            <a:br>
              <a:rPr lang="en-US" altLang="en-US" smtClean="0"/>
            </a:br>
            <a:r>
              <a:rPr lang="en-US" altLang="en-US" smtClean="0"/>
              <a:t>of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number, 9, is called the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the_root will contain 3.0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928204A-C07C-433E-959A-D8631E5022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4.8</a:t>
            </a:r>
          </a:p>
        </p:txBody>
      </p:sp>
      <p:sp>
        <p:nvSpPr>
          <p:cNvPr id="16384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3844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3846" name="Picture 4" descr="Simpler formal parameter name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600200"/>
            <a:ext cx="666432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D343428-2D41-40A3-89C9-D67D7533E3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4.9</a:t>
            </a:r>
            <a:br>
              <a:rPr lang="en-US" altLang="en-US" smtClean="0"/>
            </a:br>
            <a:r>
              <a:rPr lang="en-US" altLang="en-US" smtClean="0"/>
              <a:t>(1/3)</a:t>
            </a:r>
          </a:p>
        </p:txBody>
      </p:sp>
      <p:sp>
        <p:nvSpPr>
          <p:cNvPr id="16589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589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5894" name="Picture 4" descr="Nicely nested loops (part 1 of 3)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1403350"/>
            <a:ext cx="356235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D65D030-42C6-498D-B301-FACBA7DF6C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4.9</a:t>
            </a:r>
            <a:br>
              <a:rPr lang="en-US" altLang="en-US" smtClean="0"/>
            </a:br>
            <a:r>
              <a:rPr lang="en-US" altLang="en-US" smtClean="0"/>
              <a:t>(2/3)</a:t>
            </a:r>
          </a:p>
        </p:txBody>
      </p:sp>
      <p:sp>
        <p:nvSpPr>
          <p:cNvPr id="16794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794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7942" name="Picture 4" descr="Nicely nested loops (part 2 of 3) diagram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1349375"/>
            <a:ext cx="426243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2D183A5-9B6E-4E96-A9EF-B7D6587368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4.9</a:t>
            </a:r>
            <a:br>
              <a:rPr lang="en-US" altLang="en-US" smtClean="0"/>
            </a:br>
            <a:r>
              <a:rPr lang="en-US" altLang="en-US" smtClean="0"/>
              <a:t>(3/3)</a:t>
            </a:r>
          </a:p>
        </p:txBody>
      </p:sp>
      <p:sp>
        <p:nvSpPr>
          <p:cNvPr id="16998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9989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9990" name="Picture 4" descr="Nicely nested loops (part 3 of 3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355725"/>
            <a:ext cx="38592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690514F-3801-473F-B90E-F85C088A04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9" name="Picture 4" descr="Buying pizza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09563"/>
            <a:ext cx="4311650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4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4114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4.10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203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203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2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8FBA448-EA09-40FE-94DF-B1099BCF43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7" name="Picture 4" descr="Buying pizza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6388"/>
            <a:ext cx="4292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2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4.10 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408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408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4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2E76E28-C6D8-4BF5-B48E-D265E51842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5" name="Picture 4" descr="Local variable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225"/>
            <a:ext cx="4597400" cy="61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4.11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6134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6133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B63AE36-A0AA-482C-92BC-1588A10DD7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4.11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7818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818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8182" name="Picture 4" descr="Local variables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597025"/>
            <a:ext cx="6370637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D4F829D-3A71-4A94-A820-B42F01F208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31" name="Picture 4" descr="A global named consta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71450"/>
            <a:ext cx="4500562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6" name="Rectangle 5"/>
          <p:cNvSpPr>
            <a:spLocks noGrp="1" noChangeArrowheads="1"/>
          </p:cNvSpPr>
          <p:nvPr>
            <p:ph type="title"/>
          </p:nvPr>
        </p:nvSpPr>
        <p:spPr>
          <a:xfrm>
            <a:off x="4978400" y="228600"/>
            <a:ext cx="4064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4.12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022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023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B1F897E-9EE0-4ED1-9B8C-2E87B42A35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4.12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8227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227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2278" name="Picture 4" descr="A global named constant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54175"/>
            <a:ext cx="4986338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56BD9DF-38AD-42A3-837B-3A2C0FBB6B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sqrt(9.0) is a function call</a:t>
            </a:r>
          </a:p>
          <a:p>
            <a:pPr lvl="1" eaLnBrk="1" hangingPunct="1"/>
            <a:r>
              <a:rPr lang="en-US" altLang="en-US" sz="2400" smtClean="0"/>
              <a:t>It invokes, or sets in action, the sqrt function</a:t>
            </a:r>
          </a:p>
          <a:p>
            <a:pPr lvl="1" eaLnBrk="1" hangingPunct="1"/>
            <a:r>
              <a:rPr lang="en-US" altLang="en-US" sz="2400" smtClean="0"/>
              <a:t>The argument (9), can also be a variable or an </a:t>
            </a:r>
            <a:br>
              <a:rPr lang="en-US" altLang="en-US" sz="2400" smtClean="0"/>
            </a:br>
            <a:r>
              <a:rPr lang="en-US" altLang="en-US" sz="2400" smtClean="0"/>
              <a:t>expression</a:t>
            </a:r>
          </a:p>
          <a:p>
            <a:pPr eaLnBrk="1" hangingPunct="1"/>
            <a:r>
              <a:rPr lang="en-US" altLang="en-US" sz="2400" smtClean="0"/>
              <a:t>A function call can be used like any expression</a:t>
            </a:r>
          </a:p>
          <a:p>
            <a:pPr lvl="1" eaLnBrk="1" hangingPunct="1"/>
            <a:r>
              <a:rPr lang="en-US" altLang="en-US" sz="2400" smtClean="0"/>
              <a:t>bonus =  sqrt(sales) / 10;</a:t>
            </a:r>
          </a:p>
          <a:p>
            <a:pPr lvl="1" eaLnBrk="1" hangingPunct="1"/>
            <a:r>
              <a:rPr lang="en-US" altLang="en-US" sz="2400" smtClean="0"/>
              <a:t>Cout &lt;&lt; “The side of a square with area “ &lt;&lt; area</a:t>
            </a:r>
            <a:br>
              <a:rPr lang="en-US" altLang="en-US" sz="2400" smtClean="0"/>
            </a:br>
            <a:r>
              <a:rPr lang="en-US" altLang="en-US" sz="2400" smtClean="0"/>
              <a:t>         &lt;&lt; “ is “ </a:t>
            </a:r>
            <a:br>
              <a:rPr lang="en-US" altLang="en-US" sz="2400" smtClean="0"/>
            </a:br>
            <a:r>
              <a:rPr lang="en-US" altLang="en-US" sz="2400" smtClean="0"/>
              <a:t>         &lt;&lt; sqrt(area);</a:t>
            </a:r>
          </a:p>
        </p:txBody>
      </p:sp>
      <p:sp>
        <p:nvSpPr>
          <p:cNvPr id="51917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5783262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4.1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833E566-6930-4FFC-A0E1-86E0FC2D2F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7" name="Picture 4" descr="Formal parameter used as a local variabl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238"/>
            <a:ext cx="46736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2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4.13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432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432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43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6A8A857-9E9E-4483-9551-233E9138FD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4.13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8637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6373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6374" name="Picture 4" descr="Formal parameter used as a local variable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71675"/>
            <a:ext cx="74993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5D0E897-A7CA-4C96-8ACB-A89B58EB69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4.14</a:t>
            </a:r>
          </a:p>
        </p:txBody>
      </p:sp>
      <p:sp>
        <p:nvSpPr>
          <p:cNvPr id="188422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842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8421" name="Picture 2" descr="Block scope revisited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68438"/>
            <a:ext cx="6929437" cy="48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E19707E-0682-4045-B5CB-0DEB849470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1" name="Picture 4" descr="Using namespace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7025"/>
            <a:ext cx="4275137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6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4.15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046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047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3E60973-3B15-4DE9-914B-DEF077488F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9251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251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2518" name="Picture 4" descr="Using namespaces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3738"/>
            <a:ext cx="822325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2DE7155-8B2A-4897-AA81-357E5D8323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4.16</a:t>
            </a:r>
          </a:p>
        </p:txBody>
      </p:sp>
      <p:sp>
        <p:nvSpPr>
          <p:cNvPr id="19456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456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4566" name="Picture 4" descr="Factorial function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974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54BD8EA-37B5-49BE-87F5-3834601E1A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5" name="Picture 4" descr="Overloading a function nam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4305300" cy="61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048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4.17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66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66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96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122A2A7-C040-4F39-B19F-1DA58D0F2A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63" name="Picture 4" descr="Overloading a function name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789488" cy="59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5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4.18  (1/3)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866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866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986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10325F1-C3F2-431A-9D4E-0E8FF3FF7A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11" name="Picture 4" descr="Overloading a function name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325"/>
            <a:ext cx="4038600" cy="62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6" name="Rectangle 5"/>
          <p:cNvSpPr>
            <a:spLocks noGrp="1" noChangeArrowheads="1"/>
          </p:cNvSpPr>
          <p:nvPr>
            <p:ph type="title"/>
          </p:nvPr>
        </p:nvSpPr>
        <p:spPr>
          <a:xfrm>
            <a:off x="4649788" y="207963"/>
            <a:ext cx="3960812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4.18 (2/3)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0070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071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07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FD3041E-874B-4644-B49B-0381A98549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4.18</a:t>
            </a:r>
            <a:br>
              <a:rPr lang="en-US" altLang="en-US" smtClean="0"/>
            </a:br>
            <a:r>
              <a:rPr lang="en-US" altLang="en-US" smtClean="0"/>
              <a:t>(3/3)</a:t>
            </a:r>
          </a:p>
        </p:txBody>
      </p:sp>
      <p:sp>
        <p:nvSpPr>
          <p:cNvPr id="20275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275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2758" name="Picture 4" descr="Overloading a function name (part 3 of 3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657350"/>
            <a:ext cx="627856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36C97CC-C9EE-43DC-9992-433F2A0842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5635</TotalTime>
  <Words>1769</Words>
  <Application>Microsoft Office PowerPoint</Application>
  <PresentationFormat>Letter Paper (8.5x11 in)</PresentationFormat>
  <Paragraphs>695</Paragraphs>
  <Slides>99</Slides>
  <Notes>96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Wingdings</vt:lpstr>
      <vt:lpstr>Tahoma</vt:lpstr>
      <vt:lpstr>Times New Roman</vt:lpstr>
      <vt:lpstr>2_Blends</vt:lpstr>
      <vt:lpstr>Office Theme</vt:lpstr>
      <vt:lpstr>Microsoft Equation 3.0</vt:lpstr>
      <vt:lpstr>Problem Solving with C++ by Walter Savitch</vt:lpstr>
      <vt:lpstr>Chapter 4</vt:lpstr>
      <vt:lpstr>Overview</vt:lpstr>
      <vt:lpstr>4.1</vt:lpstr>
      <vt:lpstr>Top Down Design</vt:lpstr>
      <vt:lpstr>Benefits of Top Down Design</vt:lpstr>
      <vt:lpstr>4.2</vt:lpstr>
      <vt:lpstr>Predefined Functions</vt:lpstr>
      <vt:lpstr>Function Calls</vt:lpstr>
      <vt:lpstr>Function Call Syntax</vt:lpstr>
      <vt:lpstr>Function Libraries       </vt:lpstr>
      <vt:lpstr>Other Predefined Functions</vt:lpstr>
      <vt:lpstr>Random Number Generation</vt:lpstr>
      <vt:lpstr>Random Numbers</vt:lpstr>
      <vt:lpstr>Type Casting</vt:lpstr>
      <vt:lpstr>Type Cast Example</vt:lpstr>
      <vt:lpstr>Old Style Type Cast</vt:lpstr>
      <vt:lpstr>Section 4.2 Conclusion</vt:lpstr>
      <vt:lpstr>4.3</vt:lpstr>
      <vt:lpstr>Programmer-Defined Functions</vt:lpstr>
      <vt:lpstr>Function Declaration</vt:lpstr>
      <vt:lpstr>Function Definition</vt:lpstr>
      <vt:lpstr>The Return Statement</vt:lpstr>
      <vt:lpstr>The Function Call</vt:lpstr>
      <vt:lpstr>Function Call Details</vt:lpstr>
      <vt:lpstr>Alternate Declarations</vt:lpstr>
      <vt:lpstr>Order of Arguments</vt:lpstr>
      <vt:lpstr>Function Definition Syntax</vt:lpstr>
      <vt:lpstr>Placing Definitions</vt:lpstr>
      <vt:lpstr>bool Return Values</vt:lpstr>
      <vt:lpstr>Function appropriate</vt:lpstr>
      <vt:lpstr>Section 4.3 Conclusion</vt:lpstr>
      <vt:lpstr>4.4</vt:lpstr>
      <vt:lpstr>Procedural Abstraction</vt:lpstr>
      <vt:lpstr>Information Hiding</vt:lpstr>
      <vt:lpstr>Function Implementations and The Black Box</vt:lpstr>
      <vt:lpstr>Procedural Abstraction and C++</vt:lpstr>
      <vt:lpstr>Procedural Abstraction and Functions</vt:lpstr>
      <vt:lpstr>Formal Parameter Names</vt:lpstr>
      <vt:lpstr>Case Study Buying Pizza</vt:lpstr>
      <vt:lpstr>Buying Pizza Problem Definition</vt:lpstr>
      <vt:lpstr>Buying Pizza Problem Analysis</vt:lpstr>
      <vt:lpstr>Buying Pizza Function Analysis</vt:lpstr>
      <vt:lpstr>Buying Pizza unitprice Declaration</vt:lpstr>
      <vt:lpstr>Buying Pizza Algorithm Design</vt:lpstr>
      <vt:lpstr>Buying Pizza unitprice Algorithm</vt:lpstr>
      <vt:lpstr>Buying Pizza unitprice Pseudocode</vt:lpstr>
      <vt:lpstr>Buying Pizza The Calls of  unitprice </vt:lpstr>
      <vt:lpstr>Buying Pizza First try at unitprice</vt:lpstr>
      <vt:lpstr>Buying Pizza Second try at unitprice</vt:lpstr>
      <vt:lpstr>Program Testing</vt:lpstr>
      <vt:lpstr>Use Pseudocode</vt:lpstr>
      <vt:lpstr>Section 4.4 Conclusion</vt:lpstr>
      <vt:lpstr>4.5</vt:lpstr>
      <vt:lpstr>Local Variables</vt:lpstr>
      <vt:lpstr>Global Constants</vt:lpstr>
      <vt:lpstr>Global Variables</vt:lpstr>
      <vt:lpstr>Formal Parameters are Local Variables</vt:lpstr>
      <vt:lpstr>Block Scope</vt:lpstr>
      <vt:lpstr>Namespaces Revisited</vt:lpstr>
      <vt:lpstr>Example: Factorial</vt:lpstr>
      <vt:lpstr>4.6</vt:lpstr>
      <vt:lpstr>Overloading Function Names</vt:lpstr>
      <vt:lpstr>Overloading Examples</vt:lpstr>
      <vt:lpstr>Overloading Details</vt:lpstr>
      <vt:lpstr>Overloading Example</vt:lpstr>
      <vt:lpstr>Automatic Type Conversion</vt:lpstr>
      <vt:lpstr>Type Conversion Problem</vt:lpstr>
      <vt:lpstr>Section 4.6 Conclusion</vt:lpstr>
      <vt:lpstr>Chapter 4 -- End</vt:lpstr>
      <vt:lpstr>Display 4.1 </vt:lpstr>
      <vt:lpstr>Display 4.2</vt:lpstr>
      <vt:lpstr>Display 4.3 (1/2) </vt:lpstr>
      <vt:lpstr>Display 4.3 (2/2)</vt:lpstr>
      <vt:lpstr>Display 4.4</vt:lpstr>
      <vt:lpstr>Display 4.5  (1/2) </vt:lpstr>
      <vt:lpstr>Display 4.5 (2/2)</vt:lpstr>
      <vt:lpstr>Display 4.6</vt:lpstr>
      <vt:lpstr>Display 4.7</vt:lpstr>
      <vt:lpstr>Display 4.8</vt:lpstr>
      <vt:lpstr>Display 4.9 (1/3)</vt:lpstr>
      <vt:lpstr>Display 4.9 (2/3)</vt:lpstr>
      <vt:lpstr>Display 4.9 (3/3)</vt:lpstr>
      <vt:lpstr>Display 4.10  (1/2) </vt:lpstr>
      <vt:lpstr>Display 4.10  (2/2) </vt:lpstr>
      <vt:lpstr>Display 4.11  (1/2) </vt:lpstr>
      <vt:lpstr>Display 4.11 (2/2)</vt:lpstr>
      <vt:lpstr>Display 4.12  (1/2) </vt:lpstr>
      <vt:lpstr>Display 4.12 (2/2)</vt:lpstr>
      <vt:lpstr>Display 4.13  (1/2) </vt:lpstr>
      <vt:lpstr>Display 4.13 (2/2)</vt:lpstr>
      <vt:lpstr>Display 4.14</vt:lpstr>
      <vt:lpstr>Display 4.15  (1/2) </vt:lpstr>
      <vt:lpstr>Display 4.15 (2/2)</vt:lpstr>
      <vt:lpstr>Display 4.16</vt:lpstr>
      <vt:lpstr>Display 4.17 </vt:lpstr>
      <vt:lpstr>Display 4.18  (1/3) </vt:lpstr>
      <vt:lpstr>Display 4.18 (2/3) </vt:lpstr>
      <vt:lpstr>Display 4.18 (3/3)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159</cp:revision>
  <cp:lastPrinted>2001-11-04T00:51:13Z</cp:lastPrinted>
  <dcterms:created xsi:type="dcterms:W3CDTF">2005-02-25T19:46:41Z</dcterms:created>
  <dcterms:modified xsi:type="dcterms:W3CDTF">2015-12-11T20:43:26Z</dcterms:modified>
</cp:coreProperties>
</file>