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81" r:id="rId2"/>
  </p:sldMasterIdLst>
  <p:notesMasterIdLst>
    <p:notesMasterId r:id="rId77"/>
  </p:notesMasterIdLst>
  <p:handoutMasterIdLst>
    <p:handoutMasterId r:id="rId78"/>
  </p:handoutMasterIdLst>
  <p:sldIdLst>
    <p:sldId id="365" r:id="rId3"/>
    <p:sldId id="300" r:id="rId4"/>
    <p:sldId id="360" r:id="rId5"/>
    <p:sldId id="36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63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62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64" r:id="rId43"/>
    <p:sldId id="336" r:id="rId44"/>
    <p:sldId id="337" r:id="rId45"/>
    <p:sldId id="338" r:id="rId46"/>
    <p:sldId id="339" r:id="rId47"/>
    <p:sldId id="370" r:id="rId48"/>
    <p:sldId id="371" r:id="rId49"/>
    <p:sldId id="372" r:id="rId50"/>
    <p:sldId id="373" r:id="rId51"/>
    <p:sldId id="374" r:id="rId52"/>
    <p:sldId id="375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7" r:id="rId74"/>
    <p:sldId id="368" r:id="rId75"/>
    <p:sldId id="369" r:id="rId7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 varScale="1">
        <p:scale>
          <a:sx n="62" d="100"/>
          <a:sy n="62" d="100"/>
        </p:scale>
        <p:origin x="53" y="68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E77CBA8-02BD-4E0F-BE9E-730904E3E7B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77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198B8A5-1980-4D93-9A4B-4FB577D8990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466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23A159-2D38-430F-91B2-6C65719FF591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3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88CE40-568B-4572-BAED-4F80A60CDD7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E922F4-493B-4922-A399-9794FB2B51D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29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B15D45-5BD5-41FE-A880-DC0C93D33D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8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DB0BF3-D1C6-464E-99B3-0B073DE287C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1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88B57A-29A2-48DA-98D8-3B0DCB3F651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8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E1D164-AFAE-40AB-A366-75FEF63FED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03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71268D-C7E3-4C17-8608-DD567CD462D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12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C7DAF2-2159-4781-A43A-BB9B3F2E8EA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3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71A94E-CC75-4CF1-8094-CD6EDCD8E7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88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E66A32-0D48-44C1-AACD-590BFB5D721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A9B169-ADA9-428B-81CC-B784A29EA8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8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7535E8-0645-46FF-9CBB-7F8563FF63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93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DFF523-63D8-4646-835E-71F9A6DF50F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81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3B605-4211-4A09-AE03-4A726B16B06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60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D8178F-A44B-4185-A699-E06F7510425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72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635358-D024-47B1-BF54-E8D7BFDF0D9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60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5DA3FB-5745-46A9-8311-7CA967A5D3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5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99B33E-B118-4E4F-8306-BC7FB21F032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10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107AAB-764B-43A9-9D6D-F772EAAFAD8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8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B9DC95-A5E1-40C7-9F0F-1110923EEA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31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82D8D0-872B-43E7-8F30-2951C087B37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5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987EAE-5840-4A3C-8DC4-606E77B4A51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85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35A068-3F48-4639-9A61-F282200FADA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53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36AE9F-2DE3-4417-B405-A03C96463CF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85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79CF8B-FEB3-4513-B4D5-3F8D977C80E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57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0CCA92-BD4B-4CF8-BDD6-1EECF5FD97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26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7A5708-A6DA-4A44-92D8-2F960F451B4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3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F3A2A3-4BA5-4856-96FE-DD96C3EF20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56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B4578-91CE-4715-B963-A657D33805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24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47E690-C1EF-45DE-ADB5-533FE77A0B6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02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6EBD72-D00B-44B9-8B3C-3E50F4363C0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212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6EAB30-F90D-483B-BA1A-4192A835D21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0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76DCFD-0C15-4355-B3EE-2875B5B3F95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04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78059E-CC37-484D-A0BA-7A0D7F9FFAB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584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A10DA3-D5C8-40A3-B94E-816F820F2B7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32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8330E0-42B6-44CE-8C9E-5CA90BC5713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3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458A17-7385-455A-85F6-06CF3A3973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527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F6D66B-62AA-4A2D-AA48-5566BC09B7E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667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A40766-4432-4BC0-8DB2-A0CCDBC3795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7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A648B4-2F44-4BCA-A2B6-DBF93A967E5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7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66CAA7-1703-4054-AC6B-09482F15D76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226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12CFE3-197D-4341-9BDF-A40CA8199C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136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ABEC34-C256-4DD6-9536-5B306925983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B810C3-07F0-4789-9041-C77B473E504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15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D16135-B72D-439A-BCCE-CEDF61FFDE7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064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9C8F96-B8F9-4958-8CC5-1064F3D47DD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657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BB9E83-D756-4E7F-A9C3-B80A623E467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486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8EDFC8-BD22-4A30-890B-BEABD59B2F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823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E6FCD1-1387-47BD-9486-8D5F2BF4952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861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9F86BB-F047-4551-9212-1F6406395E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302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5018C9-A22D-4682-868A-D486E45721A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494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3E013E-BEB0-400E-81B9-69499654F4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201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C6F522-22DD-4756-A667-22D08BAFBA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858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EFF8B9-3118-4DAC-A916-5F81276E03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0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5950D9-C477-48DE-AE70-5D80D712C3F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721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D47AA9-FF12-420D-8CCD-7B72736832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226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86C79D-8585-4DBC-A8BF-F03F1B1553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421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D2D8BD-2FCD-4EBB-82A8-503253270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742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C270ED-155E-4C08-AB83-D49BD97D041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008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735FEE-AFF3-40EB-B176-242DA9F489D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849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67328B-24C1-4C7F-BF84-8BA15923207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396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71BE0-20FA-4353-ACA0-CA01E96BDB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811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EB45A2-60F5-4203-ACCA-9707EF2AE52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176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56E8FB-853E-4157-A42D-83BB35A0073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918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B1A630-8CCB-4360-8698-7D7D91E242B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4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ADA902-C7C0-424B-9B6E-EF58CB146F4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530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971841-B07F-44B6-9483-7EF55B55D91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746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E8892E-095E-4348-9AC5-D51A13A4AA7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03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E75848-CCBA-4D8B-BF61-52E7F6966B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695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330B57-88B6-4CB8-BD24-D5A3A86954A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37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F76786-B9B5-4C6A-B9EA-B8DC00AAF3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248F7E-3F37-40DA-9495-EDC1E7422A9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2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560466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5130ACD-5900-4BFF-8E76-0CF3A87C139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1440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468EA40F-920B-4F48-A362-25D64E29D01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64874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9CA6-B467-419C-8850-036BC389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6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9E5C27D5-ED8A-43DA-8168-F978F5B12B0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11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5AC1FCA6-23FC-47C1-9D71-5FFA0732053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79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4D99845F-1E69-4168-A4F5-FC2F1221218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8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7D913EA9-346F-4D3F-85EC-D41ECF64FA0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707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12A01F64-D86A-42EC-913A-1A20A0A50E9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74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F013823E-11C5-4563-ABAA-7C71ACE8477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466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92880A7A-8A14-4424-ACBC-A8C365E1363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17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E5C27D5-ED8A-43DA-8168-F978F5B12B0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14939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F34F656-4147-43A9-85CF-968C877914D6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47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85130ACD-5900-4BFF-8E76-0CF3A87C139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422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468EA40F-920B-4F48-A362-25D64E29D01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5AC1FCA6-23FC-47C1-9D71-5FFA0732053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91742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4D99845F-1E69-4168-A4F5-FC2F1221218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2501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D913EA9-346F-4D3F-85EC-D41ECF64FA0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8752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2A01F64-D86A-42EC-913A-1A20A0A50E9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4051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013823E-11C5-4563-ABAA-7C71ACE8477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9097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2880A7A-8A14-4424-ACBC-A8C365E1363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50094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F34F656-4147-43A9-85CF-968C877914D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8427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3EC31002-FDD0-46AB-BFA4-5A8933DB849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D738-CFEB-4C6E-9D19-C11DBE5AE37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1- </a:t>
            </a:r>
            <a:fld id="{3EC31002-FDD0-46AB-BFA4-5A8933DB849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3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5.xml"/><Relationship Id="rId4" Type="http://schemas.openxmlformats.org/officeDocument/2006/relationships/slide" Target="slide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slide" Target="slide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slide" Target="slide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8.xml"/><Relationship Id="rId4" Type="http://schemas.openxmlformats.org/officeDocument/2006/relationships/slide" Target="slide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slide" Target="slide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slide" Target="slide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slide" Target="slide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4.xml"/><Relationship Id="rId4" Type="http://schemas.openxmlformats.org/officeDocument/2006/relationships/slide" Target="slide2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6.xml"/><Relationship Id="rId4" Type="http://schemas.openxmlformats.org/officeDocument/2006/relationships/slide" Target="slide3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7.xml"/><Relationship Id="rId4" Type="http://schemas.openxmlformats.org/officeDocument/2006/relationships/slide" Target="slide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slide" Target="slide3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9.xml"/><Relationship Id="rId4" Type="http://schemas.openxmlformats.org/officeDocument/2006/relationships/slide" Target="slide4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slide" Target="slide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71.xml"/><Relationship Id="rId4" Type="http://schemas.openxmlformats.org/officeDocument/2006/relationships/slide" Target="slide4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44.xml"/><Relationship Id="rId4" Type="http://schemas.openxmlformats.org/officeDocument/2006/relationships/slide" Target="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slide" Target="slide74.xml"/><Relationship Id="rId4" Type="http://schemas.openxmlformats.org/officeDocument/2006/relationships/slide" Target="slide4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slide" Target="slide49.xml"/><Relationship Id="rId4" Type="http://schemas.openxmlformats.org/officeDocument/2006/relationships/slide" Target="slide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 smtClean="0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1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void-Functions</a:t>
            </a:r>
            <a:br>
              <a:rPr lang="en-US" altLang="en-US" smtClean="0"/>
            </a:br>
            <a:r>
              <a:rPr lang="en-US" altLang="en-US" smtClean="0"/>
              <a:t>Why Use a Return?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 a return-statement ever needed in a</a:t>
            </a:r>
            <a:br>
              <a:rPr lang="en-US" altLang="en-US" smtClean="0"/>
            </a:br>
            <a:r>
              <a:rPr lang="en-US" altLang="en-US" smtClean="0"/>
              <a:t>void-function since no value is returned?</a:t>
            </a:r>
          </a:p>
          <a:p>
            <a:pPr lvl="1" eaLnBrk="1" hangingPunct="1"/>
            <a:r>
              <a:rPr lang="en-US" altLang="en-US" smtClean="0"/>
              <a:t>Yes!</a:t>
            </a:r>
          </a:p>
          <a:p>
            <a:pPr lvl="2" eaLnBrk="1" hangingPunct="1"/>
            <a:r>
              <a:rPr lang="en-US" altLang="en-US" smtClean="0"/>
              <a:t>What if a branch of an if-else statement requires </a:t>
            </a:r>
            <a:br>
              <a:rPr lang="en-US" altLang="en-US" smtClean="0"/>
            </a:br>
            <a:r>
              <a:rPr lang="en-US" altLang="en-US" smtClean="0"/>
              <a:t>that the function ends to avoid producing more </a:t>
            </a:r>
            <a:br>
              <a:rPr lang="en-US" altLang="en-US" smtClean="0"/>
            </a:br>
            <a:r>
              <a:rPr lang="en-US" altLang="en-US" smtClean="0"/>
              <a:t>output, or creating a mathematical error?</a:t>
            </a:r>
          </a:p>
          <a:p>
            <a:pPr lvl="2" eaLnBrk="1" hangingPunct="1"/>
            <a:r>
              <a:rPr lang="en-US" altLang="en-US" smtClean="0"/>
              <a:t>void-function in Display 5.3, avoids division by zero</a:t>
            </a:r>
            <a:br>
              <a:rPr lang="en-US" altLang="en-US" smtClean="0"/>
            </a:br>
            <a:r>
              <a:rPr lang="en-US" altLang="en-US" smtClean="0"/>
              <a:t>with a return statement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127E7BBA-9BC1-4696-B84C-5F78460D420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  <p:sp>
        <p:nvSpPr>
          <p:cNvPr id="52121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57813" y="54371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5.3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Main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main function in a program is used like a</a:t>
            </a:r>
            <a:br>
              <a:rPr lang="en-US" altLang="en-US" sz="2400" smtClean="0"/>
            </a:br>
            <a:r>
              <a:rPr lang="en-US" altLang="en-US" sz="2400" smtClean="0"/>
              <a:t>void function…do you have to end the program</a:t>
            </a:r>
            <a:br>
              <a:rPr lang="en-US" altLang="en-US" sz="2400" smtClean="0"/>
            </a:br>
            <a:r>
              <a:rPr lang="en-US" altLang="en-US" sz="2400" smtClean="0"/>
              <a:t>with a  return-statement?</a:t>
            </a:r>
          </a:p>
          <a:p>
            <a:pPr lvl="1" eaLnBrk="1" hangingPunct="1"/>
            <a:r>
              <a:rPr lang="en-US" altLang="en-US" sz="2400" smtClean="0"/>
              <a:t>Because the main function is defined to return a </a:t>
            </a:r>
            <a:br>
              <a:rPr lang="en-US" altLang="en-US" sz="2400" smtClean="0"/>
            </a:br>
            <a:r>
              <a:rPr lang="en-US" altLang="en-US" sz="2400" smtClean="0"/>
              <a:t>value of type int, the return is needed</a:t>
            </a:r>
          </a:p>
          <a:p>
            <a:pPr lvl="1" eaLnBrk="1" hangingPunct="1"/>
            <a:r>
              <a:rPr lang="en-US" altLang="en-US" sz="2400" smtClean="0"/>
              <a:t>C++ standard says the return 0 can be omitted, but </a:t>
            </a:r>
            <a:br>
              <a:rPr lang="en-US" altLang="en-US" sz="2400" smtClean="0"/>
            </a:br>
            <a:r>
              <a:rPr lang="en-US" altLang="en-US" sz="2400" smtClean="0"/>
              <a:t>many compilers still require it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CB0AEC6C-4DEF-4215-A2E2-C0AC4FCC0D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5.1 Conclusion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Describe the differences between void-functions and functions that return one value?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Tell what happens if you forget the return-statementin a void-function?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Distinguish between functions that are used as </a:t>
            </a:r>
            <a:br>
              <a:rPr lang="en-US" altLang="en-US" smtClean="0"/>
            </a:br>
            <a:r>
              <a:rPr lang="en-US" altLang="en-US" smtClean="0"/>
              <a:t>expressions and those used as statements?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35562628-561C-479E-8FE7-00B29F2E7A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2275703"/>
            <a:ext cx="7086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Call-By-Reference Parameters</a:t>
            </a:r>
          </a:p>
        </p:txBody>
      </p:sp>
      <p:sp>
        <p:nvSpPr>
          <p:cNvPr id="29698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1136822" y="3124200"/>
            <a:ext cx="6858000" cy="1092200"/>
          </a:xfrm>
        </p:spPr>
        <p:txBody>
          <a:bodyPr/>
          <a:lstStyle/>
          <a:p>
            <a:pPr eaLnBrk="1" hangingPunct="1"/>
            <a:r>
              <a:rPr lang="en-US" altLang="en-US" smtClean="0"/>
              <a:t>5.2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Call-by-Reference Parameters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Call-by-value is not adequate when we need </a:t>
            </a:r>
            <a:br>
              <a:rPr lang="en-US" altLang="en-US" sz="2400" smtClean="0"/>
            </a:br>
            <a:r>
              <a:rPr lang="en-US" altLang="en-US" sz="2400" smtClean="0"/>
              <a:t>a sub-task to obtain input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Call-by-value means that the formal parameters </a:t>
            </a:r>
            <a:br>
              <a:rPr lang="en-US" altLang="en-US" sz="2400" smtClean="0"/>
            </a:br>
            <a:r>
              <a:rPr lang="en-US" altLang="en-US" sz="2400" smtClean="0"/>
              <a:t>receive the values of the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To obtain input values, we need to change the </a:t>
            </a:r>
            <a:br>
              <a:rPr lang="en-US" altLang="en-US" sz="2400" smtClean="0"/>
            </a:br>
            <a:r>
              <a:rPr lang="en-US" altLang="en-US" sz="2400" smtClean="0"/>
              <a:t>variables that are arguments to the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Recall that we have changed the values of </a:t>
            </a:r>
            <a:br>
              <a:rPr lang="en-US" altLang="en-US" sz="2000" smtClean="0"/>
            </a:br>
            <a:r>
              <a:rPr lang="en-US" altLang="en-US" sz="2000" smtClean="0"/>
              <a:t>formal parameters in a function body, but we have not </a:t>
            </a:r>
            <a:br>
              <a:rPr lang="en-US" altLang="en-US" sz="2000" smtClean="0"/>
            </a:br>
            <a:r>
              <a:rPr lang="en-US" altLang="en-US" sz="2000" smtClean="0"/>
              <a:t>changed the arguments found in the function call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Call-by-reference parameters allow us to change</a:t>
            </a:r>
            <a:br>
              <a:rPr lang="en-US" altLang="en-US" sz="2400" smtClean="0"/>
            </a:br>
            <a:r>
              <a:rPr lang="en-US" altLang="en-US" sz="2400" smtClean="0"/>
              <a:t>the variable used in the function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Arguments for call-by-reference parameters must be</a:t>
            </a:r>
            <a:br>
              <a:rPr lang="en-US" altLang="en-US" sz="2400" smtClean="0"/>
            </a:br>
            <a:r>
              <a:rPr lang="en-US" altLang="en-US" sz="2400" smtClean="0"/>
              <a:t>variables, not numbers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125C2C96-BD17-4DE2-B952-1D9AE05C23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Call-by-Reference Example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void get_input(double&amp; f_variable)</a:t>
            </a:r>
            <a:br>
              <a:rPr lang="en-US" altLang="en-US" sz="2000" smtClean="0"/>
            </a:br>
            <a:r>
              <a:rPr lang="en-US" altLang="en-US" sz="2000" smtClean="0"/>
              <a:t> {</a:t>
            </a:r>
            <a:br>
              <a:rPr lang="en-US" altLang="en-US" sz="2000" smtClean="0"/>
            </a:br>
            <a:r>
              <a:rPr lang="en-US" altLang="en-US" sz="2000" smtClean="0"/>
              <a:t>       using namespace std;</a:t>
            </a:r>
            <a:br>
              <a:rPr lang="en-US" altLang="en-US" sz="2000" smtClean="0"/>
            </a:br>
            <a:r>
              <a:rPr lang="en-US" altLang="en-US" sz="2000" smtClean="0"/>
              <a:t>       cout &lt;&lt; “ Convert a Fahrenheit temperature”</a:t>
            </a:r>
            <a:br>
              <a:rPr lang="en-US" altLang="en-US" sz="2000" smtClean="0"/>
            </a:br>
            <a:r>
              <a:rPr lang="en-US" altLang="en-US" sz="2000" smtClean="0"/>
              <a:t>      	          &lt;&lt; “ to Celsius.\n”</a:t>
            </a:r>
            <a:br>
              <a:rPr lang="en-US" altLang="en-US" sz="2000" smtClean="0"/>
            </a:br>
            <a:r>
              <a:rPr lang="en-US" altLang="en-US" sz="2000" smtClean="0"/>
              <a:t>            	&lt;&lt; “ Enter a temperature in Fahrenheit: “;</a:t>
            </a:r>
            <a:br>
              <a:rPr lang="en-US" altLang="en-US" sz="2000" smtClean="0"/>
            </a:br>
            <a:r>
              <a:rPr lang="en-US" altLang="en-US" sz="2000" smtClean="0"/>
              <a:t>  	 cin &gt;&gt; f_variable;</a:t>
            </a:r>
            <a:br>
              <a:rPr lang="en-US" altLang="en-US" sz="2000" smtClean="0"/>
            </a:br>
            <a:r>
              <a:rPr lang="en-US" altLang="en-US" sz="2000" smtClean="0"/>
              <a:t>}               </a:t>
            </a:r>
          </a:p>
          <a:p>
            <a:pPr eaLnBrk="1" hangingPunct="1"/>
            <a:r>
              <a:rPr lang="en-US" altLang="en-US" sz="2000" smtClean="0"/>
              <a:t>‘&amp;’ symbol (ampersand) identifies f_variable as a </a:t>
            </a:r>
            <a:br>
              <a:rPr lang="en-US" altLang="en-US" sz="2000" smtClean="0"/>
            </a:br>
            <a:r>
              <a:rPr lang="en-US" altLang="en-US" sz="2000" smtClean="0"/>
              <a:t>call-by-reference parameter</a:t>
            </a:r>
          </a:p>
          <a:p>
            <a:pPr lvl="1" eaLnBrk="1" hangingPunct="1"/>
            <a:r>
              <a:rPr lang="en-US" altLang="en-US" sz="2000" smtClean="0"/>
              <a:t>Used in both declaration and definition!</a:t>
            </a:r>
          </a:p>
        </p:txBody>
      </p:sp>
      <p:sp>
        <p:nvSpPr>
          <p:cNvPr id="52531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35700" y="5334000"/>
            <a:ext cx="2589213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5.4 (1)</a:t>
            </a:r>
          </a:p>
        </p:txBody>
      </p:sp>
      <p:sp>
        <p:nvSpPr>
          <p:cNvPr id="52531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35700" y="59483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5.4 (2)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51B1D8E-EB2B-41DB-828B-CF6DED8DFF5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  <p:bldP spid="525314" grpId="1" animBg="1"/>
      <p:bldP spid="5253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Call-By-Reference Details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Call-by-reference works almost as if the </a:t>
            </a:r>
            <a:br>
              <a:rPr lang="en-US" altLang="en-US" sz="2400" smtClean="0"/>
            </a:br>
            <a:r>
              <a:rPr lang="en-US" altLang="en-US" sz="2400" smtClean="0"/>
              <a:t>argument variable is substituted for the formal</a:t>
            </a:r>
            <a:br>
              <a:rPr lang="en-US" altLang="en-US" sz="2400" smtClean="0"/>
            </a:br>
            <a:r>
              <a:rPr lang="en-US" altLang="en-US" sz="2400" smtClean="0"/>
              <a:t>parameter, not the argument’s value</a:t>
            </a:r>
          </a:p>
          <a:p>
            <a:pPr eaLnBrk="1" hangingPunct="1"/>
            <a:r>
              <a:rPr lang="en-US" altLang="en-US" sz="2400" smtClean="0"/>
              <a:t>In reality, the memory location of the argument</a:t>
            </a:r>
            <a:br>
              <a:rPr lang="en-US" altLang="en-US" sz="2400" smtClean="0"/>
            </a:br>
            <a:r>
              <a:rPr lang="en-US" altLang="en-US" sz="2400" smtClean="0"/>
              <a:t>variable is given to the formal parameter</a:t>
            </a:r>
          </a:p>
          <a:p>
            <a:pPr lvl="1" eaLnBrk="1" hangingPunct="1"/>
            <a:r>
              <a:rPr lang="en-US" altLang="en-US" sz="2400" smtClean="0"/>
              <a:t>Whatever is done to a formal parameter in the </a:t>
            </a:r>
            <a:br>
              <a:rPr lang="en-US" altLang="en-US" sz="2400" smtClean="0"/>
            </a:br>
            <a:r>
              <a:rPr lang="en-US" altLang="en-US" sz="2400" smtClean="0"/>
              <a:t>function body, is actually done to the value at the </a:t>
            </a:r>
            <a:br>
              <a:rPr lang="en-US" altLang="en-US" sz="2400" smtClean="0"/>
            </a:br>
            <a:r>
              <a:rPr lang="en-US" altLang="en-US" sz="2400" smtClean="0"/>
              <a:t>memory location of the argument variable</a:t>
            </a:r>
          </a:p>
        </p:txBody>
      </p:sp>
      <p:sp>
        <p:nvSpPr>
          <p:cNvPr id="5263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892800" y="5334000"/>
            <a:ext cx="2589213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5.5 (1)</a:t>
            </a:r>
          </a:p>
        </p:txBody>
      </p:sp>
      <p:sp>
        <p:nvSpPr>
          <p:cNvPr id="52633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892800" y="59483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5.5 (2)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BEE28F7-6F6F-402E-AD5F-6143B11C09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5126"/>
            <a:ext cx="81343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Call </a:t>
            </a:r>
            <a:r>
              <a:rPr lang="en-US" altLang="en-US" dirty="0" smtClean="0"/>
              <a:t>Comparisons Call </a:t>
            </a:r>
            <a:r>
              <a:rPr lang="en-US" altLang="en-US" dirty="0" smtClean="0"/>
              <a:t>By Reference vs Value</a:t>
            </a:r>
            <a:endParaRPr lang="en-US" altLang="en-US" sz="28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199"/>
            <a:ext cx="8294688" cy="49307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Call-by-reference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function call: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</a:t>
            </a:r>
            <a:r>
              <a:rPr lang="en-US" altLang="en-US" sz="2000" dirty="0" smtClean="0"/>
              <a:t>    </a:t>
            </a:r>
            <a:r>
              <a:rPr lang="en-US" altLang="en-US" sz="2000" b="1" dirty="0" smtClean="0"/>
              <a:t>f(age);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                                                                                              </a:t>
            </a:r>
            <a:r>
              <a:rPr lang="en-US" altLang="en-US" sz="2400" dirty="0" smtClean="0"/>
              <a:t>void 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/>
              <a:t>                       f(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>
                <a:solidFill>
                  <a:schemeClr val="hlink"/>
                </a:solidFill>
              </a:rPr>
              <a:t>&amp;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ref_par</a:t>
            </a:r>
            <a:r>
              <a:rPr lang="en-US" altLang="en-US" sz="2400" dirty="0" smtClean="0"/>
              <a:t>);</a:t>
            </a:r>
          </a:p>
        </p:txBody>
      </p:sp>
      <p:sp>
        <p:nvSpPr>
          <p:cNvPr id="37893" name="Rectangle 4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5863" y="1597025"/>
            <a:ext cx="4148137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Call-by-value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function call: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          </a:t>
            </a:r>
            <a:r>
              <a:rPr lang="en-US" altLang="en-US" sz="2400" b="1" dirty="0" smtClean="0"/>
              <a:t>f(age);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/>
              <a:t>                               </a:t>
            </a:r>
            <a:r>
              <a:rPr lang="en-US" altLang="en-US" sz="2400" dirty="0" smtClean="0"/>
              <a:t>void          		    f(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var_par</a:t>
            </a:r>
            <a:r>
              <a:rPr lang="en-US" altLang="en-US" sz="2400" dirty="0" smtClean="0"/>
              <a:t>);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803650" y="2338388"/>
            <a:ext cx="1471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Memory</a:t>
            </a:r>
          </a:p>
        </p:txBody>
      </p:sp>
      <p:graphicFrame>
        <p:nvGraphicFramePr>
          <p:cNvPr id="527367" name="Group 7" descr="Memo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2601"/>
              </p:ext>
            </p:extLst>
          </p:nvPr>
        </p:nvGraphicFramePr>
        <p:xfrm>
          <a:off x="2867025" y="2765424"/>
          <a:ext cx="3384550" cy="2092326"/>
        </p:xfrm>
        <a:graphic>
          <a:graphicData uri="http://schemas.openxmlformats.org/drawingml/2006/table">
            <a:tbl>
              <a:tblPr firstRow="1"/>
              <a:tblGrid>
                <a:gridCol w="982663"/>
                <a:gridCol w="1220787"/>
                <a:gridCol w="11811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initial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7927" name="Group 49" descr="arrows up and down"/>
          <p:cNvGrpSpPr>
            <a:grpSpLocks/>
          </p:cNvGrpSpPr>
          <p:nvPr/>
        </p:nvGrpSpPr>
        <p:grpSpPr bwMode="auto">
          <a:xfrm>
            <a:off x="2640264" y="2762250"/>
            <a:ext cx="1526672" cy="3200400"/>
            <a:chOff x="1452" y="1740"/>
            <a:chExt cx="1408" cy="2016"/>
          </a:xfrm>
        </p:grpSpPr>
        <p:sp>
          <p:nvSpPr>
            <p:cNvPr id="37933" name="Line 37"/>
            <p:cNvSpPr>
              <a:spLocks noChangeShapeType="1"/>
            </p:cNvSpPr>
            <p:nvPr/>
          </p:nvSpPr>
          <p:spPr bwMode="auto">
            <a:xfrm>
              <a:off x="2860" y="2064"/>
              <a:ext cx="0" cy="2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4" name="Line 38"/>
            <p:cNvSpPr>
              <a:spLocks noChangeShapeType="1"/>
            </p:cNvSpPr>
            <p:nvPr/>
          </p:nvSpPr>
          <p:spPr bwMode="auto">
            <a:xfrm flipH="1">
              <a:off x="1464" y="2064"/>
              <a:ext cx="139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Line 39"/>
            <p:cNvSpPr>
              <a:spLocks noChangeShapeType="1"/>
            </p:cNvSpPr>
            <p:nvPr/>
          </p:nvSpPr>
          <p:spPr bwMode="auto">
            <a:xfrm flipV="1">
              <a:off x="1464" y="1740"/>
              <a:ext cx="0" cy="3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Line 40"/>
            <p:cNvSpPr>
              <a:spLocks noChangeShapeType="1"/>
            </p:cNvSpPr>
            <p:nvPr/>
          </p:nvSpPr>
          <p:spPr bwMode="auto">
            <a:xfrm>
              <a:off x="1452" y="3528"/>
              <a:ext cx="6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7" name="Line 41"/>
            <p:cNvSpPr>
              <a:spLocks noChangeShapeType="1"/>
            </p:cNvSpPr>
            <p:nvPr/>
          </p:nvSpPr>
          <p:spPr bwMode="auto">
            <a:xfrm flipH="1">
              <a:off x="2100" y="3540"/>
              <a:ext cx="0" cy="2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Line 42"/>
            <p:cNvSpPr>
              <a:spLocks noChangeShapeType="1"/>
            </p:cNvSpPr>
            <p:nvPr/>
          </p:nvSpPr>
          <p:spPr bwMode="auto">
            <a:xfrm>
              <a:off x="1464" y="2064"/>
              <a:ext cx="0" cy="146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28" name="Group 48" descr="arrows pointing up and down"/>
          <p:cNvGrpSpPr>
            <a:grpSpLocks/>
          </p:cNvGrpSpPr>
          <p:nvPr/>
        </p:nvGrpSpPr>
        <p:grpSpPr bwMode="auto">
          <a:xfrm>
            <a:off x="5373624" y="2667000"/>
            <a:ext cx="2397252" cy="3162300"/>
            <a:chOff x="3528" y="1680"/>
            <a:chExt cx="1248" cy="1992"/>
          </a:xfrm>
        </p:grpSpPr>
        <p:sp>
          <p:nvSpPr>
            <p:cNvPr id="37929" name="Line 43"/>
            <p:cNvSpPr>
              <a:spLocks noChangeShapeType="1"/>
            </p:cNvSpPr>
            <p:nvPr/>
          </p:nvSpPr>
          <p:spPr bwMode="auto">
            <a:xfrm flipH="1" flipV="1">
              <a:off x="3540" y="2064"/>
              <a:ext cx="0" cy="2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Line 44"/>
            <p:cNvSpPr>
              <a:spLocks noChangeShapeType="1"/>
            </p:cNvSpPr>
            <p:nvPr/>
          </p:nvSpPr>
          <p:spPr bwMode="auto">
            <a:xfrm>
              <a:off x="3528" y="2064"/>
              <a:ext cx="12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Line 45"/>
            <p:cNvSpPr>
              <a:spLocks noChangeShapeType="1"/>
            </p:cNvSpPr>
            <p:nvPr/>
          </p:nvSpPr>
          <p:spPr bwMode="auto">
            <a:xfrm flipV="1">
              <a:off x="4776" y="1680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2" name="Line 46"/>
            <p:cNvSpPr>
              <a:spLocks noChangeShapeType="1"/>
            </p:cNvSpPr>
            <p:nvPr/>
          </p:nvSpPr>
          <p:spPr bwMode="auto">
            <a:xfrm flipH="1">
              <a:off x="4764" y="2064"/>
              <a:ext cx="12" cy="16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1AB89805-9416-47C5-9015-8C9781E054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 swap_values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void swap(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&amp; variable1,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&amp; variable2)</a:t>
            </a:r>
            <a:br>
              <a:rPr lang="en-US" altLang="en-US" sz="2000" dirty="0" smtClean="0"/>
            </a:br>
            <a:r>
              <a:rPr lang="en-US" altLang="en-US" sz="2000" dirty="0" smtClean="0"/>
              <a:t>{</a:t>
            </a:r>
            <a:br>
              <a:rPr lang="en-US" altLang="en-US" sz="2000" dirty="0" smtClean="0"/>
            </a:br>
            <a:r>
              <a:rPr lang="en-US" altLang="en-US" sz="2000" dirty="0" smtClean="0"/>
              <a:t>    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temp = variable1;</a:t>
            </a:r>
            <a:br>
              <a:rPr lang="en-US" altLang="en-US" sz="2000" dirty="0" smtClean="0"/>
            </a:br>
            <a:r>
              <a:rPr lang="en-US" altLang="en-US" sz="2000" dirty="0" smtClean="0"/>
              <a:t>     variable1 = variable2;</a:t>
            </a:r>
            <a:br>
              <a:rPr lang="en-US" altLang="en-US" sz="2000" dirty="0" smtClean="0"/>
            </a:br>
            <a:r>
              <a:rPr lang="en-US" altLang="en-US" sz="2000" dirty="0" smtClean="0"/>
              <a:t>     variable2 = temp;</a:t>
            </a:r>
            <a:br>
              <a:rPr lang="en-US" altLang="en-US" sz="2000" dirty="0" smtClean="0"/>
            </a:br>
            <a:r>
              <a:rPr lang="en-US" altLang="en-US" sz="2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If called with  swap(</a:t>
            </a:r>
            <a:r>
              <a:rPr lang="en-US" altLang="en-US" sz="2000" dirty="0" err="1" smtClean="0"/>
              <a:t>first_num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second_num</a:t>
            </a:r>
            <a:r>
              <a:rPr lang="en-US" altLang="en-US" sz="2000" dirty="0" smtClean="0"/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/>
              <a:t>first_num</a:t>
            </a:r>
            <a:r>
              <a:rPr lang="en-US" altLang="en-US" sz="2000" dirty="0" smtClean="0"/>
              <a:t> is substituted for variable1 in the parameter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/>
              <a:t>second_num</a:t>
            </a:r>
            <a:r>
              <a:rPr lang="en-US" altLang="en-US" sz="2000" dirty="0" smtClean="0"/>
              <a:t> is substituted for variable2 in the parameter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temp is assigned the value of variable1 (</a:t>
            </a:r>
            <a:r>
              <a:rPr lang="en-US" altLang="en-US" sz="2000" dirty="0" err="1" smtClean="0"/>
              <a:t>first_num</a:t>
            </a:r>
            <a:r>
              <a:rPr lang="en-US" altLang="en-US" sz="2000" dirty="0" smtClean="0"/>
              <a:t>) since the </a:t>
            </a:r>
            <a:br>
              <a:rPr lang="en-US" altLang="en-US" sz="2000" dirty="0" smtClean="0"/>
            </a:br>
            <a:r>
              <a:rPr lang="en-US" altLang="en-US" sz="2000" dirty="0" smtClean="0"/>
              <a:t>next line will loose the value in </a:t>
            </a:r>
            <a:r>
              <a:rPr lang="en-US" altLang="en-US" sz="2000" dirty="0" err="1" smtClean="0"/>
              <a:t>first_num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variable1 (</a:t>
            </a:r>
            <a:r>
              <a:rPr lang="en-US" altLang="en-US" sz="2000" dirty="0" err="1" smtClean="0"/>
              <a:t>first_num</a:t>
            </a:r>
            <a:r>
              <a:rPr lang="en-US" altLang="en-US" sz="2000" dirty="0" smtClean="0"/>
              <a:t>) is assigned the value in variable2 (</a:t>
            </a:r>
            <a:r>
              <a:rPr lang="en-US" altLang="en-US" sz="2000" dirty="0" err="1" smtClean="0"/>
              <a:t>second_num</a:t>
            </a:r>
            <a:r>
              <a:rPr lang="en-US" alt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variable2 (</a:t>
            </a:r>
            <a:r>
              <a:rPr lang="en-US" altLang="en-US" sz="2000" dirty="0" err="1" smtClean="0"/>
              <a:t>second_num</a:t>
            </a:r>
            <a:r>
              <a:rPr lang="en-US" altLang="en-US" sz="2000" dirty="0" smtClean="0"/>
              <a:t>) is assigned the original value of </a:t>
            </a:r>
            <a:br>
              <a:rPr lang="en-US" altLang="en-US" sz="2000" dirty="0" smtClean="0"/>
            </a:br>
            <a:r>
              <a:rPr lang="en-US" altLang="en-US" sz="2000" dirty="0" smtClean="0"/>
              <a:t>variable1 (</a:t>
            </a:r>
            <a:r>
              <a:rPr lang="en-US" altLang="en-US" sz="2000" dirty="0" err="1" smtClean="0"/>
              <a:t>first_num</a:t>
            </a:r>
            <a:r>
              <a:rPr lang="en-US" altLang="en-US" sz="2000" dirty="0" smtClean="0"/>
              <a:t>) which was stored in </a:t>
            </a:r>
            <a:r>
              <a:rPr lang="en-US" altLang="en-US" sz="2000" dirty="0" smtClean="0"/>
              <a:t>temp`</a:t>
            </a:r>
            <a:endParaRPr lang="en-US" altLang="en-US" sz="2000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9002FF2-8616-4D0B-B35E-446F1977CF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Mixed Parameter Lists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Call-by-value and call-by-reference parameters </a:t>
            </a:r>
            <a:br>
              <a:rPr lang="en-US" altLang="en-US" sz="2400" smtClean="0"/>
            </a:br>
            <a:r>
              <a:rPr lang="en-US" altLang="en-US" sz="2400" smtClean="0"/>
              <a:t>can be mixed in the same function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Example:</a:t>
            </a:r>
            <a:br>
              <a:rPr lang="en-US" altLang="en-US" sz="2400" smtClean="0"/>
            </a:br>
            <a:r>
              <a:rPr lang="en-US" altLang="en-US" sz="2400" smtClean="0"/>
              <a:t>void good_stuff(int&amp; par1, int par2, double&amp; par3);</a:t>
            </a:r>
          </a:p>
          <a:p>
            <a:pPr lvl="1" eaLnBrk="1" hangingPunct="1"/>
            <a:r>
              <a:rPr lang="en-US" altLang="en-US" sz="2400" smtClean="0"/>
              <a:t>par1 and par3 are call-by-reference formal parameters</a:t>
            </a:r>
          </a:p>
          <a:p>
            <a:pPr lvl="2" eaLnBrk="1" hangingPunct="1"/>
            <a:r>
              <a:rPr lang="en-US" altLang="en-US" sz="2000" smtClean="0"/>
              <a:t>Changes in par1 and par3 change the argument variable</a:t>
            </a:r>
          </a:p>
          <a:p>
            <a:pPr lvl="1" eaLnBrk="1" hangingPunct="1"/>
            <a:r>
              <a:rPr lang="en-US" altLang="en-US" sz="2400" smtClean="0"/>
              <a:t>par2 is a call-by-value formal parameter</a:t>
            </a:r>
          </a:p>
          <a:p>
            <a:pPr lvl="2" eaLnBrk="1" hangingPunct="1"/>
            <a:r>
              <a:rPr lang="en-US" altLang="en-US" sz="2000" smtClean="0"/>
              <a:t>Changes in par2 do not change the argument variable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1D8F423-2EC7-4AD8-B7D6-3975685EB9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5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Functions for All Subtasks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Parameter Types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How do you decide whether a call-by-reference</a:t>
            </a:r>
            <a:br>
              <a:rPr lang="en-US" altLang="en-US" sz="2400" smtClean="0"/>
            </a:br>
            <a:r>
              <a:rPr lang="en-US" altLang="en-US" sz="2400" smtClean="0"/>
              <a:t>or call-by-value formal parameter is needed?</a:t>
            </a:r>
          </a:p>
          <a:p>
            <a:pPr lvl="1" eaLnBrk="1" hangingPunct="1"/>
            <a:r>
              <a:rPr lang="en-US" altLang="en-US" sz="2400" smtClean="0"/>
              <a:t>Does the function need to change the value of the </a:t>
            </a:r>
            <a:br>
              <a:rPr lang="en-US" altLang="en-US" sz="2400" smtClean="0"/>
            </a:br>
            <a:r>
              <a:rPr lang="en-US" altLang="en-US" sz="2400" smtClean="0"/>
              <a:t>variable used as an argument?</a:t>
            </a:r>
          </a:p>
          <a:p>
            <a:pPr lvl="1" eaLnBrk="1" hangingPunct="1"/>
            <a:r>
              <a:rPr lang="en-US" altLang="en-US" sz="2400" smtClean="0"/>
              <a:t>Yes?   Use a call-by-reference formal parameter</a:t>
            </a:r>
          </a:p>
          <a:p>
            <a:pPr lvl="1" eaLnBrk="1" hangingPunct="1"/>
            <a:r>
              <a:rPr lang="en-US" altLang="en-US" sz="2400" smtClean="0"/>
              <a:t>No?     Use a call-by-value formal parameter</a:t>
            </a:r>
          </a:p>
        </p:txBody>
      </p:sp>
      <p:sp>
        <p:nvSpPr>
          <p:cNvPr id="53043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61125" y="5827714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5.6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0BC69D8-702A-4645-A036-8D996E4BE7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Inadvertent Local Variables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If a function is to change the value of a variable</a:t>
            </a:r>
            <a:br>
              <a:rPr lang="en-US" altLang="en-US" sz="2400" smtClean="0"/>
            </a:br>
            <a:r>
              <a:rPr lang="en-US" altLang="en-US" sz="2400" smtClean="0"/>
              <a:t>the corresponding formal parameter must be a </a:t>
            </a:r>
            <a:br>
              <a:rPr lang="en-US" altLang="en-US" sz="2400" smtClean="0"/>
            </a:br>
            <a:r>
              <a:rPr lang="en-US" altLang="en-US" sz="2400" smtClean="0"/>
              <a:t>call-by-reference parameter with an ampersand </a:t>
            </a:r>
            <a:br>
              <a:rPr lang="en-US" altLang="en-US" sz="2400" smtClean="0"/>
            </a:br>
            <a:r>
              <a:rPr lang="en-US" altLang="en-US" sz="2400" smtClean="0"/>
              <a:t>(&amp;) attached</a:t>
            </a:r>
          </a:p>
          <a:p>
            <a:pPr eaLnBrk="1" hangingPunct="1"/>
            <a:r>
              <a:rPr lang="en-US" altLang="en-US" sz="2400" smtClean="0"/>
              <a:t>Forgetting the ampersand (&amp;) creates a </a:t>
            </a:r>
            <a:br>
              <a:rPr lang="en-US" altLang="en-US" sz="2400" smtClean="0"/>
            </a:br>
            <a:r>
              <a:rPr lang="en-US" altLang="en-US" sz="2400" smtClean="0"/>
              <a:t>call-by-value parameter</a:t>
            </a:r>
          </a:p>
          <a:p>
            <a:pPr lvl="1" eaLnBrk="1" hangingPunct="1"/>
            <a:r>
              <a:rPr lang="en-US" altLang="en-US" sz="2400" smtClean="0"/>
              <a:t>The value of the variable will not be changed</a:t>
            </a:r>
          </a:p>
          <a:p>
            <a:pPr lvl="1" eaLnBrk="1" hangingPunct="1"/>
            <a:r>
              <a:rPr lang="en-US" altLang="en-US" sz="2400" smtClean="0"/>
              <a:t>The formal parameter is a local variable that has no</a:t>
            </a:r>
            <a:br>
              <a:rPr lang="en-US" altLang="en-US" sz="2400" smtClean="0"/>
            </a:br>
            <a:r>
              <a:rPr lang="en-US" altLang="en-US" sz="2400" smtClean="0"/>
              <a:t>effect outside the function</a:t>
            </a:r>
          </a:p>
          <a:p>
            <a:pPr lvl="1" eaLnBrk="1" hangingPunct="1"/>
            <a:r>
              <a:rPr lang="en-US" altLang="en-US" sz="2400" smtClean="0"/>
              <a:t>Hard error to find…it looks right!</a:t>
            </a:r>
          </a:p>
        </p:txBody>
      </p:sp>
      <p:sp>
        <p:nvSpPr>
          <p:cNvPr id="53145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96063" y="55895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5.7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59E01EF-9941-4019-AE16-7ABDFDF504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5.2 Conclusion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Write a void-function definition for a function called</a:t>
            </a:r>
            <a:br>
              <a:rPr lang="en-US" altLang="en-US" sz="2400" smtClean="0"/>
            </a:br>
            <a:r>
              <a:rPr lang="en-US" altLang="en-US" sz="2400" smtClean="0"/>
              <a:t>zero_both that has two reference parameters, both</a:t>
            </a:r>
            <a:br>
              <a:rPr lang="en-US" altLang="en-US" sz="2400" smtClean="0"/>
            </a:br>
            <a:r>
              <a:rPr lang="en-US" altLang="en-US" sz="2400" smtClean="0"/>
              <a:t>of which are variables of type int, and sets the values</a:t>
            </a:r>
            <a:br>
              <a:rPr lang="en-US" altLang="en-US" sz="2400" smtClean="0"/>
            </a:br>
            <a:r>
              <a:rPr lang="en-US" altLang="en-US" sz="2400" smtClean="0"/>
              <a:t>of both variables to 0.</a:t>
            </a:r>
          </a:p>
          <a:p>
            <a:pPr lvl="1" eaLnBrk="1" hangingPunct="1"/>
            <a:r>
              <a:rPr lang="en-US" altLang="en-US" sz="2400" smtClean="0"/>
              <a:t>Write a function that returns a value and has a </a:t>
            </a:r>
            <a:br>
              <a:rPr lang="en-US" altLang="en-US" sz="2400" smtClean="0"/>
            </a:br>
            <a:r>
              <a:rPr lang="en-US" altLang="en-US" sz="2400" smtClean="0"/>
              <a:t>call-by-reference parameter? </a:t>
            </a:r>
          </a:p>
          <a:p>
            <a:pPr lvl="1" eaLnBrk="1" hangingPunct="1"/>
            <a:r>
              <a:rPr lang="en-US" altLang="en-US" sz="2400" smtClean="0"/>
              <a:t>Write a function with both call-by-value and </a:t>
            </a:r>
            <a:br>
              <a:rPr lang="en-US" altLang="en-US" sz="2400" smtClean="0"/>
            </a:br>
            <a:r>
              <a:rPr lang="en-US" altLang="en-US" sz="2400" smtClean="0"/>
              <a:t>call-by-reference parameters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E98AA72F-F8CC-425D-9B73-95F66B57A9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338649" y="2590800"/>
            <a:ext cx="6934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Using Procedural Abstraction</a:t>
            </a:r>
          </a:p>
        </p:txBody>
      </p:sp>
      <p:sp>
        <p:nvSpPr>
          <p:cNvPr id="50178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1447800" y="1828800"/>
            <a:ext cx="6858000" cy="2387600"/>
          </a:xfrm>
        </p:spPr>
        <p:txBody>
          <a:bodyPr/>
          <a:lstStyle/>
          <a:p>
            <a:pPr eaLnBrk="1" hangingPunct="1"/>
            <a:r>
              <a:rPr lang="en-US" altLang="en-US" smtClean="0"/>
              <a:t>5.3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Procedural Abstraction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Functions should be designed so they can be used as black boxes</a:t>
            </a:r>
          </a:p>
          <a:p>
            <a:pPr eaLnBrk="1" hangingPunct="1"/>
            <a:r>
              <a:rPr lang="en-US" altLang="en-US" smtClean="0"/>
              <a:t>To use a function, the declaration and comment</a:t>
            </a:r>
            <a:br>
              <a:rPr lang="en-US" altLang="en-US" smtClean="0"/>
            </a:br>
            <a:r>
              <a:rPr lang="en-US" altLang="en-US" smtClean="0"/>
              <a:t>should be sufficient</a:t>
            </a:r>
          </a:p>
          <a:p>
            <a:pPr eaLnBrk="1" hangingPunct="1"/>
            <a:r>
              <a:rPr lang="en-US" altLang="en-US" smtClean="0"/>
              <a:t>Programmer should not need to know the </a:t>
            </a:r>
            <a:br>
              <a:rPr lang="en-US" altLang="en-US" smtClean="0"/>
            </a:br>
            <a:r>
              <a:rPr lang="en-US" altLang="en-US" smtClean="0"/>
              <a:t>details of the function to use it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AFE6799A-AC99-4BB9-8CB9-16CCAB14356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Calling Functions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function body may contain a call to another</a:t>
            </a:r>
            <a:br>
              <a:rPr lang="en-US" altLang="en-US" sz="2400" smtClean="0"/>
            </a:br>
            <a:r>
              <a:rPr lang="en-US" altLang="en-US" sz="2400" smtClean="0"/>
              <a:t>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called function declaration must still appear</a:t>
            </a:r>
            <a:br>
              <a:rPr lang="en-US" altLang="en-US" sz="2400" smtClean="0"/>
            </a:br>
            <a:r>
              <a:rPr lang="en-US" altLang="en-US" sz="2400" smtClean="0"/>
              <a:t>before it 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Functions cannot be defined in the body of another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 void order(int&amp;  n1, int&amp;  n2)</a:t>
            </a:r>
            <a:br>
              <a:rPr lang="en-US" altLang="en-US" sz="2400" smtClean="0"/>
            </a:br>
            <a:r>
              <a:rPr lang="en-US" altLang="en-US" sz="2400" smtClean="0"/>
              <a:t>                     {</a:t>
            </a:r>
            <a:br>
              <a:rPr lang="en-US" altLang="en-US" sz="2400" smtClean="0"/>
            </a:br>
            <a:r>
              <a:rPr lang="en-US" altLang="en-US" sz="2400" smtClean="0"/>
              <a:t>                           if (n1 &gt; n2)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swap_values(n1, n2);</a:t>
            </a:r>
            <a:br>
              <a:rPr lang="en-US" altLang="en-US" sz="2400" smtClean="0"/>
            </a:br>
            <a:r>
              <a:rPr lang="en-US" altLang="en-US" sz="2400" smtClean="0"/>
              <a:t>                     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swap_values called if n1 and n2 </a:t>
            </a:r>
            <a:br>
              <a:rPr lang="en-US" altLang="en-US" sz="2000" smtClean="0"/>
            </a:br>
            <a:r>
              <a:rPr lang="en-US" altLang="en-US" sz="2000" smtClean="0"/>
              <a:t>are not in ascending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After the call to order, n1 and </a:t>
            </a:r>
            <a:br>
              <a:rPr lang="en-US" altLang="en-US" sz="2000" smtClean="0"/>
            </a:br>
            <a:r>
              <a:rPr lang="en-US" altLang="en-US" sz="2000" smtClean="0"/>
              <a:t>n2 are in ascending order</a:t>
            </a:r>
          </a:p>
        </p:txBody>
      </p:sp>
      <p:sp>
        <p:nvSpPr>
          <p:cNvPr id="53453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99163" y="5118100"/>
            <a:ext cx="258921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5.8 (1)</a:t>
            </a:r>
          </a:p>
        </p:txBody>
      </p:sp>
      <p:sp>
        <p:nvSpPr>
          <p:cNvPr id="53453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999163" y="5689600"/>
            <a:ext cx="258921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5.8 (2)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0983CC64-8B25-4C52-84F7-346CE8ADAFD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 animBg="1"/>
      <p:bldP spid="5345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 and Postconditions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Precondition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States what is assumed to be true when the function</a:t>
            </a:r>
            <a:br>
              <a:rPr lang="en-US" altLang="en-US" sz="2400" smtClean="0"/>
            </a:br>
            <a:r>
              <a:rPr lang="en-US" altLang="en-US" sz="2400" smtClean="0"/>
              <a:t>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Function should not be used unless the precondition holds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Postcondition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Describes the effect of the function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Tells what will be true after the function is executed</a:t>
            </a:r>
            <a:br>
              <a:rPr lang="en-US" altLang="en-US" sz="2400" smtClean="0"/>
            </a:br>
            <a:r>
              <a:rPr lang="en-US" altLang="en-US" sz="2400" smtClean="0"/>
              <a:t>(when the precondition holds)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the function returns a value, that value is described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Changes to call-by-reference parameters are described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7834171-CC4B-47AD-9185-0E2BD6F686C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swap_values revisited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670050"/>
            <a:ext cx="8294688" cy="29781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Using preconditions and postconditions the</a:t>
            </a:r>
            <a:br>
              <a:rPr lang="en-US" altLang="en-US" sz="2400" smtClean="0"/>
            </a:br>
            <a:r>
              <a:rPr lang="en-US" altLang="en-US" sz="2400" smtClean="0"/>
              <a:t>declaration of  swap_values becomes: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void swap_values(int&amp; n1, int&amp; n2);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//Precondition:  variable1 and variable 2 have</a:t>
            </a:r>
            <a:b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//                         been given values</a:t>
            </a:r>
            <a:b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// Postcondition:  The values of variable1 and</a:t>
            </a:r>
            <a:b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//                         variable2 have been </a:t>
            </a:r>
            <a:b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//                         interchanged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0859C357-A868-47B9-8F5B-37719AEDA2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celsius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797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Preconditions and postconditions make the </a:t>
            </a:r>
            <a:br>
              <a:rPr lang="en-US" altLang="en-US" sz="2400" smtClean="0"/>
            </a:br>
            <a:r>
              <a:rPr lang="en-US" altLang="en-US" sz="2400" smtClean="0"/>
              <a:t>declaration for celsius: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double celsius(double farenheit);</a:t>
            </a:r>
            <a:br>
              <a:rPr lang="en-US" altLang="en-US" sz="2400" smtClean="0"/>
            </a:br>
            <a:r>
              <a:rPr lang="en-US" altLang="en-US" sz="2400" smtClean="0"/>
              <a:t>//Precondition:  fahrenheit is a temperature </a:t>
            </a:r>
            <a:br>
              <a:rPr lang="en-US" altLang="en-US" sz="2400" smtClean="0"/>
            </a:br>
            <a:r>
              <a:rPr lang="en-US" altLang="en-US" sz="2400" smtClean="0"/>
              <a:t>//                        expressed in degrees Fahrenheit</a:t>
            </a:r>
            <a:br>
              <a:rPr lang="en-US" altLang="en-US" sz="2400" smtClean="0"/>
            </a:br>
            <a:r>
              <a:rPr lang="en-US" altLang="en-US" sz="2400" smtClean="0"/>
              <a:t>//Postcondition: Returns the equivalent temperature</a:t>
            </a:r>
            <a:br>
              <a:rPr lang="en-US" altLang="en-US" sz="2400" smtClean="0"/>
            </a:br>
            <a:r>
              <a:rPr lang="en-US" altLang="en-US" sz="2400" smtClean="0"/>
              <a:t>//                         expressed in degrees Celsius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CCFBF71-5641-44F9-A20B-DFA6925E55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use preconditions</a:t>
            </a:r>
            <a:br>
              <a:rPr lang="en-US" altLang="en-US" smtClean="0"/>
            </a:br>
            <a:r>
              <a:rPr lang="en-US" altLang="en-US" smtClean="0"/>
              <a:t>and postconditions?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 smtClean="0"/>
              <a:t>Preconditions and postconditions</a:t>
            </a:r>
          </a:p>
          <a:p>
            <a:pPr lvl="1" eaLnBrk="1" hangingPunct="1"/>
            <a:r>
              <a:rPr lang="en-US" altLang="en-US" smtClean="0"/>
              <a:t> should be the first step in designing a function</a:t>
            </a:r>
          </a:p>
          <a:p>
            <a:pPr lvl="1" eaLnBrk="1" hangingPunct="1"/>
            <a:r>
              <a:rPr lang="en-US" altLang="en-US" smtClean="0"/>
              <a:t>specify what a function should do</a:t>
            </a:r>
          </a:p>
          <a:p>
            <a:pPr lvl="2" eaLnBrk="1" hangingPunct="1"/>
            <a:r>
              <a:rPr lang="en-US" altLang="en-US" smtClean="0"/>
              <a:t>Always specify what a function should do before</a:t>
            </a:r>
            <a:br>
              <a:rPr lang="en-US" altLang="en-US" smtClean="0"/>
            </a:br>
            <a:r>
              <a:rPr lang="en-US" altLang="en-US" smtClean="0"/>
              <a:t>designing how the function will do it</a:t>
            </a:r>
          </a:p>
          <a:p>
            <a:pPr lvl="1" eaLnBrk="1" hangingPunct="1"/>
            <a:r>
              <a:rPr lang="en-US" altLang="en-US" smtClean="0"/>
              <a:t>Minimize design errors </a:t>
            </a:r>
          </a:p>
          <a:p>
            <a:pPr lvl="1" eaLnBrk="1" hangingPunct="1"/>
            <a:r>
              <a:rPr lang="en-US" altLang="en-US" smtClean="0"/>
              <a:t>Minimize time wasted writing code that doesn’t </a:t>
            </a:r>
            <a:br>
              <a:rPr lang="en-US" altLang="en-US" smtClean="0"/>
            </a:br>
            <a:r>
              <a:rPr lang="en-US" altLang="en-US" smtClean="0"/>
              <a:t>match the task at hand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4D1F066-4EE1-48B6-B500-131982D395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/>
              <a:t>5.1   </a:t>
            </a:r>
            <a:r>
              <a:rPr lang="en-US" altLang="en-US" sz="3200" i="1" smtClean="0"/>
              <a:t>void</a:t>
            </a:r>
            <a:r>
              <a:rPr lang="en-US" altLang="en-US" sz="3200" smtClean="0"/>
              <a:t> Functions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/>
              <a:t>5.2   Call-By-Reference Parameters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/>
              <a:t>5.3   Using Procedural Abstraction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/>
              <a:t>5.4   Testing and Debugging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/>
              <a:t>5.5  	General Debugging Techniques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546AADC8-00F7-478A-937A-211305310F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Study</a:t>
            </a:r>
            <a:br>
              <a:rPr lang="en-US" altLang="en-US" smtClean="0"/>
            </a:br>
            <a:r>
              <a:rPr lang="en-US" altLang="en-US" smtClean="0"/>
              <a:t>Supermarket Pricing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Problem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Determine retail price of an item given suitable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5% markup if item should sell in a week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10% markup if item expected to take more than a </a:t>
            </a:r>
            <a:br>
              <a:rPr lang="en-US" altLang="en-US" sz="2400" smtClean="0"/>
            </a:br>
            <a:r>
              <a:rPr lang="en-US" altLang="en-US" sz="2400" smtClean="0"/>
              <a:t>week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5% for up to 7 days, changes to 10% at 8 days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wholesale price and the estimate of days until item sells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retail price of the item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01C00B2-7F99-4E47-9F9C-1F853B0E9B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Supermarket Pricing:</a:t>
            </a:r>
            <a:br>
              <a:rPr lang="en-US" altLang="en-US" smtClean="0"/>
            </a:br>
            <a:r>
              <a:rPr lang="en-US" altLang="en-US" smtClean="0"/>
              <a:t>Problem Analysis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Three main subtasks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Input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Compute the retail price of the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Output the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Each task can be implemented with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Notice the use of call-by-value and </a:t>
            </a:r>
            <a:br>
              <a:rPr lang="en-US" altLang="en-US" smtClean="0"/>
            </a:br>
            <a:r>
              <a:rPr lang="en-US" altLang="en-US" smtClean="0"/>
              <a:t>call-by-reference parameters in the following function declarations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22070FB-7BF8-4F42-A84E-CA44B9A1C6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Supermarket </a:t>
            </a:r>
            <a:r>
              <a:rPr lang="en-US" altLang="en-US" dirty="0" smtClean="0"/>
              <a:t>Pricing: Function </a:t>
            </a:r>
            <a:r>
              <a:rPr lang="en-US" altLang="en-US" dirty="0" err="1" smtClean="0"/>
              <a:t>get_input</a:t>
            </a:r>
            <a:endParaRPr lang="en-US" altLang="en-US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void get_input(double&amp; cost, int&amp; turnover);</a:t>
            </a:r>
            <a:br>
              <a:rPr lang="en-US" altLang="en-US" sz="2400" smtClean="0"/>
            </a:br>
            <a:r>
              <a:rPr lang="en-US" altLang="en-US" sz="2400" smtClean="0"/>
              <a:t>//Precondition: User is ready to enter values </a:t>
            </a:r>
            <a:br>
              <a:rPr lang="en-US" altLang="en-US" sz="2400" smtClean="0"/>
            </a:br>
            <a:r>
              <a:rPr lang="en-US" altLang="en-US" sz="2400" smtClean="0"/>
              <a:t>//                       correctly.</a:t>
            </a:r>
            <a:br>
              <a:rPr lang="en-US" altLang="en-US" sz="2400" smtClean="0"/>
            </a:br>
            <a:r>
              <a:rPr lang="en-US" altLang="en-US" sz="2400" smtClean="0"/>
              <a:t>//Postcondition: The value of cost has been set to</a:t>
            </a:r>
            <a:br>
              <a:rPr lang="en-US" altLang="en-US" sz="2400" smtClean="0"/>
            </a:br>
            <a:r>
              <a:rPr lang="en-US" altLang="en-US" sz="2400" smtClean="0"/>
              <a:t>//                         the wholesale cost of one item.</a:t>
            </a:r>
            <a:br>
              <a:rPr lang="en-US" altLang="en-US" sz="2400" smtClean="0"/>
            </a:br>
            <a:r>
              <a:rPr lang="en-US" altLang="en-US" sz="2400" smtClean="0"/>
              <a:t>// 			The value of turnover has been</a:t>
            </a:r>
            <a:br>
              <a:rPr lang="en-US" altLang="en-US" sz="2400" smtClean="0"/>
            </a:br>
            <a:r>
              <a:rPr lang="en-US" altLang="en-US" sz="2400" smtClean="0"/>
              <a:t>//                          set to the expected number of</a:t>
            </a:r>
            <a:br>
              <a:rPr lang="en-US" altLang="en-US" sz="2400" smtClean="0"/>
            </a:br>
            <a:r>
              <a:rPr lang="en-US" altLang="en-US" sz="2400" smtClean="0"/>
              <a:t>//                          days until the item is sold.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99A102C-953F-40EA-B85C-FCBE6BAAD4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Supermarket Pricing:</a:t>
            </a:r>
            <a:br>
              <a:rPr lang="en-US" altLang="en-US" smtClean="0"/>
            </a:br>
            <a:r>
              <a:rPr lang="en-US" altLang="en-US" smtClean="0"/>
              <a:t>Function price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double price(double cost, int turnover);</a:t>
            </a:r>
            <a:br>
              <a:rPr lang="en-US" altLang="en-US" smtClean="0"/>
            </a:br>
            <a:r>
              <a:rPr lang="en-US" altLang="en-US" smtClean="0"/>
              <a:t>//Precondition:  cost is the wholesale cost of one</a:t>
            </a:r>
            <a:br>
              <a:rPr lang="en-US" altLang="en-US" smtClean="0"/>
            </a:br>
            <a:r>
              <a:rPr lang="en-US" altLang="en-US" smtClean="0"/>
              <a:t>//                        item.  turnover is the expected</a:t>
            </a:r>
            <a:br>
              <a:rPr lang="en-US" altLang="en-US" smtClean="0"/>
            </a:br>
            <a:r>
              <a:rPr lang="en-US" altLang="en-US" smtClean="0"/>
              <a:t>//                        number of days until the item is</a:t>
            </a:r>
            <a:br>
              <a:rPr lang="en-US" altLang="en-US" smtClean="0"/>
            </a:br>
            <a:r>
              <a:rPr lang="en-US" altLang="en-US" smtClean="0"/>
              <a:t>//                        sold.</a:t>
            </a:r>
            <a:br>
              <a:rPr lang="en-US" altLang="en-US" smtClean="0"/>
            </a:br>
            <a:r>
              <a:rPr lang="en-US" altLang="en-US" smtClean="0"/>
              <a:t>//Postcondition: returns the retail price of the item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1678AF6-CE49-4DAB-8006-86D0CBBE13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Supermarket Pricing:</a:t>
            </a:r>
            <a:br>
              <a:rPr lang="en-US" altLang="en-US" smtClean="0"/>
            </a:br>
            <a:r>
              <a:rPr lang="en-US" altLang="en-US" smtClean="0"/>
              <a:t>Function give_output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void give_output(double cost, int turnover, double price);</a:t>
            </a:r>
            <a:br>
              <a:rPr lang="en-US" altLang="en-US" sz="2400" smtClean="0"/>
            </a:br>
            <a:r>
              <a:rPr lang="en-US" altLang="en-US" sz="2400" smtClean="0"/>
              <a:t>//Precondition:  cost is the wholesale cost of one item;</a:t>
            </a:r>
            <a:br>
              <a:rPr lang="en-US" altLang="en-US" sz="2400" smtClean="0"/>
            </a:br>
            <a:r>
              <a:rPr lang="en-US" altLang="en-US" sz="2400" smtClean="0"/>
              <a:t>//                        turnover is the expected time until sale</a:t>
            </a:r>
            <a:br>
              <a:rPr lang="en-US" altLang="en-US" sz="2400" smtClean="0"/>
            </a:br>
            <a:r>
              <a:rPr lang="en-US" altLang="en-US" sz="2400" smtClean="0"/>
              <a:t>//                        of the item;  price is the retail price of </a:t>
            </a:r>
            <a:br>
              <a:rPr lang="en-US" altLang="en-US" sz="2400" smtClean="0"/>
            </a:br>
            <a:r>
              <a:rPr lang="en-US" altLang="en-US" sz="2400" smtClean="0"/>
              <a:t>//                        the item.</a:t>
            </a:r>
            <a:br>
              <a:rPr lang="en-US" altLang="en-US" sz="2400" smtClean="0"/>
            </a:br>
            <a:r>
              <a:rPr lang="en-US" altLang="en-US" sz="2400" smtClean="0"/>
              <a:t>//Postcondition: The values of cost, turnover, and price</a:t>
            </a:r>
            <a:br>
              <a:rPr lang="en-US" altLang="en-US" sz="2400" smtClean="0"/>
            </a:br>
            <a:r>
              <a:rPr lang="en-US" altLang="en-US" sz="2400" smtClean="0"/>
              <a:t>//                         been written to the screen.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BB1B86F-4837-45B4-B847-0B998EA89D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Supermarket Pricing:</a:t>
            </a:r>
            <a:br>
              <a:rPr lang="en-US" altLang="en-US" smtClean="0"/>
            </a:br>
            <a:r>
              <a:rPr lang="en-US" altLang="en-US" smtClean="0"/>
              <a:t>The main function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13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With the functions declared, we can write the </a:t>
            </a:r>
            <a:br>
              <a:rPr lang="en-US" altLang="en-US" sz="2000" smtClean="0"/>
            </a:br>
            <a:r>
              <a:rPr lang="en-US" altLang="en-US" sz="2000" smtClean="0"/>
              <a:t>main function:</a:t>
            </a:r>
            <a:br>
              <a:rPr lang="en-US" altLang="en-US" sz="2000" smtClean="0"/>
            </a:br>
            <a:r>
              <a:rPr lang="en-US" altLang="en-US" sz="2000" smtClean="0"/>
              <a:t>       </a:t>
            </a:r>
            <a:br>
              <a:rPr lang="en-US" altLang="en-US" sz="2000" smtClean="0"/>
            </a:br>
            <a:r>
              <a:rPr lang="en-US" altLang="en-US" sz="2000" smtClean="0"/>
              <a:t>  int main()</a:t>
            </a:r>
            <a:br>
              <a:rPr lang="en-US" altLang="en-US" sz="2000" smtClean="0"/>
            </a:br>
            <a:r>
              <a:rPr lang="en-US" altLang="en-US" sz="2000" smtClean="0"/>
              <a:t>  { </a:t>
            </a:r>
            <a:br>
              <a:rPr lang="en-US" altLang="en-US" sz="2000" smtClean="0"/>
            </a:br>
            <a:r>
              <a:rPr lang="en-US" altLang="en-US" sz="2000" smtClean="0"/>
              <a:t>     double wholesale_cost, retail_price;</a:t>
            </a:r>
            <a:br>
              <a:rPr lang="en-US" altLang="en-US" sz="2000" smtClean="0"/>
            </a:br>
            <a:r>
              <a:rPr lang="en-US" altLang="en-US" sz="2000" smtClean="0"/>
              <a:t>     int shelf_time;</a:t>
            </a:r>
            <a:br>
              <a:rPr lang="en-US" altLang="en-US" sz="2000" smtClean="0"/>
            </a:br>
            <a:r>
              <a:rPr lang="en-US" altLang="en-US" sz="2000" smtClean="0"/>
              <a:t>    </a:t>
            </a:r>
            <a:br>
              <a:rPr lang="en-US" altLang="en-US" sz="2000" smtClean="0"/>
            </a:br>
            <a:r>
              <a:rPr lang="en-US" altLang="en-US" sz="2000" smtClean="0"/>
              <a:t>     get_input(wholesale_cost, shelf_time);</a:t>
            </a:r>
            <a:br>
              <a:rPr lang="en-US" altLang="en-US" sz="2000" smtClean="0"/>
            </a:br>
            <a:r>
              <a:rPr lang="en-US" altLang="en-US" sz="2000" smtClean="0"/>
              <a:t>     retail_price = price(wholesale_cost, shelf_time);</a:t>
            </a:r>
            <a:br>
              <a:rPr lang="en-US" altLang="en-US" sz="2000" smtClean="0"/>
            </a:br>
            <a:r>
              <a:rPr lang="en-US" altLang="en-US" sz="2000" smtClean="0"/>
              <a:t>     give_output(wholesale_cost, shelf_time, retail_price);</a:t>
            </a:r>
            <a:br>
              <a:rPr lang="en-US" altLang="en-US" sz="2000" smtClean="0"/>
            </a:br>
            <a:r>
              <a:rPr lang="en-US" altLang="en-US" sz="2000" smtClean="0"/>
              <a:t>     return 0;</a:t>
            </a:r>
            <a:br>
              <a:rPr lang="en-US" altLang="en-US" sz="2000" smtClean="0"/>
            </a:br>
            <a:r>
              <a:rPr lang="en-US" altLang="en-US" sz="2000" smtClean="0"/>
              <a:t>   }           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2250FFF0-65C0-469F-AB01-1786644BF21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Supermarket Pricing:</a:t>
            </a:r>
            <a:br>
              <a:rPr lang="en-US" altLang="en-US" smtClean="0"/>
            </a:br>
            <a:r>
              <a:rPr lang="en-US" altLang="en-US" smtClean="0"/>
              <a:t>Algorithm Design -- price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Implementations of get_input and give_output</a:t>
            </a:r>
            <a:br>
              <a:rPr lang="en-US" altLang="en-US" smtClean="0"/>
            </a:br>
            <a:r>
              <a:rPr lang="en-US" altLang="en-US" smtClean="0"/>
              <a:t>are straightforward, so we concentrate on </a:t>
            </a:r>
            <a:br>
              <a:rPr lang="en-US" altLang="en-US" smtClean="0"/>
            </a:br>
            <a:r>
              <a:rPr lang="en-US" altLang="en-US" smtClean="0"/>
              <a:t>the price function</a:t>
            </a:r>
          </a:p>
          <a:p>
            <a:pPr eaLnBrk="1" hangingPunct="1"/>
            <a:r>
              <a:rPr lang="en-US" altLang="en-US" smtClean="0"/>
              <a:t>pseudocode for the price function</a:t>
            </a:r>
          </a:p>
          <a:p>
            <a:pPr lvl="1" eaLnBrk="1" hangingPunct="1"/>
            <a:r>
              <a:rPr lang="en-US" altLang="en-US" smtClean="0"/>
              <a:t>If turnover &lt;= 7 days then</a:t>
            </a:r>
            <a:br>
              <a:rPr lang="en-US" altLang="en-US" smtClean="0"/>
            </a:br>
            <a:r>
              <a:rPr lang="en-US" altLang="en-US" smtClean="0"/>
              <a:t>        return (cost + 5% of cost);</a:t>
            </a:r>
            <a:br>
              <a:rPr lang="en-US" altLang="en-US" smtClean="0"/>
            </a:br>
            <a:r>
              <a:rPr lang="en-US" altLang="en-US" smtClean="0"/>
              <a:t>else</a:t>
            </a:r>
            <a:br>
              <a:rPr lang="en-US" altLang="en-US" smtClean="0"/>
            </a:br>
            <a:r>
              <a:rPr lang="en-US" altLang="en-US" smtClean="0"/>
              <a:t>        return (cost + 10% of cost);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B3150D3-64B8-41BB-B9D8-CA21F71CBC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Supermarket Pricing:</a:t>
            </a:r>
            <a:br>
              <a:rPr lang="en-US" altLang="en-US" smtClean="0"/>
            </a:br>
            <a:r>
              <a:rPr lang="en-US" altLang="en-US" smtClean="0"/>
              <a:t>Constants for The price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numeric values in the pseudocode will be</a:t>
            </a:r>
            <a:br>
              <a:rPr lang="en-US" altLang="en-US" smtClean="0"/>
            </a:br>
            <a:r>
              <a:rPr lang="en-US" altLang="en-US" smtClean="0"/>
              <a:t>represented by constants</a:t>
            </a:r>
          </a:p>
          <a:p>
            <a:pPr lvl="1" eaLnBrk="1" hangingPunct="1"/>
            <a:r>
              <a:rPr lang="en-US" altLang="en-US" smtClean="0"/>
              <a:t>Const double LOW_MARKUP = 0.05;  // 5%</a:t>
            </a:r>
          </a:p>
          <a:p>
            <a:pPr lvl="1" eaLnBrk="1" hangingPunct="1"/>
            <a:r>
              <a:rPr lang="en-US" altLang="en-US" smtClean="0"/>
              <a:t>Const double HIGH_MARKUP = 0.10; // 10%</a:t>
            </a:r>
          </a:p>
          <a:p>
            <a:pPr lvl="1" eaLnBrk="1" hangingPunct="1"/>
            <a:r>
              <a:rPr lang="en-US" altLang="en-US" smtClean="0"/>
              <a:t>Const int THRESHOLD = 7; // At 8 days use </a:t>
            </a:r>
            <a:br>
              <a:rPr lang="en-US" altLang="en-US" smtClean="0"/>
            </a:br>
            <a:r>
              <a:rPr lang="en-US" altLang="en-US" smtClean="0"/>
              <a:t>                                                //HIGH_MARKUP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0769A2B7-B361-43B3-9467-542E5E3CAE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Supermarket Pricing:</a:t>
            </a:r>
            <a:br>
              <a:rPr lang="en-US" altLang="en-US" smtClean="0"/>
            </a:br>
            <a:r>
              <a:rPr lang="en-US" altLang="en-US" smtClean="0"/>
              <a:t>Coding The price Function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body of the price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{</a:t>
            </a:r>
            <a:br>
              <a:rPr lang="en-US" altLang="en-US" smtClean="0"/>
            </a:br>
            <a:r>
              <a:rPr lang="en-US" altLang="en-US" smtClean="0"/>
              <a:t>     if (turnover &lt;= THRESHOLD)</a:t>
            </a:r>
            <a:br>
              <a:rPr lang="en-US" altLang="en-US" smtClean="0"/>
            </a:br>
            <a:r>
              <a:rPr lang="en-US" altLang="en-US" smtClean="0"/>
              <a:t>         return ( cost + (LOW_MARKUP * cost) ) ;</a:t>
            </a:r>
            <a:br>
              <a:rPr lang="en-US" altLang="en-US" smtClean="0"/>
            </a:br>
            <a:r>
              <a:rPr lang="en-US" altLang="en-US" smtClean="0"/>
              <a:t>     else</a:t>
            </a:r>
            <a:br>
              <a:rPr lang="en-US" altLang="en-US" smtClean="0"/>
            </a:br>
            <a:r>
              <a:rPr lang="en-US" altLang="en-US" smtClean="0"/>
              <a:t>         return ( cost + ( HIGH_MARKUP * cost) ) ;</a:t>
            </a:r>
            <a:br>
              <a:rPr lang="en-US" altLang="en-US" smtClean="0"/>
            </a:br>
            <a:r>
              <a:rPr lang="en-US" altLang="en-US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See the complete program in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4784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65863" y="4503738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5.9 (1)</a:t>
            </a:r>
          </a:p>
        </p:txBody>
      </p:sp>
      <p:sp>
        <p:nvSpPr>
          <p:cNvPr id="547843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65863" y="5094288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5.9 (2)</a:t>
            </a:r>
          </a:p>
        </p:txBody>
      </p:sp>
      <p:sp>
        <p:nvSpPr>
          <p:cNvPr id="547844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265863" y="5684838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5.9 (3)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13F3C4AB-BBB3-40B5-BEE4-5F81B3E011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animBg="1"/>
      <p:bldP spid="547843" grpId="0" animBg="1"/>
      <p:bldP spid="5478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Supermarket Pricing :</a:t>
            </a:r>
            <a:br>
              <a:rPr lang="en-US" altLang="en-US" smtClean="0"/>
            </a:br>
            <a:r>
              <a:rPr lang="en-US" altLang="en-US" smtClean="0"/>
              <a:t>Program Testing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Testing strategies</a:t>
            </a:r>
          </a:p>
          <a:p>
            <a:pPr lvl="1" eaLnBrk="1" hangingPunct="1"/>
            <a:r>
              <a:rPr lang="en-US" altLang="en-US" sz="2400" smtClean="0"/>
              <a:t>Use data that tests both the high and low markup cases</a:t>
            </a:r>
          </a:p>
          <a:p>
            <a:pPr lvl="1" eaLnBrk="1" hangingPunct="1"/>
            <a:r>
              <a:rPr lang="en-US" altLang="en-US" sz="2400" smtClean="0"/>
              <a:t>Test boundary conditions, where the program is expected</a:t>
            </a:r>
            <a:br>
              <a:rPr lang="en-US" altLang="en-US" sz="2400" smtClean="0"/>
            </a:br>
            <a:r>
              <a:rPr lang="en-US" altLang="en-US" sz="2400" smtClean="0"/>
              <a:t>to change behavior or make a choice</a:t>
            </a:r>
          </a:p>
          <a:p>
            <a:pPr lvl="2" eaLnBrk="1" hangingPunct="1"/>
            <a:r>
              <a:rPr lang="en-US" altLang="en-US" sz="2000" smtClean="0"/>
              <a:t>In function price, 7 days is a boundary condition</a:t>
            </a:r>
          </a:p>
          <a:p>
            <a:pPr lvl="2" eaLnBrk="1" hangingPunct="1"/>
            <a:r>
              <a:rPr lang="en-US" altLang="en-US" sz="2000" smtClean="0"/>
              <a:t>Test for exactly 7 days as well as one day more and one day less</a:t>
            </a:r>
          </a:p>
          <a:p>
            <a:pPr lvl="2" eaLnBrk="1" hangingPunct="1"/>
            <a:endParaRPr lang="en-US" altLang="en-US" sz="200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534E213-9FB4-42B1-9BF4-CDD74BB10A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5.1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i="1" smtClean="0"/>
              <a:t>void</a:t>
            </a:r>
            <a:r>
              <a:rPr lang="en-US" sz="4000" smtClean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5.3 Conclusion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 smtClean="0"/>
              <a:t>Can you</a:t>
            </a:r>
          </a:p>
          <a:p>
            <a:pPr lvl="1" eaLnBrk="1" hangingPunct="1"/>
            <a:r>
              <a:rPr lang="en-US" altLang="en-US" smtClean="0"/>
              <a:t>Define a function in the body of another function?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Call one function from the body of another function?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Give preconditions and postconditions for the </a:t>
            </a:r>
            <a:br>
              <a:rPr lang="en-US" altLang="en-US" smtClean="0"/>
            </a:br>
            <a:r>
              <a:rPr lang="en-US" altLang="en-US" smtClean="0"/>
              <a:t>predefined function sqrt?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01175D2-ADC0-4C39-9C8D-75D7141944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1143000" y="2055320"/>
            <a:ext cx="6858000" cy="2387600"/>
          </a:xfrm>
        </p:spPr>
        <p:txBody>
          <a:bodyPr/>
          <a:lstStyle/>
          <a:p>
            <a:pPr eaLnBrk="1" hangingPunct="1"/>
            <a:r>
              <a:rPr lang="en-US" altLang="en-US" smtClean="0"/>
              <a:t>5.4</a:t>
            </a:r>
          </a:p>
        </p:txBody>
      </p:sp>
      <p:sp>
        <p:nvSpPr>
          <p:cNvPr id="44036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149178" y="2787158"/>
            <a:ext cx="6858000" cy="87044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Testing and Debugging</a:t>
            </a:r>
          </a:p>
          <a:p>
            <a:pPr eaLnBrk="1" hangingPunct="1">
              <a:defRPr/>
            </a:pPr>
            <a:endParaRPr lang="en-US" sz="40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and Debugging Functions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Each function should be tested as a separate unit</a:t>
            </a:r>
          </a:p>
          <a:p>
            <a:pPr eaLnBrk="1" hangingPunct="1"/>
            <a:r>
              <a:rPr lang="en-US" altLang="en-US" sz="2400" smtClean="0"/>
              <a:t>Testing individual functions facilitates finding </a:t>
            </a:r>
            <a:br>
              <a:rPr lang="en-US" altLang="en-US" sz="2400" smtClean="0"/>
            </a:br>
            <a:r>
              <a:rPr lang="en-US" altLang="en-US" sz="2400" smtClean="0"/>
              <a:t>mistakes </a:t>
            </a:r>
          </a:p>
          <a:p>
            <a:pPr eaLnBrk="1" hangingPunct="1"/>
            <a:r>
              <a:rPr lang="en-US" altLang="en-US" sz="2400" smtClean="0"/>
              <a:t>Driver programs allow testing of individual </a:t>
            </a:r>
            <a:br>
              <a:rPr lang="en-US" altLang="en-US" sz="2400" smtClean="0"/>
            </a:br>
            <a:r>
              <a:rPr lang="en-US" altLang="en-US" sz="2400" smtClean="0"/>
              <a:t>functions</a:t>
            </a:r>
          </a:p>
          <a:p>
            <a:pPr eaLnBrk="1" hangingPunct="1"/>
            <a:r>
              <a:rPr lang="en-US" altLang="en-US" sz="2400" smtClean="0"/>
              <a:t>Once a function is tested, it can be used in the </a:t>
            </a:r>
            <a:br>
              <a:rPr lang="en-US" altLang="en-US" sz="2400" smtClean="0"/>
            </a:br>
            <a:r>
              <a:rPr lang="en-US" altLang="en-US" sz="2400" smtClean="0"/>
              <a:t>driver program to test other functions</a:t>
            </a:r>
          </a:p>
          <a:p>
            <a:pPr eaLnBrk="1" hangingPunct="1"/>
            <a:r>
              <a:rPr lang="en-US" altLang="en-US" sz="2400" smtClean="0"/>
              <a:t>Function get_input is tested in the driver program</a:t>
            </a:r>
            <a:br>
              <a:rPr lang="en-US" altLang="en-US" sz="2400" smtClean="0"/>
            </a:br>
            <a:r>
              <a:rPr lang="en-US" altLang="en-US" sz="2400" smtClean="0"/>
              <a:t>of                                     and </a:t>
            </a:r>
          </a:p>
        </p:txBody>
      </p:sp>
      <p:sp>
        <p:nvSpPr>
          <p:cNvPr id="55091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24599" y="5164534"/>
            <a:ext cx="2689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5.10 (1)</a:t>
            </a:r>
          </a:p>
        </p:txBody>
      </p:sp>
      <p:sp>
        <p:nvSpPr>
          <p:cNvPr id="55091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5738019"/>
            <a:ext cx="2689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5.10 (2)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05314AAA-C5DB-4DE5-87D8-F3EE9068AB1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4" grpId="0" animBg="1"/>
      <p:bldP spid="5509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Stubs</a:t>
            </a:r>
          </a:p>
        </p:txBody>
      </p:sp>
      <p:sp>
        <p:nvSpPr>
          <p:cNvPr id="91139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13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a function being tested calls other functions</a:t>
            </a:r>
            <a:br>
              <a:rPr lang="en-US" altLang="en-US" sz="2400" smtClean="0"/>
            </a:br>
            <a:r>
              <a:rPr lang="en-US" altLang="en-US" sz="2400" smtClean="0"/>
              <a:t>that are not yet tested, use a stub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stub is a simplified version of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Stubs are usually provide values for testing rather</a:t>
            </a:r>
            <a:br>
              <a:rPr lang="en-US" altLang="en-US" sz="2400" smtClean="0"/>
            </a:br>
            <a:r>
              <a:rPr lang="en-US" altLang="en-US" sz="2400" smtClean="0"/>
              <a:t>than perform the intended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Stubs should be so simple that you have confidence</a:t>
            </a:r>
            <a:br>
              <a:rPr lang="en-US" altLang="en-US" sz="2400" smtClean="0"/>
            </a:br>
            <a:r>
              <a:rPr lang="en-US" altLang="en-US" sz="2400" smtClean="0"/>
              <a:t>they will perform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Function price is used as a stub to test the rest of </a:t>
            </a:r>
            <a:br>
              <a:rPr lang="en-US" altLang="en-US" sz="2400" smtClean="0"/>
            </a:br>
            <a:r>
              <a:rPr lang="en-US" altLang="en-US" sz="2400" smtClean="0"/>
              <a:t>the supermarket pricing program in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        and  </a:t>
            </a:r>
          </a:p>
        </p:txBody>
      </p:sp>
      <p:sp>
        <p:nvSpPr>
          <p:cNvPr id="5519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66022" y="5191121"/>
            <a:ext cx="2787650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5.11 (1)</a:t>
            </a:r>
          </a:p>
        </p:txBody>
      </p:sp>
      <p:sp>
        <p:nvSpPr>
          <p:cNvPr id="55193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172200" y="5773736"/>
            <a:ext cx="2787650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5.11 (2)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12A787E-2DD5-4242-9C41-E638B5F5C8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Rule for Testing Functions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Fundamental Rule for Testing Functions</a:t>
            </a:r>
          </a:p>
          <a:p>
            <a:pPr lvl="1" eaLnBrk="1" hangingPunct="1"/>
            <a:r>
              <a:rPr lang="en-US" altLang="en-US" smtClean="0"/>
              <a:t>Test every function in a program in which every other function in that program has already been fully tested and debugged.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A00E0580-E878-4D05-A508-F677D7D2FD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5.4 Conclusion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9655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Describe the fundamental rule for testing functions?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Describe a driver program?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Write a driver program to test a function?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Describe and use a stub?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Write a stub?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1D663930-D7FD-4358-B405-43443CFE4F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1134762" y="3962400"/>
            <a:ext cx="6858000" cy="766763"/>
          </a:xfrm>
        </p:spPr>
        <p:txBody>
          <a:bodyPr/>
          <a:lstStyle/>
          <a:p>
            <a:pPr eaLnBrk="1" hangingPunct="1"/>
            <a:r>
              <a:rPr lang="en-US" altLang="en-US" smtClean="0"/>
              <a:t>5.5</a:t>
            </a:r>
          </a:p>
        </p:txBody>
      </p:sp>
      <p:sp>
        <p:nvSpPr>
          <p:cNvPr id="44036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038475"/>
            <a:ext cx="6858000" cy="11271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General Debugging Techniques</a:t>
            </a:r>
          </a:p>
          <a:p>
            <a:pPr eaLnBrk="1" hangingPunct="1">
              <a:defRPr/>
            </a:pPr>
            <a:endParaRPr lang="en-US" sz="4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Debugging Techniques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893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Stubs, drivers, test cases as described in the previous section</a:t>
            </a:r>
          </a:p>
          <a:p>
            <a:pPr eaLnBrk="1" hangingPunct="1"/>
            <a:r>
              <a:rPr lang="en-US" altLang="en-US" sz="2400" smtClean="0"/>
              <a:t> Keep an open mind</a:t>
            </a:r>
          </a:p>
          <a:p>
            <a:pPr lvl="1" eaLnBrk="1" hangingPunct="1"/>
            <a:r>
              <a:rPr lang="en-US" altLang="en-US" sz="2400" smtClean="0"/>
              <a:t>Don’t assume the bug is in a particular location</a:t>
            </a:r>
          </a:p>
          <a:p>
            <a:pPr eaLnBrk="1" hangingPunct="1"/>
            <a:r>
              <a:rPr lang="en-US" altLang="en-US" sz="2400" smtClean="0"/>
              <a:t>Don’t randomly change code without understanding what you are doing until the program works</a:t>
            </a:r>
          </a:p>
          <a:p>
            <a:pPr lvl="1" eaLnBrk="1" hangingPunct="1"/>
            <a:r>
              <a:rPr lang="en-US" altLang="en-US" sz="2400" smtClean="0"/>
              <a:t>This strategy may work for the first few small programs you write but is doomed to failure for any programs of moderate complexity</a:t>
            </a:r>
          </a:p>
          <a:p>
            <a:pPr eaLnBrk="1" hangingPunct="1"/>
            <a:r>
              <a:rPr lang="en-US" altLang="en-US" sz="2400" smtClean="0"/>
              <a:t>Show the program to someone else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648953B-6022-4050-BFBB-C757F9ACF9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General Debugging </a:t>
            </a:r>
            <a:r>
              <a:rPr lang="en-US" altLang="en-US" dirty="0" smtClean="0"/>
              <a:t>Techniques </a:t>
            </a:r>
            <a:endParaRPr lang="en-US" altLang="en-US" dirty="0" smtClean="0"/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51100"/>
          </a:xfrm>
        </p:spPr>
        <p:txBody>
          <a:bodyPr/>
          <a:lstStyle/>
          <a:p>
            <a:r>
              <a:rPr lang="en-US" altLang="en-US" smtClean="0"/>
              <a:t>Check for common errors, e.g.</a:t>
            </a:r>
          </a:p>
          <a:p>
            <a:pPr lvl="1"/>
            <a:r>
              <a:rPr lang="en-US" altLang="en-US" smtClean="0"/>
              <a:t>Local vs. Reference Parameter</a:t>
            </a:r>
          </a:p>
          <a:p>
            <a:pPr lvl="1"/>
            <a:r>
              <a:rPr lang="en-US" altLang="en-US" smtClean="0"/>
              <a:t>= instead of ==</a:t>
            </a:r>
          </a:p>
          <a:p>
            <a:r>
              <a:rPr lang="en-US" altLang="en-US" smtClean="0"/>
              <a:t>Localize the error</a:t>
            </a:r>
          </a:p>
          <a:p>
            <a:pPr lvl="1"/>
            <a:r>
              <a:rPr lang="en-US" altLang="en-US" smtClean="0"/>
              <a:t>This temperature conversion program has a bug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Narrow down bug using cout statements</a:t>
            </a:r>
          </a:p>
        </p:txBody>
      </p:sp>
      <p:sp>
        <p:nvSpPr>
          <p:cNvPr id="5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58000" y="5151695"/>
            <a:ext cx="2163763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5.12</a:t>
            </a:r>
          </a:p>
        </p:txBody>
      </p:sp>
      <p:sp>
        <p:nvSpPr>
          <p:cNvPr id="7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0" y="5727872"/>
            <a:ext cx="2163763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5.13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7F33D61F-D6A4-4203-A541-D109F83D507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General Debugging </a:t>
            </a:r>
            <a:r>
              <a:rPr lang="en-US" altLang="en-US" dirty="0" smtClean="0"/>
              <a:t>Techniques  </a:t>
            </a:r>
            <a:endParaRPr lang="en-US" altLang="en-US" dirty="0" smtClean="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845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Use a debugger</a:t>
            </a:r>
          </a:p>
          <a:p>
            <a:pPr lvl="1" eaLnBrk="1" hangingPunct="1"/>
            <a:r>
              <a:rPr lang="en-US" altLang="en-US" sz="2400" smtClean="0"/>
              <a:t>Tool typically integrated with a development environment that allows you to stop and step through a program line-by-line while inspecting variables</a:t>
            </a:r>
          </a:p>
          <a:p>
            <a:pPr eaLnBrk="1" hangingPunct="1"/>
            <a:r>
              <a:rPr lang="en-US" altLang="en-US" sz="2400" smtClean="0"/>
              <a:t>The assert macro</a:t>
            </a:r>
          </a:p>
          <a:p>
            <a:pPr lvl="1" eaLnBrk="1" hangingPunct="1"/>
            <a:r>
              <a:rPr lang="en-US" altLang="en-US" sz="2400" smtClean="0"/>
              <a:t>Can be used to test pre or post conditions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#include &lt;cassert&gt;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assert(boolean expression)</a:t>
            </a:r>
          </a:p>
          <a:p>
            <a:pPr lvl="1" eaLnBrk="1" hangingPunct="1"/>
            <a:r>
              <a:rPr lang="en-US" altLang="en-US" sz="2400" smtClean="0"/>
              <a:t>If the boolean is false then the program will abort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32EA316E-FF67-4DB7-9667-790271D7A5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void-Functions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In top-down design, a subtask might produce</a:t>
            </a:r>
          </a:p>
          <a:p>
            <a:pPr lvl="1" eaLnBrk="1" hangingPunct="1"/>
            <a:r>
              <a:rPr lang="en-US" altLang="en-US" sz="2400" smtClean="0"/>
              <a:t>No value (just input or output for example)</a:t>
            </a:r>
          </a:p>
          <a:p>
            <a:pPr lvl="1" eaLnBrk="1" hangingPunct="1"/>
            <a:r>
              <a:rPr lang="en-US" altLang="en-US" sz="2400" smtClean="0"/>
              <a:t>One value </a:t>
            </a:r>
          </a:p>
          <a:p>
            <a:pPr lvl="1" eaLnBrk="1" hangingPunct="1"/>
            <a:r>
              <a:rPr lang="en-US" altLang="en-US" sz="2400" smtClean="0"/>
              <a:t>More than one value</a:t>
            </a:r>
          </a:p>
          <a:p>
            <a:pPr eaLnBrk="1" hangingPunct="1"/>
            <a:r>
              <a:rPr lang="en-US" altLang="en-US" sz="2400" smtClean="0"/>
              <a:t>We have seen how to implement functions that</a:t>
            </a:r>
            <a:br>
              <a:rPr lang="en-US" altLang="en-US" sz="2400" smtClean="0"/>
            </a:br>
            <a:r>
              <a:rPr lang="en-US" altLang="en-US" sz="2400" smtClean="0"/>
              <a:t>return one value</a:t>
            </a:r>
          </a:p>
          <a:p>
            <a:pPr eaLnBrk="1" hangingPunct="1"/>
            <a:r>
              <a:rPr lang="en-US" altLang="en-US" sz="2400" smtClean="0"/>
              <a:t>A void-function implements a subtask that </a:t>
            </a:r>
            <a:br>
              <a:rPr lang="en-US" altLang="en-US" sz="2400" smtClean="0"/>
            </a:br>
            <a:r>
              <a:rPr lang="en-US" altLang="en-US" sz="2400" smtClean="0"/>
              <a:t>returns no value or more than one value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BFC68606-A7CB-42B7-B23E-4EE39BD7EA8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Assert Example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6889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Denominator should not be zero in Newton’s Method</a:t>
            </a:r>
          </a:p>
        </p:txBody>
      </p:sp>
      <p:pic>
        <p:nvPicPr>
          <p:cNvPr id="104453" name="Picture 3" descr="Newton's Iteration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73258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F5082D5-8232-460A-BA9C-95AE4F080E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5.5 Conclusion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Recognize common errors?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Use the assert macro?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Debug a program using cout statements to localize the error?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Debug a program using a debugger?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80C14D9D-C446-43D3-A083-076644A313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5 -- End</a:t>
            </a:r>
          </a:p>
        </p:txBody>
      </p:sp>
      <p:sp>
        <p:nvSpPr>
          <p:cNvPr id="108548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8549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352195F2-4A77-4B08-8BB3-24C9F7A3DC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5.1 </a:t>
            </a:r>
          </a:p>
        </p:txBody>
      </p:sp>
      <p:sp>
        <p:nvSpPr>
          <p:cNvPr id="11059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1059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10598" name="Picture 4" descr="Syntax for a void function definition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38300"/>
            <a:ext cx="64563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A753B838-6BC4-4FEF-A524-9BC4B15EDF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7" name="Picture 4" descr="Void function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46063"/>
            <a:ext cx="5095875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2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5.2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1264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1264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126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25170CDD-893C-40C3-9691-368F5F4974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5.2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14692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14693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66750"/>
            <a:ext cx="1200150" cy="635000"/>
          </a:xfrm>
          <a:prstGeom prst="rightArrow">
            <a:avLst>
              <a:gd name="adj1" fmla="val 57843"/>
              <a:gd name="adj2" fmla="val 494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14694" name="Picture 4" descr="Void functions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1460500"/>
            <a:ext cx="4937125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95C3C53-B552-416D-97EE-724EE74690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5.3</a:t>
            </a:r>
          </a:p>
        </p:txBody>
      </p:sp>
      <p:sp>
        <p:nvSpPr>
          <p:cNvPr id="11674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1674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16742" name="Picture 4" descr="Use of return in a void function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1470025"/>
            <a:ext cx="51657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507F33B-8241-4571-870F-58522DC899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91" name="Picture 4" descr="Call-by-reference parameter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4325"/>
            <a:ext cx="4127500" cy="60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6" name="Rectangle 5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38227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5.4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18789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18790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187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A11E78A2-AF0A-482E-9248-F316967FF4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5.4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2083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2083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20838" name="Picture 4" descr="Call-by-reference parameters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770063"/>
            <a:ext cx="7200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311C79B-4FEA-476E-B41E-638CDD264F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5.5</a:t>
            </a:r>
            <a:br>
              <a:rPr lang="en-US" altLang="en-US" smtClean="0"/>
            </a:br>
            <a:r>
              <a:rPr lang="en-US" altLang="en-US" smtClean="0"/>
              <a:t>(1/2)</a:t>
            </a:r>
          </a:p>
        </p:txBody>
      </p:sp>
      <p:sp>
        <p:nvSpPr>
          <p:cNvPr id="12288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2288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22886" name="Picture 6" descr="Display 5.5 Behavior of Call-by-reference arguments (part 1 of 2) diagr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256213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236C8A48-9A0B-44B7-A28D-5F73B3666A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void-Function Definition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Two main differences between void-function </a:t>
            </a:r>
            <a:br>
              <a:rPr lang="en-US" altLang="en-US" sz="2000" smtClean="0"/>
            </a:br>
            <a:r>
              <a:rPr lang="en-US" altLang="en-US" sz="2000" smtClean="0"/>
              <a:t>definitions and the definitions of functions </a:t>
            </a:r>
            <a:br>
              <a:rPr lang="en-US" altLang="en-US" sz="2000" smtClean="0"/>
            </a:br>
            <a:r>
              <a:rPr lang="en-US" altLang="en-US" sz="2000" smtClean="0"/>
              <a:t>that return one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Keyword void replaces the type of the value returned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void means that no value is returned by the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return statement does not include and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Example:</a:t>
            </a:r>
            <a:br>
              <a:rPr lang="en-US" altLang="en-US" sz="2000" smtClean="0"/>
            </a:br>
            <a:r>
              <a:rPr lang="en-US" altLang="en-US" sz="2000" smtClean="0"/>
              <a:t>void show_results(double f_degrees, double c_degrees)</a:t>
            </a:r>
            <a:br>
              <a:rPr lang="en-US" altLang="en-US" sz="2000" smtClean="0"/>
            </a:br>
            <a:r>
              <a:rPr lang="en-US" altLang="en-US" sz="2000" smtClean="0"/>
              <a:t> {</a:t>
            </a:r>
            <a:br>
              <a:rPr lang="en-US" altLang="en-US" sz="2000" smtClean="0"/>
            </a:br>
            <a:r>
              <a:rPr lang="en-US" altLang="en-US" sz="2000" smtClean="0"/>
              <a:t>      using namespace std;</a:t>
            </a:r>
            <a:br>
              <a:rPr lang="en-US" altLang="en-US" sz="2000" smtClean="0"/>
            </a:br>
            <a:r>
              <a:rPr lang="en-US" altLang="en-US" sz="2000" smtClean="0"/>
              <a:t>      cout &lt;&lt; f_degrees</a:t>
            </a:r>
            <a:br>
              <a:rPr lang="en-US" altLang="en-US" sz="2000" smtClean="0"/>
            </a:br>
            <a:r>
              <a:rPr lang="en-US" altLang="en-US" sz="2000" smtClean="0"/>
              <a:t>               &lt;&lt; “ degrees Fahrenheit is euivalent to “ &lt;&lt; endl</a:t>
            </a:r>
            <a:br>
              <a:rPr lang="en-US" altLang="en-US" sz="2000" smtClean="0"/>
            </a:br>
            <a:r>
              <a:rPr lang="en-US" altLang="en-US" sz="2000" smtClean="0"/>
              <a:t>               &lt;&lt; c_degrees &lt;&lt; “ degrees Celsius.” &lt;&lt; endl;</a:t>
            </a:r>
            <a:br>
              <a:rPr lang="en-US" altLang="en-US" sz="2000" smtClean="0"/>
            </a:br>
            <a:r>
              <a:rPr lang="en-US" altLang="en-US" sz="2000" smtClean="0"/>
              <a:t>       return;</a:t>
            </a:r>
            <a:br>
              <a:rPr lang="en-US" altLang="en-US" sz="2000" smtClean="0"/>
            </a:br>
            <a:r>
              <a:rPr lang="en-US" altLang="en-US" sz="2000" smtClean="0"/>
              <a:t>}</a:t>
            </a:r>
          </a:p>
        </p:txBody>
      </p:sp>
      <p:sp>
        <p:nvSpPr>
          <p:cNvPr id="51712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797550" y="5943600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5.1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26E2C67-DA3F-4DAA-B31E-703B16F6BB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5.5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24932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24933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24934" name="Picture 6" descr="Display 5.5 Behavior of Call-by-reference arguments (part 2 of 2) diagr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85900"/>
            <a:ext cx="48641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CD115E5-67C1-4FBC-907E-4343AE45C5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3" name="Picture 4" descr="Comparing argument mechanism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52413"/>
            <a:ext cx="3665537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8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8600"/>
            <a:ext cx="2895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5.6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2698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2698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269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376B6E41-EB74-41B7-A192-0C12179E6A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31" name="Picture 4" descr="Inadvertent local variabl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381000"/>
            <a:ext cx="4786312" cy="604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2743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5.7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29029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29030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290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E4B66BAB-AB1B-4216-AD0C-9D15581963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9" name="Picture 4" descr="Function calling another function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38125"/>
            <a:ext cx="4252912" cy="614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5"/>
          <p:cNvSpPr>
            <a:spLocks noGrp="1" noChangeArrowheads="1"/>
          </p:cNvSpPr>
          <p:nvPr>
            <p:ph type="title"/>
          </p:nvPr>
        </p:nvSpPr>
        <p:spPr>
          <a:xfrm>
            <a:off x="4724400" y="228600"/>
            <a:ext cx="3733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5.8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31078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31077" name="AutoShape 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310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D759B1CE-AA86-4D79-898D-50A4CFEB1B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5.8 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3312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3312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33126" name="Picture 4" descr="Function calling another function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536700"/>
            <a:ext cx="3840162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27D5DA2-6168-440E-A63A-5BFB6A6645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5" name="Picture 4" descr="Supermarket pricing (part 1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247650"/>
            <a:ext cx="5183187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5"/>
          <p:cNvSpPr>
            <a:spLocks noGrp="1" noChangeArrowheads="1"/>
          </p:cNvSpPr>
          <p:nvPr>
            <p:ph type="title"/>
          </p:nvPr>
        </p:nvSpPr>
        <p:spPr>
          <a:xfrm>
            <a:off x="5448300" y="228600"/>
            <a:ext cx="36195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5.9 (1/3)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3517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40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3517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35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B61F390B-1644-4CE2-9E47-305FB7CC7F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3" name="Picture 4" descr="Supermarket pricing (part 2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17488"/>
            <a:ext cx="4151312" cy="619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8" name="Rectangle 5"/>
          <p:cNvSpPr>
            <a:spLocks noGrp="1" noChangeArrowheads="1"/>
          </p:cNvSpPr>
          <p:nvPr>
            <p:ph type="title"/>
          </p:nvPr>
        </p:nvSpPr>
        <p:spPr>
          <a:xfrm>
            <a:off x="4826000" y="228600"/>
            <a:ext cx="3784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5.9  (2/3)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3722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3722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372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E48A0EDE-A146-440F-B9FA-DAACFE6E9E5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5.9</a:t>
            </a:r>
            <a:br>
              <a:rPr lang="en-US" altLang="en-US" smtClean="0"/>
            </a:br>
            <a:r>
              <a:rPr lang="en-US" altLang="en-US" smtClean="0"/>
              <a:t>(3/3)</a:t>
            </a:r>
          </a:p>
        </p:txBody>
      </p:sp>
      <p:sp>
        <p:nvSpPr>
          <p:cNvPr id="13926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3926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39270" name="Picture 4" descr="Supermark pricing (part 3 of 3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90688"/>
            <a:ext cx="80676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CE4A1162-BD69-4D7D-A183-2FD6B4EB91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9" name="Picture 4" descr="Driver program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279400"/>
            <a:ext cx="4135437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4" name="Rectangle 5"/>
          <p:cNvSpPr>
            <a:spLocks noGrp="1" noChangeArrowheads="1"/>
          </p:cNvSpPr>
          <p:nvPr>
            <p:ph type="title"/>
          </p:nvPr>
        </p:nvSpPr>
        <p:spPr>
          <a:xfrm>
            <a:off x="4648200" y="228600"/>
            <a:ext cx="4038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5.10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41318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41317" name="AutoShape 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41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8E367A0D-B92B-48E2-8718-BE5C5D5BDE2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5.10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4336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4336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43366" name="Picture 4" descr="Driver program (part 2 of 2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1543050"/>
            <a:ext cx="524668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0525521A-131D-49B6-ADA0-483F01B98F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void-Function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void-function calls are executable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They do not need to be part of another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They end with a semi-colon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</a:t>
            </a:r>
            <a:br>
              <a:rPr lang="en-US" altLang="en-US" sz="2400" smtClean="0"/>
            </a:br>
            <a:r>
              <a:rPr lang="en-US" altLang="en-US" sz="2400" smtClean="0"/>
              <a:t>                   show_results(32.5, 0.3);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NOT:      cout &lt;&lt; show_results(32.5, 0.3);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3CADE22F-53C5-48E7-8D78-EAC293F186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5" name="Picture 4" descr="Program with a Stub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03213"/>
            <a:ext cx="4987925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0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989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5.11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4541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4541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45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E06B09A2-EBE1-4EC1-8EEB-C43158FA2D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63" name="Picture 4" descr="Program with a stub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5113"/>
            <a:ext cx="442436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8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3810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5.11 (2/2)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4746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4746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474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256F35A1-B580-48C4-8853-384DEB19C7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5.12</a:t>
            </a:r>
          </a:p>
        </p:txBody>
      </p:sp>
      <p:sp>
        <p:nvSpPr>
          <p:cNvPr id="14950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4950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49510" name="Picture 2" descr="Display 5.12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00200"/>
            <a:ext cx="69215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11" name="Picture 3" descr="Sample dialogu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738688"/>
            <a:ext cx="640080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FAA912F-7167-42F2-9EC6-463210BFB4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5.13 (1 of 2)</a:t>
            </a:r>
          </a:p>
        </p:txBody>
      </p:sp>
      <p:sp>
        <p:nvSpPr>
          <p:cNvPr id="15155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155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hlinkClick r:id="rId5" action="ppaction://hlinksldjump"/>
              </a:rPr>
              <a:t>Next</a:t>
            </a:r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151558" name="Picture 2" descr="Display 5.13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587500"/>
            <a:ext cx="823595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5BBDEFB2-ECAC-4B27-8896-0015E2CC95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5.13 (2 of 2)</a:t>
            </a:r>
          </a:p>
        </p:txBody>
      </p:sp>
      <p:sp>
        <p:nvSpPr>
          <p:cNvPr id="15360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hlinkClick r:id="rId4" action="ppaction://hlinksldjump"/>
              </a:rPr>
              <a:t>Back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53605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53606" name="Picture 3" descr="Display 5.13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28800"/>
            <a:ext cx="7516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7222279-03DC-42F5-9091-B462379C1B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void-Function Calls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Mechanism is nearly the same as the function </a:t>
            </a:r>
            <a:br>
              <a:rPr lang="en-US" altLang="en-US" sz="2400" smtClean="0"/>
            </a:br>
            <a:r>
              <a:rPr lang="en-US" altLang="en-US" sz="2400" smtClean="0"/>
              <a:t>calls we have seen</a:t>
            </a:r>
          </a:p>
          <a:p>
            <a:pPr lvl="1" eaLnBrk="1" hangingPunct="1"/>
            <a:r>
              <a:rPr lang="en-US" altLang="en-US" sz="2400" smtClean="0"/>
              <a:t>Argument values are substituted for the formal </a:t>
            </a:r>
            <a:br>
              <a:rPr lang="en-US" altLang="en-US" sz="2400" smtClean="0"/>
            </a:br>
            <a:r>
              <a:rPr lang="en-US" altLang="en-US" sz="2400" smtClean="0"/>
              <a:t>parameters </a:t>
            </a:r>
          </a:p>
          <a:p>
            <a:pPr lvl="2" eaLnBrk="1" hangingPunct="1"/>
            <a:r>
              <a:rPr lang="en-US" altLang="en-US" sz="2000" smtClean="0"/>
              <a:t>It is fairly common to have no parameters in </a:t>
            </a:r>
            <a:br>
              <a:rPr lang="en-US" altLang="en-US" sz="2000" smtClean="0"/>
            </a:br>
            <a:r>
              <a:rPr lang="en-US" altLang="en-US" sz="2000" smtClean="0"/>
              <a:t>void-functions</a:t>
            </a:r>
          </a:p>
          <a:p>
            <a:pPr lvl="3" eaLnBrk="1" hangingPunct="1"/>
            <a:r>
              <a:rPr lang="en-US" altLang="en-US" sz="1800" smtClean="0"/>
              <a:t>In this case there will be no arguments in the function call</a:t>
            </a:r>
          </a:p>
          <a:p>
            <a:pPr lvl="1" eaLnBrk="1" hangingPunct="1"/>
            <a:r>
              <a:rPr lang="en-US" altLang="en-US" sz="2400" smtClean="0"/>
              <a:t>Statements in function body are executed</a:t>
            </a:r>
          </a:p>
          <a:p>
            <a:pPr lvl="1" eaLnBrk="1" hangingPunct="1"/>
            <a:r>
              <a:rPr lang="en-US" altLang="en-US" sz="2400" smtClean="0"/>
              <a:t>Optional return statement ends the function</a:t>
            </a:r>
          </a:p>
          <a:p>
            <a:pPr lvl="2" eaLnBrk="1" hangingPunct="1"/>
            <a:r>
              <a:rPr lang="en-US" altLang="en-US" sz="2000" smtClean="0"/>
              <a:t>Return statement does not include a value to return</a:t>
            </a:r>
          </a:p>
          <a:p>
            <a:pPr lvl="2" eaLnBrk="1" hangingPunct="1"/>
            <a:r>
              <a:rPr lang="en-US" altLang="en-US" sz="2000" smtClean="0"/>
              <a:t>Return statement is implicit if it is not included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CCFA0F2A-93AE-4AEA-9613-BCA41755CA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</a:t>
            </a:r>
            <a:br>
              <a:rPr lang="en-US" altLang="en-US" smtClean="0"/>
            </a:br>
            <a:r>
              <a:rPr lang="en-US" altLang="en-US" smtClean="0"/>
              <a:t>Converting Temperatures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functions just developed can be used in a </a:t>
            </a:r>
            <a:br>
              <a:rPr lang="en-US" altLang="en-US" sz="2400" smtClean="0"/>
            </a:br>
            <a:r>
              <a:rPr lang="en-US" altLang="en-US" sz="2400" smtClean="0"/>
              <a:t>program to convert Fahrenheit temperatures to</a:t>
            </a:r>
            <a:br>
              <a:rPr lang="en-US" altLang="en-US" sz="2400" smtClean="0"/>
            </a:br>
            <a:r>
              <a:rPr lang="en-US" altLang="en-US" sz="2400" smtClean="0"/>
              <a:t>Celcius using the formula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    C = (5/9) (F – 32)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Do you see the integer division problem?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881688" y="5284788"/>
            <a:ext cx="258921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5.2 (1)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881688" y="5872163"/>
            <a:ext cx="258921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5.2 (2)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D4F3947D-A0D6-436B-9AED-ED2DF2F1DD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nimBg="1"/>
      <p:bldP spid="52019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1327</Words>
  <Application>Microsoft Office PowerPoint</Application>
  <PresentationFormat>Letter Paper (8.5x11 in)</PresentationFormat>
  <Paragraphs>500</Paragraphs>
  <Slides>74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Wingdings</vt:lpstr>
      <vt:lpstr>Tahoma</vt:lpstr>
      <vt:lpstr>Times New Roman</vt:lpstr>
      <vt:lpstr>Courier New</vt:lpstr>
      <vt:lpstr>2_Blends</vt:lpstr>
      <vt:lpstr>Office Theme</vt:lpstr>
      <vt:lpstr>Problem Solving with C++ by Walter Savitch</vt:lpstr>
      <vt:lpstr>Chapter 5</vt:lpstr>
      <vt:lpstr>Overview</vt:lpstr>
      <vt:lpstr>5.1</vt:lpstr>
      <vt:lpstr>void-Functions</vt:lpstr>
      <vt:lpstr>void-Function Definition</vt:lpstr>
      <vt:lpstr>Using a void-Function</vt:lpstr>
      <vt:lpstr>void-Function Calls</vt:lpstr>
      <vt:lpstr>Example:  Converting Temperatures</vt:lpstr>
      <vt:lpstr>void-Functions Why Use a Return?</vt:lpstr>
      <vt:lpstr>The Main Function</vt:lpstr>
      <vt:lpstr>Section 5.1 Conclusion</vt:lpstr>
      <vt:lpstr>5.2</vt:lpstr>
      <vt:lpstr>Call-by-Reference Parameters</vt:lpstr>
      <vt:lpstr>Call-by-Reference Example</vt:lpstr>
      <vt:lpstr>Call-By-Reference Details</vt:lpstr>
      <vt:lpstr>Call Comparisons Call By Reference vs Value</vt:lpstr>
      <vt:lpstr>Example:  swap_values</vt:lpstr>
      <vt:lpstr>Mixed Parameter Lists</vt:lpstr>
      <vt:lpstr>Choosing Parameter Types</vt:lpstr>
      <vt:lpstr>Inadvertent Local Variables</vt:lpstr>
      <vt:lpstr>Section 5.2 Conclusion</vt:lpstr>
      <vt:lpstr>5.3</vt:lpstr>
      <vt:lpstr>Using Procedural Abstraction</vt:lpstr>
      <vt:lpstr>Functions Calling Functions</vt:lpstr>
      <vt:lpstr>Pre and Postconditions</vt:lpstr>
      <vt:lpstr>swap_values revisited</vt:lpstr>
      <vt:lpstr>Function celsius</vt:lpstr>
      <vt:lpstr>Why use preconditions and postconditions?</vt:lpstr>
      <vt:lpstr>Case Study Supermarket Pricing</vt:lpstr>
      <vt:lpstr>Supermarket Pricing: Problem Analysis</vt:lpstr>
      <vt:lpstr>Supermarket Pricing: Function get_input</vt:lpstr>
      <vt:lpstr>Supermarket Pricing: Function price</vt:lpstr>
      <vt:lpstr>Supermarket Pricing: Function give_output</vt:lpstr>
      <vt:lpstr>Supermarket Pricing: The main function</vt:lpstr>
      <vt:lpstr>Supermarket Pricing: Algorithm Design -- price</vt:lpstr>
      <vt:lpstr>Supermarket Pricing: Constants for The price Function</vt:lpstr>
      <vt:lpstr>Supermarket Pricing: Coding The price Function</vt:lpstr>
      <vt:lpstr>Supermarket Pricing : Program Testing</vt:lpstr>
      <vt:lpstr>Section 5.3 Conclusion</vt:lpstr>
      <vt:lpstr>5.4</vt:lpstr>
      <vt:lpstr>Testing and Debugging Functions</vt:lpstr>
      <vt:lpstr>Stubs</vt:lpstr>
      <vt:lpstr>Rule for Testing Functions</vt:lpstr>
      <vt:lpstr>Section 5.4 Conclusion</vt:lpstr>
      <vt:lpstr>5.5</vt:lpstr>
      <vt:lpstr>General Debugging Techniques</vt:lpstr>
      <vt:lpstr>General Debugging Techniques </vt:lpstr>
      <vt:lpstr>General Debugging Techniques  </vt:lpstr>
      <vt:lpstr>Assert Example</vt:lpstr>
      <vt:lpstr>Section 5.5 Conclusion</vt:lpstr>
      <vt:lpstr>Chapter 5 -- End</vt:lpstr>
      <vt:lpstr>Display 5.1 </vt:lpstr>
      <vt:lpstr>Display 5.2  (1/2) </vt:lpstr>
      <vt:lpstr>Display 5.2 (2/2)</vt:lpstr>
      <vt:lpstr>Display 5.3</vt:lpstr>
      <vt:lpstr>Display 5.4  (1/2) </vt:lpstr>
      <vt:lpstr>Display 5.4 (2/2)</vt:lpstr>
      <vt:lpstr>Display 5.5 (1/2)</vt:lpstr>
      <vt:lpstr>Display 5.5 (2/2)</vt:lpstr>
      <vt:lpstr>Display 5.6 </vt:lpstr>
      <vt:lpstr>Display 5.7 </vt:lpstr>
      <vt:lpstr>Display 5.8  (1/2) </vt:lpstr>
      <vt:lpstr>Display 5.8  (2/2)</vt:lpstr>
      <vt:lpstr>Display 5.9 (1/3) </vt:lpstr>
      <vt:lpstr>Display 5.9  (2/3) </vt:lpstr>
      <vt:lpstr>Display 5.9 (3/3)</vt:lpstr>
      <vt:lpstr>Display 5.10  (1/2) </vt:lpstr>
      <vt:lpstr>Display 5.10 (2/2)</vt:lpstr>
      <vt:lpstr>Display 5.11  (1/2) </vt:lpstr>
      <vt:lpstr>Display 5.11 (2/2) </vt:lpstr>
      <vt:lpstr>Display 5.12</vt:lpstr>
      <vt:lpstr>Display 5.13 (1 of 2)</vt:lpstr>
      <vt:lpstr>Display 5.13 (2 of 2)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Brian Tighe</cp:lastModifiedBy>
  <cp:revision>171</cp:revision>
  <cp:lastPrinted>2001-11-04T00:51:13Z</cp:lastPrinted>
  <dcterms:created xsi:type="dcterms:W3CDTF">2005-02-25T19:46:41Z</dcterms:created>
  <dcterms:modified xsi:type="dcterms:W3CDTF">2015-12-11T21:32:35Z</dcterms:modified>
</cp:coreProperties>
</file>