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69" r:id="rId2"/>
  </p:sldMasterIdLst>
  <p:notesMasterIdLst>
    <p:notesMasterId r:id="rId96"/>
  </p:notesMasterIdLst>
  <p:handoutMasterIdLst>
    <p:handoutMasterId r:id="rId97"/>
  </p:handoutMasterIdLst>
  <p:sldIdLst>
    <p:sldId id="390" r:id="rId3"/>
    <p:sldId id="291" r:id="rId4"/>
    <p:sldId id="298" r:id="rId5"/>
    <p:sldId id="29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87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91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88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89" r:id="rId83"/>
    <p:sldId id="375" r:id="rId84"/>
    <p:sldId id="376" r:id="rId85"/>
    <p:sldId id="377" r:id="rId86"/>
    <p:sldId id="378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48" autoAdjust="0"/>
  </p:normalViewPr>
  <p:slideViewPr>
    <p:cSldViewPr snapToObjects="1">
      <p:cViewPr varScale="1">
        <p:scale>
          <a:sx n="62" d="100"/>
          <a:sy n="62" d="100"/>
        </p:scale>
        <p:origin x="53" y="686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2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79A6536-A07F-41D9-B774-4CD1FDF640E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92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884F763-65D3-4A14-8AB6-4999B89D312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56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D7FC76-400B-4FE2-BF86-E739086B1356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4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FFBEFA-03AF-49E3-8703-F9081C276CF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55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D95532-095A-491C-A418-B71996F478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8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47317-AC2F-45E0-9B4C-B8AC91352B0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75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0E91B4-37C8-4A91-B942-1D6F40E09C6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84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947F4-84F5-49EC-A9D0-FE5A222DFBB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77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300CFA-1020-467B-BF1B-6F919D6D390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45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4BD493-B20F-452B-8270-A8CA28E65D3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54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C6D5EB-2E4F-4620-9C9B-89DC8BD67DD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8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A807E7-2EEE-4A2E-A66C-591D206D31E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42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6C77E3-5B48-43E6-BD95-2FE416753BB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0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6C3217-2287-4408-BE27-F850479654E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00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A03EFD-2C93-41B1-8DE8-73BB7FF35B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56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E69909-1182-44D3-8A06-39BB48407C6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79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F90537-0A27-4417-8124-8C81166D328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32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656B3D-9A9E-4F85-9FFF-2F70E9044A9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38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82C2E5-2642-49E1-B1A4-62DBC9B1CF1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85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CC077F-89D7-4744-8C57-B71A6A7C78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16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121AC1-3B6E-4335-8122-7BFD778E3B1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45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3B5357-5902-417B-9F08-2DC685F039F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06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AD5E9E-7F62-4981-89C9-D100F5CF9F2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60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787FBD-EA73-4CA5-8A5D-F4B3BF60A32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9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B02666-632A-4666-BC33-37816EC3A3D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22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42F17F-ECF5-4BD5-94BB-A5B22E90EBC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56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8877F5-C083-4345-96B2-B4FABBA71C2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243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064FC4-F44A-4609-8B27-FC10C3699A8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15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F4ECD4-583D-4F32-9C6B-DF930BB5152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149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01CC94-D0B8-4818-95AB-2F03192E0E2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63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AE536A-1948-46FA-8394-04F813D5826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05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984A97-395A-44A6-9AD1-691AC734171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49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9A0C4E-0776-48EC-A734-F0757EB4CD0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536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F376F0-4792-4AE0-8542-BF689286AA7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96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DF2C7B-8B45-4602-A084-6B6C325679D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213516-1033-47FB-A289-CAB17A99CDE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110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66BA02-FAA9-4A4E-BB64-2E294BAB51E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419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D5C59E-025D-4C1D-A9B4-02702C976F1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445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7A526F-50A5-4BA1-9445-6B858E2FAE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32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237D1B-D1F4-4728-BD4A-804C101BB1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588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39DE39-2BD7-4521-8086-77F6B748D82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8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1FC62E-D170-40E9-B372-86E7DAE0801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731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78019A-869C-4902-9AEC-455A43FDCF9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57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3FEF7A-769F-42E5-B83E-BE115E2A92F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316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54218B-FAC7-4588-A997-FAB37C860CC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542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4C11AA-A15D-4C9C-A8D8-374D28006B7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E08373-EE8E-4501-8B13-FE8C5B6D674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750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072578-2F88-4555-BDE0-CD0F22A0F63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761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1345CF-2C1C-4E63-8142-2D5B7F6ADB9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467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8F91A4-97EC-4DDC-BE17-E0F68FB7CD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22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F7A735-D437-4915-916B-8177CF55022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342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B91B48-2B45-4E08-BF9C-49008A07C40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137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307C16-79F2-41E5-B4B2-4DBEA967148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215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9E03CA-8251-4A55-82CA-CC954E5D02C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1093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2430EF-6949-4023-B336-3D36DFB815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5322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05800D-4BC9-4D44-BD9D-C8D82158E44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4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B51ABE-7BA2-486C-9BA0-23056B4145E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6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10E7B2-1EC1-422B-B215-D9A56DA6DA8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6398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218433-ACFB-4AD4-913D-0DE5C4D9120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692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808334-7119-400B-A461-E0658F8F553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648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84AB15-A081-4F91-A9FA-6C8E12E0EB7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489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0D49C4-0F07-4A59-B412-7C7C93A9610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132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7CA689-4517-4737-8539-02C6388B4D0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2561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DA3231-283A-49AC-92E7-448F7896D35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196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2BF6AF-4D04-4223-849B-DC5E56E16EE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529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DEA222-12CD-478E-A718-D87538870AE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254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AFF346-7E17-4301-A374-22381A402BE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390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63A50A-7F62-4B3A-B4F6-30B6249FE46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13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F2B408-7B69-4EA0-B4AC-52DBC79EF80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438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546019-6B95-49DA-AFEE-F0E8D886748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814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A37138-BBFE-4303-9C37-D7423E3076A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308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68389D-F639-4868-91DC-5DE945BE11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504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459E29-9C88-4B39-B815-073C29E8DAB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352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CB5E99-5E69-416B-93BA-B5CF899E4B8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797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E5E2E0-D220-4ADB-B2EB-E0107A50B77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453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DEE62F-5B38-4D30-9375-5BB264959F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896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1519D1-BDEB-4530-BA21-5FF8BDA0825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21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6974B3-9164-4DDE-9671-C85B7B62957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465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F69F3E-5E64-4041-BAF5-26980FD3881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37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707E94-D651-49BE-8A6C-7BD36367E59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610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49068B-9C61-4960-AC1E-39BA3DD6153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135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EC545E-FCCF-4FBB-B902-3B073CCA2A2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58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B2A446-2FA8-4856-B32F-24C8166501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70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1775D7-04FE-48BB-81D8-3052E03ECD5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4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42744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EB362ED5-CAC1-49DC-9652-756A49EF6591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49636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8A3C435-1AFD-4D51-877B-6D78464FE1C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64870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3405-A111-44A2-BAD1-6239B4C0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2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24012960-7446-4BDA-A973-FCCC4E753A35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230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A35B782F-B833-4158-ABF5-72819C7994A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97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C4A38EBD-4466-4117-BF25-CC2CEE9057E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24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58C4CB68-CA1A-49D1-A309-138720F7D49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45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B42FA797-67D2-4964-BE47-FD50DDA9A66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554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D138F225-300D-47B5-B94F-79EEA0E520F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787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48287B4-AF88-43BC-9750-EAF798299AF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24012960-7446-4BDA-A973-FCCC4E753A3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92622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F0C0D64E-21C0-40AE-80A8-939AB1A1209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620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EB362ED5-CAC1-49DC-9652-756A49EF6591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283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4F27-7ADD-4DBA-B724-C5FB9E002A3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68A3C435-1AFD-4D51-877B-6D78464FE1C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79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35B782F-B833-4158-ABF5-72819C7994A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8478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C4A38EBD-4466-4117-BF25-CC2CEE9057E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72021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58C4CB68-CA1A-49D1-A309-138720F7D49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6350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B42FA797-67D2-4964-BE47-FD50DDA9A66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8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138F225-300D-47B5-B94F-79EEA0E520F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5833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48287B4-AF88-43BC-9750-EAF798299AF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63145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F0C0D64E-21C0-40AE-80A8-939AB1A1209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82595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99F31E47-C97C-4F7C-B123-A05B5DC40D3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4F27-7ADD-4DBA-B724-C5FB9E002A3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1- </a:t>
            </a:r>
            <a:fld id="{99F31E47-C97C-4F7C-B123-A05B5DC40D3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50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8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8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8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8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91.xml"/><Relationship Id="rId4" Type="http://schemas.openxmlformats.org/officeDocument/2006/relationships/slide" Target="slide9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slide" Target="slide7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slide" Target="slide2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slide" Target="slide8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34.xml"/><Relationship Id="rId4" Type="http://schemas.openxmlformats.org/officeDocument/2006/relationships/slide" Target="slide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8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slide" Target="slide4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6.xml"/><Relationship Id="rId4" Type="http://schemas.openxmlformats.org/officeDocument/2006/relationships/slide" Target="slide4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slide" Target="slide4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5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5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91.xml"/><Relationship Id="rId4" Type="http://schemas.openxmlformats.org/officeDocument/2006/relationships/slide" Target="slide89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72.xml"/><Relationship Id="rId4" Type="http://schemas.openxmlformats.org/officeDocument/2006/relationships/slide" Target="slide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 smtClean="0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Don't Change '\0'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 smtClean="0"/>
              <a:t>Do not to replace the null character when</a:t>
            </a:r>
            <a:br>
              <a:rPr lang="en-US" altLang="en-US" smtClean="0"/>
            </a:br>
            <a:r>
              <a:rPr lang="en-US" altLang="en-US" smtClean="0"/>
              <a:t>manipulating indexed variables in a C-string</a:t>
            </a:r>
          </a:p>
          <a:p>
            <a:pPr lvl="1" eaLnBrk="1" hangingPunct="1"/>
            <a:r>
              <a:rPr lang="en-US" altLang="en-US" smtClean="0"/>
              <a:t>If the null character is lost, the array cannot act </a:t>
            </a:r>
            <a:br>
              <a:rPr lang="en-US" altLang="en-US" smtClean="0"/>
            </a:br>
            <a:r>
              <a:rPr lang="en-US" altLang="en-US" smtClean="0"/>
              <a:t>like a C-string</a:t>
            </a:r>
          </a:p>
          <a:p>
            <a:pPr lvl="2" eaLnBrk="1" hangingPunct="1"/>
            <a:r>
              <a:rPr lang="en-US" altLang="en-US" smtClean="0"/>
              <a:t>Example:   int index = 0;</a:t>
            </a:r>
            <a:br>
              <a:rPr lang="en-US" altLang="en-US" smtClean="0"/>
            </a:br>
            <a:r>
              <a:rPr lang="en-US" altLang="en-US" smtClean="0"/>
              <a:t> 	         while (our_string[index] != '\0')</a:t>
            </a:r>
            <a:br>
              <a:rPr lang="en-US" altLang="en-US" smtClean="0"/>
            </a:br>
            <a:r>
              <a:rPr lang="en-US" altLang="en-US" smtClean="0"/>
              <a:t>                     {</a:t>
            </a:r>
            <a:br>
              <a:rPr lang="en-US" altLang="en-US" smtClean="0"/>
            </a:br>
            <a:r>
              <a:rPr lang="en-US" altLang="en-US" smtClean="0"/>
              <a:t>                           our_string[index] = 'X';</a:t>
            </a:r>
            <a:br>
              <a:rPr lang="en-US" altLang="en-US" smtClean="0"/>
            </a:br>
            <a:r>
              <a:rPr lang="en-US" altLang="en-US" smtClean="0"/>
              <a:t>                            index++;</a:t>
            </a:r>
            <a:br>
              <a:rPr lang="en-US" altLang="en-US" smtClean="0"/>
            </a:br>
            <a:r>
              <a:rPr lang="en-US" altLang="en-US" smtClean="0"/>
              <a:t>                      }</a:t>
            </a:r>
          </a:p>
          <a:p>
            <a:pPr lvl="3" eaLnBrk="1" hangingPunct="1"/>
            <a:r>
              <a:rPr lang="en-US" altLang="en-US" smtClean="0"/>
              <a:t>This code depends on finding the null character!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B9187CDA-D9B0-42B6-A794-5A3B96B7E1B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Safer Processing of C-strings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loop on the previous slide depended on </a:t>
            </a:r>
            <a:br>
              <a:rPr lang="en-US" altLang="en-US" smtClean="0"/>
            </a:br>
            <a:r>
              <a:rPr lang="en-US" altLang="en-US" smtClean="0"/>
              <a:t>finding the '\0' character</a:t>
            </a:r>
          </a:p>
          <a:p>
            <a:pPr lvl="1" eaLnBrk="1" hangingPunct="1"/>
            <a:r>
              <a:rPr lang="en-US" altLang="en-US" smtClean="0"/>
              <a:t>It would be wiser to use this version in case the </a:t>
            </a:r>
            <a:br>
              <a:rPr lang="en-US" altLang="en-US" smtClean="0"/>
            </a:br>
            <a:r>
              <a:rPr lang="en-US" altLang="en-US" smtClean="0"/>
              <a:t>'\0' character had been removed</a:t>
            </a:r>
            <a:br>
              <a:rPr lang="en-US" altLang="en-US" smtClean="0"/>
            </a:br>
            <a:r>
              <a:rPr lang="en-US" altLang="en-US" smtClean="0"/>
              <a:t>          int index = 0;</a:t>
            </a:r>
            <a:br>
              <a:rPr lang="en-US" altLang="en-US" smtClean="0"/>
            </a:br>
            <a:r>
              <a:rPr lang="en-US" altLang="en-US" smtClean="0"/>
              <a:t> 	         while (our_string[index] != '\0'</a:t>
            </a:r>
            <a:br>
              <a:rPr lang="en-US" altLang="en-US" smtClean="0"/>
            </a:br>
            <a:r>
              <a:rPr lang="en-US" altLang="en-US" smtClean="0"/>
              <a:t> 			&amp;&amp;  index &lt; SIZE)</a:t>
            </a:r>
            <a:br>
              <a:rPr lang="en-US" altLang="en-US" smtClean="0"/>
            </a:br>
            <a:r>
              <a:rPr lang="en-US" altLang="en-US" smtClean="0"/>
              <a:t>                     {</a:t>
            </a:r>
            <a:br>
              <a:rPr lang="en-US" altLang="en-US" smtClean="0"/>
            </a:br>
            <a:r>
              <a:rPr lang="en-US" altLang="en-US" smtClean="0"/>
              <a:t>                           our_string[index] = 'X';</a:t>
            </a:r>
            <a:br>
              <a:rPr lang="en-US" altLang="en-US" smtClean="0"/>
            </a:br>
            <a:r>
              <a:rPr lang="en-US" altLang="en-US" smtClean="0"/>
              <a:t>                            index++;</a:t>
            </a:r>
            <a:br>
              <a:rPr lang="en-US" altLang="en-US" smtClean="0"/>
            </a:br>
            <a:r>
              <a:rPr lang="en-US" altLang="en-US" smtClean="0"/>
              <a:t>                      }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87F9B99-10D6-4ABF-BFB4-64813705F1F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With C-strings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r>
              <a:rPr lang="en-US" altLang="en-US" smtClean="0"/>
              <a:t>This statement is illegal: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          a_string = "Hello";</a:t>
            </a:r>
          </a:p>
          <a:p>
            <a:pPr lvl="1" eaLnBrk="1" hangingPunct="1"/>
            <a:r>
              <a:rPr lang="en-US" altLang="en-US" smtClean="0"/>
              <a:t>This is an assignment statement, not an initialization</a:t>
            </a:r>
          </a:p>
          <a:p>
            <a:pPr lvl="1" eaLnBrk="1" hangingPunct="1"/>
            <a:r>
              <a:rPr lang="en-US" altLang="en-US" smtClean="0"/>
              <a:t>The assignment operator does not work with </a:t>
            </a:r>
            <a:br>
              <a:rPr lang="en-US" altLang="en-US" smtClean="0"/>
            </a:br>
            <a:r>
              <a:rPr lang="en-US" altLang="en-US" smtClean="0"/>
              <a:t>C-strings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3A59E62-1B6A-4CBB-AD88-ADD86E76A0D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of C-strings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 smtClean="0"/>
              <a:t>A common method to assign a value to a </a:t>
            </a:r>
            <a:br>
              <a:rPr lang="en-US" altLang="en-US" smtClean="0"/>
            </a:br>
            <a:r>
              <a:rPr lang="en-US" altLang="en-US" smtClean="0"/>
              <a:t>C-string variable is to use strcpy, defined in </a:t>
            </a:r>
            <a:br>
              <a:rPr lang="en-US" altLang="en-US" smtClean="0"/>
            </a:br>
            <a:r>
              <a:rPr lang="en-US" altLang="en-US" smtClean="0"/>
              <a:t>the cstring library</a:t>
            </a:r>
          </a:p>
          <a:p>
            <a:pPr lvl="1" eaLnBrk="1" hangingPunct="1"/>
            <a:r>
              <a:rPr lang="en-US" altLang="en-US" smtClean="0"/>
              <a:t>Example:          #include &lt;cstring&gt;</a:t>
            </a:r>
            <a:br>
              <a:rPr lang="en-US" altLang="en-US" smtClean="0"/>
            </a:br>
            <a:r>
              <a:rPr lang="en-US" altLang="en-US" smtClean="0"/>
              <a:t>              	              …</a:t>
            </a:r>
            <a:br>
              <a:rPr lang="en-US" altLang="en-US" smtClean="0"/>
            </a:br>
            <a:r>
              <a:rPr lang="en-US" altLang="en-US" smtClean="0"/>
              <a:t>			     char a_string[ 11];</a:t>
            </a:r>
            <a:br>
              <a:rPr lang="en-US" altLang="en-US" smtClean="0"/>
            </a:br>
            <a:r>
              <a:rPr lang="en-US" altLang="en-US" smtClean="0"/>
              <a:t>                         strcpy (a_string, "Hello");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Places "Hello" followed by the null character in </a:t>
            </a:r>
            <a:br>
              <a:rPr lang="en-US" altLang="en-US" smtClean="0"/>
            </a:br>
            <a:r>
              <a:rPr lang="en-US" altLang="en-US" smtClean="0"/>
              <a:t>a_string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ACA10A9A-4DB5-4A18-A015-0D195D89667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Problem With strcpy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strcpy can create problems if not used carefully</a:t>
            </a:r>
          </a:p>
          <a:p>
            <a:pPr lvl="1" eaLnBrk="1" hangingPunct="1"/>
            <a:r>
              <a:rPr lang="en-US" altLang="en-US" smtClean="0"/>
              <a:t>strcpy does not check the declared length of the first argument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It is possible for strcpy to write characters beyond the declared size of the array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91B8FCF1-DC68-48B0-B436-C185DEC2E03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Solution for strcpy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 smtClean="0"/>
              <a:t>Many versions of C++ have a safer version of </a:t>
            </a:r>
            <a:br>
              <a:rPr lang="en-US" altLang="en-US" smtClean="0"/>
            </a:br>
            <a:r>
              <a:rPr lang="en-US" altLang="en-US" smtClean="0"/>
              <a:t>strcpy named strncpy</a:t>
            </a:r>
          </a:p>
          <a:p>
            <a:pPr lvl="1" eaLnBrk="1" hangingPunct="1"/>
            <a:r>
              <a:rPr lang="en-US" altLang="en-US" smtClean="0"/>
              <a:t>strncpy uses a third argument representing the </a:t>
            </a:r>
            <a:br>
              <a:rPr lang="en-US" altLang="en-US" smtClean="0"/>
            </a:br>
            <a:r>
              <a:rPr lang="en-US" altLang="en-US" smtClean="0"/>
              <a:t>maximum number of characters to copy</a:t>
            </a:r>
          </a:p>
          <a:p>
            <a:pPr lvl="1" eaLnBrk="1" hangingPunct="1"/>
            <a:r>
              <a:rPr lang="en-US" altLang="en-US" smtClean="0"/>
              <a:t>Example:  	char another_string[10];</a:t>
            </a:r>
            <a:br>
              <a:rPr lang="en-US" altLang="en-US" smtClean="0"/>
            </a:br>
            <a:r>
              <a:rPr lang="en-US" altLang="en-US" smtClean="0"/>
              <a:t> 			strncpy(another_string, </a:t>
            </a:r>
            <a:br>
              <a:rPr lang="en-US" altLang="en-US" smtClean="0"/>
            </a:br>
            <a:r>
              <a:rPr lang="en-US" altLang="en-US" smtClean="0"/>
              <a:t> 				   a_string_variable, 9);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This code copies up to 9 characters into </a:t>
            </a:r>
            <a:br>
              <a:rPr lang="en-US" altLang="en-US" smtClean="0"/>
            </a:br>
            <a:r>
              <a:rPr lang="en-US" altLang="en-US" smtClean="0"/>
              <a:t>another_string, leaving one space for  '\0'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0704EF3-305D-46E0-AC02-03739019A73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== Alternative for C-strings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3733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== operator does not work as expected with</a:t>
            </a:r>
            <a:br>
              <a:rPr lang="en-US" altLang="en-US" sz="2400" smtClean="0"/>
            </a:br>
            <a:r>
              <a:rPr lang="en-US" altLang="en-US" sz="2400" smtClean="0"/>
              <a:t>C-strings</a:t>
            </a:r>
          </a:p>
          <a:p>
            <a:pPr lvl="1" eaLnBrk="1" hangingPunct="1"/>
            <a:r>
              <a:rPr lang="en-US" altLang="en-US" sz="2400" smtClean="0"/>
              <a:t>The predefined function strcmp is used to compare C-string variables</a:t>
            </a:r>
          </a:p>
          <a:p>
            <a:pPr lvl="1" eaLnBrk="1" hangingPunct="1"/>
            <a:r>
              <a:rPr lang="en-US" altLang="en-US" sz="2400" smtClean="0"/>
              <a:t>Example:    #include &lt;cstring&gt;</a:t>
            </a:r>
            <a:br>
              <a:rPr lang="en-US" altLang="en-US" sz="2400" smtClean="0"/>
            </a:br>
            <a:r>
              <a:rPr lang="en-US" altLang="en-US" sz="2400" smtClean="0"/>
              <a:t>                        …</a:t>
            </a:r>
            <a:br>
              <a:rPr lang="en-US" altLang="en-US" sz="2400" smtClean="0"/>
            </a:br>
            <a:r>
              <a:rPr lang="en-US" altLang="en-US" sz="2400" smtClean="0"/>
              <a:t>                       if (strcmp(c_string1, c_string2))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cout &lt;&lt; "Strings are not the same.";</a:t>
            </a:r>
            <a:br>
              <a:rPr lang="en-US" altLang="en-US" sz="2400" smtClean="0"/>
            </a:br>
            <a:r>
              <a:rPr lang="en-US" altLang="en-US" sz="2400" smtClean="0"/>
              <a:t>                       else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cout &lt;&lt; "String are the same.";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796D1F2-0DFF-4332-9BB1-752858558E5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strcmp's logic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2514600"/>
          </a:xfrm>
        </p:spPr>
        <p:txBody>
          <a:bodyPr/>
          <a:lstStyle/>
          <a:p>
            <a:pPr eaLnBrk="1" hangingPunct="1"/>
            <a:r>
              <a:rPr lang="en-US" altLang="en-US" smtClean="0"/>
              <a:t>strcmp compares the numeric codes of elements</a:t>
            </a:r>
            <a:br>
              <a:rPr lang="en-US" altLang="en-US" smtClean="0"/>
            </a:br>
            <a:r>
              <a:rPr lang="en-US" altLang="en-US" smtClean="0"/>
              <a:t>in the C-strings a character at a time</a:t>
            </a:r>
          </a:p>
          <a:p>
            <a:pPr lvl="1" eaLnBrk="1" hangingPunct="1"/>
            <a:r>
              <a:rPr lang="en-US" altLang="en-US" smtClean="0"/>
              <a:t>If the two C-strings are the same, strcmp returns 0</a:t>
            </a:r>
          </a:p>
          <a:p>
            <a:pPr lvl="2" eaLnBrk="1" hangingPunct="1"/>
            <a:r>
              <a:rPr lang="en-US" altLang="en-US" smtClean="0"/>
              <a:t>0 is interpreted as false</a:t>
            </a:r>
          </a:p>
          <a:p>
            <a:pPr lvl="1" eaLnBrk="1" hangingPunct="1"/>
            <a:r>
              <a:rPr lang="en-US" altLang="en-US" smtClean="0"/>
              <a:t>As soon as the characters do not match</a:t>
            </a:r>
          </a:p>
          <a:p>
            <a:pPr lvl="2" eaLnBrk="1" hangingPunct="1"/>
            <a:r>
              <a:rPr lang="en-US" altLang="en-US" smtClean="0"/>
              <a:t>strcmp returns a negative value if the numeric code in the first parameter is less</a:t>
            </a:r>
          </a:p>
          <a:p>
            <a:pPr lvl="2" eaLnBrk="1" hangingPunct="1"/>
            <a:r>
              <a:rPr lang="en-US" altLang="en-US" smtClean="0"/>
              <a:t>strcmp returns a positive value if the numeric code in the second parameter is less</a:t>
            </a:r>
          </a:p>
          <a:p>
            <a:pPr lvl="2" eaLnBrk="1" hangingPunct="1"/>
            <a:r>
              <a:rPr lang="en-US" altLang="en-US" smtClean="0"/>
              <a:t>Non-zero values are interpreted as true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A9264F1-EC2F-49C6-B6C5-65DBC9AA9A9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C-string 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35814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The cstring library includes other functions</a:t>
            </a:r>
          </a:p>
          <a:p>
            <a:pPr lvl="1" eaLnBrk="1" hangingPunct="1"/>
            <a:r>
              <a:rPr lang="en-US" altLang="en-US" sz="2600" smtClean="0"/>
              <a:t>strlen returns the number of characters in a string</a:t>
            </a:r>
            <a:br>
              <a:rPr lang="en-US" altLang="en-US" sz="2600" smtClean="0"/>
            </a:br>
            <a:r>
              <a:rPr lang="en-US" altLang="en-US" sz="2600" smtClean="0"/>
              <a:t>             int x = strlen( a_string);</a:t>
            </a:r>
          </a:p>
          <a:p>
            <a:pPr lvl="1" eaLnBrk="1" hangingPunct="1"/>
            <a:r>
              <a:rPr lang="en-US" altLang="en-US" sz="2600" smtClean="0"/>
              <a:t>strcat concatenates two C-strings</a:t>
            </a:r>
          </a:p>
          <a:p>
            <a:pPr lvl="2" eaLnBrk="1" hangingPunct="1"/>
            <a:r>
              <a:rPr lang="en-US" altLang="en-US" smtClean="0"/>
              <a:t>The second argument is added to the end of the first</a:t>
            </a:r>
          </a:p>
          <a:p>
            <a:pPr lvl="2" eaLnBrk="1" hangingPunct="1"/>
            <a:r>
              <a:rPr lang="en-US" altLang="en-US" smtClean="0"/>
              <a:t>The result is placed in the first argument</a:t>
            </a:r>
          </a:p>
          <a:p>
            <a:pPr lvl="2" eaLnBrk="1" hangingPunct="1"/>
            <a:r>
              <a:rPr lang="en-US" altLang="en-US" smtClean="0"/>
              <a:t>Example: </a:t>
            </a:r>
            <a:br>
              <a:rPr lang="en-US" altLang="en-US" smtClean="0"/>
            </a:br>
            <a:r>
              <a:rPr lang="en-US" altLang="en-US" smtClean="0"/>
              <a:t>           char string_var[20] = "The rain";</a:t>
            </a:r>
            <a:br>
              <a:rPr lang="en-US" altLang="en-US" smtClean="0"/>
            </a:br>
            <a:r>
              <a:rPr lang="en-US" altLang="en-US" smtClean="0"/>
              <a:t>           strcat(string_var, "in Spain");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Now string_var contains "The rainin Spain"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405F016-06E8-4FB8-AF28-362626059E7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strncat Function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 smtClean="0"/>
              <a:t>strncat is a safer version of strcat</a:t>
            </a:r>
          </a:p>
          <a:p>
            <a:pPr lvl="1" eaLnBrk="1" hangingPunct="1"/>
            <a:r>
              <a:rPr lang="en-US" altLang="en-US" smtClean="0"/>
              <a:t>A third parameter specifies a limit for the number of characters to concatenate</a:t>
            </a:r>
          </a:p>
          <a:p>
            <a:pPr lvl="1" eaLnBrk="1" hangingPunct="1"/>
            <a:r>
              <a:rPr lang="en-US" altLang="en-US" smtClean="0"/>
              <a:t>Example:</a:t>
            </a:r>
          </a:p>
          <a:p>
            <a:pPr lvl="1" eaLnBrk="1" hangingPunct="1"/>
            <a:r>
              <a:rPr lang="en-US" altLang="en-US" smtClean="0"/>
              <a:t>			char string_var[20] = "The rain";</a:t>
            </a:r>
            <a:br>
              <a:rPr lang="en-US" altLang="en-US" smtClean="0"/>
            </a:br>
            <a:r>
              <a:rPr lang="en-US" altLang="en-US" smtClean="0"/>
              <a:t>            strncat(string_var, "in Spain", 11);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3043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835650" y="4872038"/>
            <a:ext cx="28178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8.1 (1)</a:t>
            </a:r>
          </a:p>
        </p:txBody>
      </p:sp>
      <p:sp>
        <p:nvSpPr>
          <p:cNvPr id="530435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835650" y="5491163"/>
            <a:ext cx="28178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8.1 (2)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6E5A093E-FC9D-4B08-B592-63CDA3157A8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4" grpId="0" animBg="1"/>
      <p:bldP spid="5304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    8</a:t>
            </a:r>
          </a:p>
        </p:txBody>
      </p:sp>
      <p:sp>
        <p:nvSpPr>
          <p:cNvPr id="410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Strings and Vectors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C-strings as </a:t>
            </a:r>
            <a:br>
              <a:rPr lang="en-US" altLang="en-US" smtClean="0"/>
            </a:br>
            <a:r>
              <a:rPr lang="en-US" altLang="en-US" smtClean="0"/>
              <a:t>Arguments and Parameters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C-string variables are arrays</a:t>
            </a:r>
          </a:p>
          <a:p>
            <a:pPr eaLnBrk="1" hangingPunct="1"/>
            <a:r>
              <a:rPr lang="en-US" altLang="en-US" smtClean="0"/>
              <a:t>C-string arguments and parameters are used just </a:t>
            </a:r>
            <a:br>
              <a:rPr lang="en-US" altLang="en-US" smtClean="0"/>
            </a:br>
            <a:r>
              <a:rPr lang="en-US" altLang="en-US" smtClean="0"/>
              <a:t>like arrays</a:t>
            </a:r>
          </a:p>
          <a:p>
            <a:pPr lvl="1" eaLnBrk="1" hangingPunct="1"/>
            <a:r>
              <a:rPr lang="en-US" altLang="en-US" smtClean="0"/>
              <a:t>If a function changes the value of a C-string </a:t>
            </a:r>
            <a:br>
              <a:rPr lang="en-US" altLang="en-US" smtClean="0"/>
            </a:br>
            <a:r>
              <a:rPr lang="en-US" altLang="en-US" smtClean="0"/>
              <a:t>parameter, it is best to include a parameter for the declared size of the C-string</a:t>
            </a:r>
          </a:p>
          <a:p>
            <a:pPr lvl="1" eaLnBrk="1" hangingPunct="1"/>
            <a:r>
              <a:rPr lang="en-US" altLang="en-US" smtClean="0"/>
              <a:t>If a function does not change the value of a   C-string parameter, the null character can detect the end of the string and no size argument is needed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9AA94141-C4DD-4F42-96E3-9A4718D4BD0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C-string Output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C-strings can be output with the insertion </a:t>
            </a:r>
            <a:br>
              <a:rPr lang="en-US" altLang="en-US" smtClean="0"/>
            </a:br>
            <a:r>
              <a:rPr lang="en-US" altLang="en-US" smtClean="0"/>
              <a:t>operator</a:t>
            </a:r>
          </a:p>
          <a:p>
            <a:pPr lvl="1" eaLnBrk="1" hangingPunct="1"/>
            <a:r>
              <a:rPr lang="en-US" altLang="en-US" smtClean="0"/>
              <a:t>Example:           char news[ ] = "C-strings";</a:t>
            </a:r>
            <a:br>
              <a:rPr lang="en-US" altLang="en-US" smtClean="0"/>
            </a:br>
            <a:r>
              <a:rPr lang="en-US" altLang="en-US" smtClean="0"/>
              <a:t>                          cout &lt;&lt; news &lt;&lt; " Wow." </a:t>
            </a:r>
            <a:br>
              <a:rPr lang="en-US" altLang="en-US" smtClean="0"/>
            </a:br>
            <a:r>
              <a:rPr lang="en-US" altLang="en-US" smtClean="0"/>
              <a:t>                                  &lt;&lt; endl;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ADC7B46-5479-4B91-9F0A-8EBB3960602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C-string Input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41148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The extraction operator  &gt;&gt; can fill a C-string </a:t>
            </a:r>
          </a:p>
          <a:p>
            <a:pPr lvl="1" eaLnBrk="1" hangingPunct="1"/>
            <a:r>
              <a:rPr lang="en-US" altLang="en-US" sz="2600" smtClean="0"/>
              <a:t>Whitespace ends reading of data </a:t>
            </a:r>
          </a:p>
          <a:p>
            <a:pPr lvl="1" eaLnBrk="1" hangingPunct="1"/>
            <a:r>
              <a:rPr lang="en-US" altLang="en-US" sz="2600" smtClean="0"/>
              <a:t>Example:        char a[80], b[80];</a:t>
            </a:r>
            <a:br>
              <a:rPr lang="en-US" altLang="en-US" sz="2600" smtClean="0"/>
            </a:br>
            <a:r>
              <a:rPr lang="en-US" altLang="en-US" sz="2600" smtClean="0"/>
              <a:t>                       cout &lt;&lt; "Enter input: " &lt;&lt; endl;</a:t>
            </a:r>
            <a:br>
              <a:rPr lang="en-US" altLang="en-US" sz="2600" smtClean="0"/>
            </a:br>
            <a:r>
              <a:rPr lang="en-US" altLang="en-US" sz="2600" smtClean="0"/>
              <a:t>                       cin &gt;&gt; a  &gt;&gt; b;</a:t>
            </a:r>
            <a:br>
              <a:rPr lang="en-US" altLang="en-US" sz="2600" smtClean="0"/>
            </a:br>
            <a:r>
              <a:rPr lang="en-US" altLang="en-US" sz="2600" smtClean="0"/>
              <a:t>                       cout &lt;&lt; a &lt;&lt; b &lt;&lt; "End of Output";</a:t>
            </a:r>
            <a:br>
              <a:rPr lang="en-US" altLang="en-US" sz="2600" smtClean="0"/>
            </a:br>
            <a:r>
              <a:rPr lang="en-US" altLang="en-US" sz="2600" smtClean="0"/>
              <a:t>could produce:</a:t>
            </a:r>
            <a:br>
              <a:rPr lang="en-US" altLang="en-US" sz="2600" smtClean="0"/>
            </a:br>
            <a:r>
              <a:rPr lang="en-US" altLang="en-US" sz="2600" smtClean="0"/>
              <a:t> 		            Enter input:</a:t>
            </a:r>
            <a:br>
              <a:rPr lang="en-US" altLang="en-US" sz="2600" smtClean="0"/>
            </a:br>
            <a:r>
              <a:rPr lang="en-US" altLang="en-US" sz="2600" smtClean="0"/>
              <a:t>                            Do be do to you!</a:t>
            </a:r>
            <a:br>
              <a:rPr lang="en-US" altLang="en-US" sz="2600" smtClean="0"/>
            </a:br>
            <a:r>
              <a:rPr lang="en-US" altLang="en-US" sz="2600" smtClean="0"/>
              <a:t>                            DobeEnd of Output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B7A43295-3468-4E0B-8131-16CC67D4431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an Entire Line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/>
            <a:r>
              <a:rPr lang="en-US" altLang="en-US" smtClean="0"/>
              <a:t>Predefined member function getline can read an</a:t>
            </a:r>
            <a:br>
              <a:rPr lang="en-US" altLang="en-US" smtClean="0"/>
            </a:br>
            <a:r>
              <a:rPr lang="en-US" altLang="en-US" smtClean="0"/>
              <a:t>entire line, including spaces</a:t>
            </a:r>
          </a:p>
          <a:p>
            <a:pPr lvl="1" eaLnBrk="1" hangingPunct="1"/>
            <a:r>
              <a:rPr lang="en-US" altLang="en-US" smtClean="0"/>
              <a:t>getline is a member of all input streams</a:t>
            </a:r>
          </a:p>
          <a:p>
            <a:pPr lvl="1" eaLnBrk="1" hangingPunct="1"/>
            <a:r>
              <a:rPr lang="en-US" altLang="en-US" smtClean="0"/>
              <a:t>getline has two arguments</a:t>
            </a:r>
          </a:p>
          <a:p>
            <a:pPr lvl="2" eaLnBrk="1" hangingPunct="1"/>
            <a:r>
              <a:rPr lang="en-US" altLang="en-US" smtClean="0"/>
              <a:t>The first is a C-string variable to receive input</a:t>
            </a:r>
            <a:br>
              <a:rPr lang="en-US" altLang="en-US" smtClean="0"/>
            </a:br>
            <a:endParaRPr lang="en-US" altLang="en-US" smtClean="0"/>
          </a:p>
          <a:p>
            <a:pPr lvl="2" eaLnBrk="1" hangingPunct="1"/>
            <a:r>
              <a:rPr lang="en-US" altLang="en-US" smtClean="0"/>
              <a:t>The second is an integer, usually the size of the first </a:t>
            </a:r>
            <a:br>
              <a:rPr lang="en-US" altLang="en-US" smtClean="0"/>
            </a:br>
            <a:r>
              <a:rPr lang="en-US" altLang="en-US" smtClean="0"/>
              <a:t>argument specifying the maximum number of elements in the first argument getline is allowed to fill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BF9BEBE3-7839-426C-A398-3DD922B9FC3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getline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32766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following code is used to read an entire line</a:t>
            </a:r>
            <a:br>
              <a:rPr lang="en-US" altLang="en-US" smtClean="0"/>
            </a:br>
            <a:r>
              <a:rPr lang="en-US" altLang="en-US" smtClean="0"/>
              <a:t>including spaces into a single C-string variable</a:t>
            </a:r>
          </a:p>
          <a:p>
            <a:pPr lvl="1" eaLnBrk="1" hangingPunct="1"/>
            <a:r>
              <a:rPr lang="en-US" altLang="en-US" smtClean="0"/>
              <a:t> 		char a[80];</a:t>
            </a:r>
            <a:br>
              <a:rPr lang="en-US" altLang="en-US" smtClean="0"/>
            </a:br>
            <a:r>
              <a:rPr lang="en-US" altLang="en-US" smtClean="0"/>
              <a:t>		cout &lt;&lt; "Enter input:\n";</a:t>
            </a:r>
            <a:br>
              <a:rPr lang="en-US" altLang="en-US" smtClean="0"/>
            </a:br>
            <a:r>
              <a:rPr lang="en-US" altLang="en-US" smtClean="0"/>
              <a:t>		cin.getline(a, 80);</a:t>
            </a:r>
            <a:br>
              <a:rPr lang="en-US" altLang="en-US" smtClean="0"/>
            </a:br>
            <a:r>
              <a:rPr lang="en-US" altLang="en-US" smtClean="0"/>
              <a:t>		cout &lt;&lt; a &lt;&lt; End Of Output\n";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and could produce:</a:t>
            </a:r>
            <a:br>
              <a:rPr lang="en-US" altLang="en-US" smtClean="0"/>
            </a:br>
            <a:r>
              <a:rPr lang="en-US" altLang="en-US" smtClean="0"/>
              <a:t>             Enter some input:</a:t>
            </a:r>
            <a:br>
              <a:rPr lang="en-US" altLang="en-US" smtClean="0"/>
            </a:br>
            <a:r>
              <a:rPr lang="en-US" altLang="en-US" smtClean="0"/>
              <a:t>              Do be do to you!</a:t>
            </a:r>
            <a:br>
              <a:rPr lang="en-US" altLang="en-US" smtClean="0"/>
            </a:br>
            <a:r>
              <a:rPr lang="en-US" altLang="en-US" smtClean="0"/>
              <a:t>              Do be do to you!End of Output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6A84613E-67EC-4EED-AB20-26C8B6EBE54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getline wrap up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getline stops reading when the number of </a:t>
            </a:r>
            <a:br>
              <a:rPr lang="en-US" altLang="en-US" smtClean="0"/>
            </a:br>
            <a:r>
              <a:rPr lang="en-US" altLang="en-US" smtClean="0"/>
              <a:t>characters, less one, specified in the second</a:t>
            </a:r>
            <a:br>
              <a:rPr lang="en-US" altLang="en-US" smtClean="0"/>
            </a:br>
            <a:r>
              <a:rPr lang="en-US" altLang="en-US" smtClean="0"/>
              <a:t>argument have been placed in the C-string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one character is reserved for the null character</a:t>
            </a:r>
          </a:p>
          <a:p>
            <a:pPr lvl="1" eaLnBrk="1" hangingPunct="1"/>
            <a:r>
              <a:rPr lang="en-US" altLang="en-US" smtClean="0"/>
              <a:t>getline stops even if the end of the line has not </a:t>
            </a:r>
            <a:br>
              <a:rPr lang="en-US" altLang="en-US" smtClean="0"/>
            </a:br>
            <a:r>
              <a:rPr lang="en-US" altLang="en-US" smtClean="0"/>
              <a:t>been reached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F132F6D-0E52-45A3-A80C-0ABDE4ECD89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getline and Files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2743200"/>
          </a:xfrm>
        </p:spPr>
        <p:txBody>
          <a:bodyPr/>
          <a:lstStyle/>
          <a:p>
            <a:pPr eaLnBrk="1" hangingPunct="1"/>
            <a:r>
              <a:rPr lang="en-US" altLang="en-US" smtClean="0"/>
              <a:t>C-string input and output work the same way </a:t>
            </a:r>
            <a:br>
              <a:rPr lang="en-US" altLang="en-US" smtClean="0"/>
            </a:br>
            <a:r>
              <a:rPr lang="en-US" altLang="en-US" smtClean="0"/>
              <a:t>with file streams</a:t>
            </a:r>
          </a:p>
          <a:p>
            <a:pPr lvl="1" eaLnBrk="1" hangingPunct="1"/>
            <a:r>
              <a:rPr lang="en-US" altLang="en-US" smtClean="0"/>
              <a:t>Replace cin with the name of an input-file stream</a:t>
            </a:r>
            <a:br>
              <a:rPr lang="en-US" altLang="en-US" smtClean="0"/>
            </a:b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                    in_stream &gt;&gt; c_string;</a:t>
            </a:r>
            <a:br>
              <a:rPr lang="en-US" altLang="en-US" smtClean="0"/>
            </a:br>
            <a:r>
              <a:rPr lang="en-US" altLang="en-US" smtClean="0"/>
              <a:t>                    in_stream.getline(c_string, 80);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Replace cout with the name of an output-file stream</a:t>
            </a:r>
            <a:br>
              <a:rPr lang="en-US" altLang="en-US" smtClean="0"/>
            </a:br>
            <a:r>
              <a:rPr lang="en-US" altLang="en-US" smtClean="0"/>
              <a:t>                    out_stream &lt;&lt; c_string;		   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9862A968-0290-465F-AF61-E2CB3050E5D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getline syntax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/>
            <a:r>
              <a:rPr lang="en-US" altLang="en-US" smtClean="0"/>
              <a:t>Syntax for using getline is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cin.getline(String_Var, Max_Characters + 1);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cin can be replaced by any input stream</a:t>
            </a:r>
          </a:p>
          <a:p>
            <a:pPr lvl="1" eaLnBrk="1" hangingPunct="1"/>
            <a:r>
              <a:rPr lang="en-US" altLang="en-US" smtClean="0"/>
              <a:t>Max_Characters + 1 reserves one element for the null character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C5E3033E-8666-4E62-9D85-3B59AA6D0B4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C-String to Numbers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 smtClean="0"/>
              <a:t>"1234" is a string of characters</a:t>
            </a:r>
          </a:p>
          <a:p>
            <a:pPr eaLnBrk="1" hangingPunct="1"/>
            <a:r>
              <a:rPr lang="en-US" altLang="en-US" smtClean="0"/>
              <a:t>1234 is a number</a:t>
            </a:r>
          </a:p>
          <a:p>
            <a:pPr eaLnBrk="1" hangingPunct="1"/>
            <a:r>
              <a:rPr lang="en-US" altLang="en-US" smtClean="0"/>
              <a:t>When doing numeric input, it is useful to read </a:t>
            </a:r>
            <a:br>
              <a:rPr lang="en-US" altLang="en-US" smtClean="0"/>
            </a:br>
            <a:r>
              <a:rPr lang="en-US" altLang="en-US" smtClean="0"/>
              <a:t>input as a string of characters, then convert </a:t>
            </a:r>
            <a:br>
              <a:rPr lang="en-US" altLang="en-US" smtClean="0"/>
            </a:br>
            <a:r>
              <a:rPr lang="en-US" altLang="en-US" smtClean="0"/>
              <a:t>the string to a number</a:t>
            </a:r>
          </a:p>
          <a:p>
            <a:pPr lvl="1" eaLnBrk="1" hangingPunct="1"/>
            <a:r>
              <a:rPr lang="en-US" altLang="en-US" smtClean="0"/>
              <a:t>Reading money may involve a dollar sign </a:t>
            </a:r>
          </a:p>
          <a:p>
            <a:pPr lvl="1" eaLnBrk="1" hangingPunct="1"/>
            <a:r>
              <a:rPr lang="en-US" altLang="en-US" smtClean="0"/>
              <a:t>Reading percentages may involve a percent sign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FB81FF6A-FB9F-4B70-B869-7A47D949622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C-strings to Integers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 smtClean="0"/>
              <a:t>To read an integer as characters</a:t>
            </a:r>
          </a:p>
          <a:p>
            <a:pPr lvl="1" eaLnBrk="1" hangingPunct="1"/>
            <a:r>
              <a:rPr lang="en-US" altLang="en-US" smtClean="0"/>
              <a:t>Read input as characters into a C-string, removing unwanted characters</a:t>
            </a:r>
          </a:p>
          <a:p>
            <a:pPr lvl="1" eaLnBrk="1" hangingPunct="1"/>
            <a:r>
              <a:rPr lang="en-US" altLang="en-US" smtClean="0"/>
              <a:t>Use the predefined function atoi to convert the </a:t>
            </a:r>
            <a:br>
              <a:rPr lang="en-US" altLang="en-US" smtClean="0"/>
            </a:br>
            <a:r>
              <a:rPr lang="en-US" altLang="en-US" smtClean="0"/>
              <a:t>C-string to an int value</a:t>
            </a:r>
            <a:br>
              <a:rPr lang="en-US" altLang="en-US" smtClean="0"/>
            </a:br>
            <a:endParaRPr lang="en-US" altLang="en-US" smtClean="0"/>
          </a:p>
          <a:p>
            <a:pPr lvl="2" eaLnBrk="1" hangingPunct="1"/>
            <a:r>
              <a:rPr lang="en-US" altLang="en-US" smtClean="0"/>
              <a:t>Example:    atoi("1234")  returns the integer 1234</a:t>
            </a:r>
            <a:br>
              <a:rPr lang="en-US" altLang="en-US" smtClean="0"/>
            </a:br>
            <a:r>
              <a:rPr lang="en-US" altLang="en-US" smtClean="0"/>
              <a:t> 		</a:t>
            </a:r>
            <a:br>
              <a:rPr lang="en-US" altLang="en-US" smtClean="0"/>
            </a:br>
            <a:r>
              <a:rPr lang="en-US" altLang="en-US" smtClean="0"/>
              <a:t> 		atoi("#123") returns 0 because # is not</a:t>
            </a:r>
            <a:br>
              <a:rPr lang="en-US" altLang="en-US" smtClean="0"/>
            </a:br>
            <a:r>
              <a:rPr lang="en-US" altLang="en-US" smtClean="0"/>
              <a:t>                                            a digit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A7C39DE7-5BF5-43A2-A47C-FF362B4C457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dirty="0" smtClean="0"/>
              <a:t>8.1   An Array Type for Strings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dirty="0" smtClean="0"/>
              <a:t>8.2   The Standard </a:t>
            </a:r>
            <a:r>
              <a:rPr lang="en-US" altLang="en-US" sz="3200" b="1" dirty="0" smtClean="0">
                <a:latin typeface="Letter Gothic" pitchFamily="49" charset="0"/>
              </a:rPr>
              <a:t>string Class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dirty="0" smtClean="0"/>
              <a:t>8.3   Vectors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endParaRPr lang="en-US" altLang="en-US" sz="3200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AAD1A6FE-CD18-4C18-B533-886630FB1F6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C-string to long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Larger integers can be converted using the </a:t>
            </a:r>
            <a:br>
              <a:rPr lang="en-US" altLang="en-US" smtClean="0"/>
            </a:br>
            <a:r>
              <a:rPr lang="en-US" altLang="en-US" smtClean="0"/>
              <a:t>predefined function  atol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atol returns a value of type long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59EAE10-8D47-46AA-9591-62930163202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C-string to double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C-strings can be converted to type double using</a:t>
            </a:r>
            <a:br>
              <a:rPr lang="en-US" altLang="en-US" sz="2400" smtClean="0"/>
            </a:br>
            <a:r>
              <a:rPr lang="en-US" altLang="en-US" sz="2400" smtClean="0"/>
              <a:t>the predefined function atof</a:t>
            </a:r>
          </a:p>
          <a:p>
            <a:pPr eaLnBrk="1" hangingPunct="1"/>
            <a:r>
              <a:rPr lang="en-US" altLang="en-US" sz="2400" smtClean="0"/>
              <a:t>atof  returns a value of type double</a:t>
            </a:r>
          </a:p>
          <a:p>
            <a:pPr lvl="1" eaLnBrk="1" hangingPunct="1"/>
            <a:r>
              <a:rPr lang="en-US" altLang="en-US" sz="2400" smtClean="0"/>
              <a:t>Example:    atof("9.99")  returns 9.99</a:t>
            </a:r>
            <a:br>
              <a:rPr lang="en-US" altLang="en-US" sz="2400" smtClean="0"/>
            </a:br>
            <a:r>
              <a:rPr lang="en-US" altLang="en-US" sz="2400" smtClean="0"/>
              <a:t>		      atof("$9.99")  returns 0.0 because the 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           $ is not a digit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C7FDD2FE-4ED4-4030-A8F8-99D2D40F83E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Library cstdlib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conversion functions </a:t>
            </a:r>
            <a:br>
              <a:rPr lang="en-US" altLang="en-US" smtClean="0"/>
            </a:br>
            <a:r>
              <a:rPr lang="en-US" altLang="en-US" smtClean="0"/>
              <a:t> 				atoi</a:t>
            </a:r>
            <a:br>
              <a:rPr lang="en-US" altLang="en-US" smtClean="0"/>
            </a:br>
            <a:r>
              <a:rPr lang="en-US" altLang="en-US" smtClean="0"/>
              <a:t> 				atol</a:t>
            </a:r>
            <a:br>
              <a:rPr lang="en-US" altLang="en-US" smtClean="0"/>
            </a:br>
            <a:r>
              <a:rPr lang="en-US" altLang="en-US" smtClean="0"/>
              <a:t>				atof</a:t>
            </a:r>
            <a:br>
              <a:rPr lang="en-US" altLang="en-US" smtClean="0"/>
            </a:br>
            <a:r>
              <a:rPr lang="en-US" altLang="en-US" smtClean="0"/>
              <a:t>are found in the library cstdlib</a:t>
            </a:r>
          </a:p>
          <a:p>
            <a:pPr eaLnBrk="1" hangingPunct="1"/>
            <a:r>
              <a:rPr lang="en-US" altLang="en-US" smtClean="0"/>
              <a:t>To use the functions use the include directive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             #include &lt;cstdlib&gt;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558D127-2C35-4DE3-9B0E-D2F478CF7AE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 Input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2514600"/>
          </a:xfrm>
        </p:spPr>
        <p:txBody>
          <a:bodyPr/>
          <a:lstStyle/>
          <a:p>
            <a:pPr eaLnBrk="1" hangingPunct="1"/>
            <a:r>
              <a:rPr lang="en-US" altLang="en-US" smtClean="0"/>
              <a:t>We now know how to convert C-strings to </a:t>
            </a:r>
            <a:br>
              <a:rPr lang="en-US" altLang="en-US" smtClean="0"/>
            </a:br>
            <a:r>
              <a:rPr lang="en-US" altLang="en-US" smtClean="0"/>
              <a:t>numbers</a:t>
            </a:r>
          </a:p>
          <a:p>
            <a:pPr eaLnBrk="1" hangingPunct="1"/>
            <a:r>
              <a:rPr lang="en-US" altLang="en-US" smtClean="0"/>
              <a:t>How do we read the input?</a:t>
            </a:r>
          </a:p>
          <a:p>
            <a:pPr lvl="1" eaLnBrk="1" hangingPunct="1"/>
            <a:r>
              <a:rPr lang="en-US" altLang="en-US" smtClean="0"/>
              <a:t>Function read_and_clean, in Display 8.2…</a:t>
            </a:r>
          </a:p>
          <a:p>
            <a:pPr lvl="2" eaLnBrk="1" hangingPunct="1"/>
            <a:r>
              <a:rPr lang="en-US" altLang="en-US" smtClean="0"/>
              <a:t>Reads a line of input</a:t>
            </a:r>
          </a:p>
          <a:p>
            <a:pPr lvl="2" eaLnBrk="1" hangingPunct="1"/>
            <a:r>
              <a:rPr lang="en-US" altLang="en-US" smtClean="0"/>
              <a:t>Discards all characters other than the digits '0' through '9'</a:t>
            </a:r>
          </a:p>
          <a:p>
            <a:pPr lvl="2" eaLnBrk="1" hangingPunct="1"/>
            <a:r>
              <a:rPr lang="en-US" altLang="en-US" smtClean="0"/>
              <a:t>Uses atoi to convert the "cleaned-up" C-string to int</a:t>
            </a:r>
          </a:p>
        </p:txBody>
      </p:sp>
      <p:sp>
        <p:nvSpPr>
          <p:cNvPr id="54477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626100" y="53387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8.2 (1)</a:t>
            </a:r>
          </a:p>
        </p:txBody>
      </p:sp>
      <p:sp>
        <p:nvSpPr>
          <p:cNvPr id="54477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626100" y="59483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8.2 (2)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D0F7B4D6-9399-4CCA-95C5-B25DE395DC9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  <p:bldP spid="54477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Confirming Input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 smtClean="0"/>
              <a:t>Function get_int, from Display 8.3…</a:t>
            </a:r>
          </a:p>
          <a:p>
            <a:pPr lvl="1" eaLnBrk="1" hangingPunct="1"/>
            <a:r>
              <a:rPr lang="en-US" altLang="en-US" smtClean="0"/>
              <a:t>Uses read_and_clean to read the user's input</a:t>
            </a:r>
          </a:p>
          <a:p>
            <a:pPr lvl="1" eaLnBrk="1" hangingPunct="1"/>
            <a:r>
              <a:rPr lang="en-US" altLang="en-US" smtClean="0"/>
              <a:t>Allows the user to reenter the input until the user is satisfied with the number computed from the input string</a:t>
            </a:r>
          </a:p>
        </p:txBody>
      </p:sp>
      <p:sp>
        <p:nvSpPr>
          <p:cNvPr id="54579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530850" y="4999038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8.3 (1)</a:t>
            </a:r>
          </a:p>
        </p:txBody>
      </p:sp>
      <p:sp>
        <p:nvSpPr>
          <p:cNvPr id="545795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30850" y="5638800"/>
            <a:ext cx="2589213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8.3 (2)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D9294564-C0E9-4A9B-BBFC-62D548A1E3A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4" grpId="0" animBg="1"/>
      <p:bldP spid="5457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8.1 Conclusion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84375"/>
          </a:xfrm>
        </p:spPr>
        <p:txBody>
          <a:bodyPr/>
          <a:lstStyle/>
          <a:p>
            <a:pPr eaLnBrk="1" hangingPunct="1"/>
            <a:r>
              <a:rPr lang="en-US" altLang="en-US" smtClean="0"/>
              <a:t>Can you</a:t>
            </a:r>
          </a:p>
          <a:p>
            <a:pPr lvl="1" eaLnBrk="1" hangingPunct="1"/>
            <a:r>
              <a:rPr lang="en-US" altLang="en-US" smtClean="0"/>
              <a:t>Describe the benefits of reading numeric data as characters before converting the characters to a number?</a:t>
            </a:r>
          </a:p>
          <a:p>
            <a:pPr lvl="1" eaLnBrk="1" hangingPunct="1"/>
            <a:r>
              <a:rPr lang="en-US" altLang="en-US" smtClean="0"/>
              <a:t>Write code to do input and output with            C-strings?</a:t>
            </a:r>
          </a:p>
          <a:p>
            <a:pPr lvl="1" eaLnBrk="1" hangingPunct="1"/>
            <a:r>
              <a:rPr lang="en-US" altLang="en-US" smtClean="0"/>
              <a:t>Use the atoi, atol, and atof functions?</a:t>
            </a:r>
          </a:p>
          <a:p>
            <a:pPr lvl="1" eaLnBrk="1" hangingPunct="1"/>
            <a:r>
              <a:rPr lang="en-US" altLang="en-US" smtClean="0"/>
              <a:t>Identify the character that ends a C-string?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6D9C458-060C-47A3-8846-FF2F9FA18EE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8.2</a:t>
            </a:r>
          </a:p>
        </p:txBody>
      </p:sp>
      <p:sp>
        <p:nvSpPr>
          <p:cNvPr id="38916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Standard </a:t>
            </a:r>
            <a:r>
              <a:rPr lang="en-US" b="1" smtClean="0">
                <a:latin typeface="Letter Gothic" pitchFamily="49" charset="0"/>
              </a:rPr>
              <a:t>string</a:t>
            </a:r>
            <a:r>
              <a:rPr lang="en-US" smtClean="0"/>
              <a:t> Class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Standard string Class</a:t>
            </a:r>
          </a:p>
        </p:txBody>
      </p:sp>
      <p:sp>
        <p:nvSpPr>
          <p:cNvPr id="7885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string class allows the programmer to treat</a:t>
            </a:r>
            <a:br>
              <a:rPr lang="en-US" altLang="en-US" smtClean="0"/>
            </a:br>
            <a:r>
              <a:rPr lang="en-US" altLang="en-US" smtClean="0"/>
              <a:t>strings as a basic data type</a:t>
            </a:r>
          </a:p>
          <a:p>
            <a:pPr lvl="1" eaLnBrk="1" hangingPunct="1"/>
            <a:r>
              <a:rPr lang="en-US" altLang="en-US" smtClean="0"/>
              <a:t>No need to deal with the implementation as with C-strings</a:t>
            </a:r>
          </a:p>
          <a:p>
            <a:pPr eaLnBrk="1" hangingPunct="1"/>
            <a:r>
              <a:rPr lang="en-US" altLang="en-US" smtClean="0"/>
              <a:t>The string class is defined in the string library</a:t>
            </a:r>
            <a:br>
              <a:rPr lang="en-US" altLang="en-US" smtClean="0"/>
            </a:br>
            <a:r>
              <a:rPr lang="en-US" altLang="en-US" smtClean="0"/>
              <a:t>and the names are in the standard namespace</a:t>
            </a:r>
          </a:p>
          <a:p>
            <a:pPr lvl="1" eaLnBrk="1" hangingPunct="1"/>
            <a:r>
              <a:rPr lang="en-US" altLang="en-US" smtClean="0"/>
              <a:t>To use the string class you need these lines: </a:t>
            </a:r>
            <a:br>
              <a:rPr lang="en-US" altLang="en-US" smtClean="0"/>
            </a:br>
            <a:r>
              <a:rPr lang="en-US" altLang="en-US" smtClean="0"/>
              <a:t>                   #include &lt;string&gt;</a:t>
            </a:r>
            <a:br>
              <a:rPr lang="en-US" altLang="en-US" smtClean="0"/>
            </a:br>
            <a:r>
              <a:rPr lang="en-US" altLang="en-US" smtClean="0"/>
              <a:t> 		       using namespace std;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008FF08-06E8-44D3-8320-35EC717602F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of  Strings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 smtClean="0"/>
              <a:t>Variables of type string can be assigned with</a:t>
            </a:r>
            <a:br>
              <a:rPr lang="en-US" altLang="en-US" smtClean="0"/>
            </a:br>
            <a:r>
              <a:rPr lang="en-US" altLang="en-US" smtClean="0"/>
              <a:t>the = operator</a:t>
            </a:r>
          </a:p>
          <a:p>
            <a:pPr lvl="1" eaLnBrk="1" hangingPunct="1"/>
            <a:r>
              <a:rPr lang="en-US" altLang="en-US" smtClean="0"/>
              <a:t>Example:             string s1, s2, s3;</a:t>
            </a:r>
            <a:br>
              <a:rPr lang="en-US" altLang="en-US" smtClean="0"/>
            </a:br>
            <a:r>
              <a:rPr lang="en-US" altLang="en-US" smtClean="0"/>
              <a:t>                            …</a:t>
            </a:r>
            <a:br>
              <a:rPr lang="en-US" altLang="en-US" smtClean="0"/>
            </a:br>
            <a:r>
              <a:rPr lang="en-US" altLang="en-US" smtClean="0"/>
              <a:t> 			        s3 = s2;</a:t>
            </a:r>
          </a:p>
          <a:p>
            <a:pPr eaLnBrk="1" hangingPunct="1"/>
            <a:r>
              <a:rPr lang="en-US" altLang="en-US" smtClean="0"/>
              <a:t>Quoted strings are type cast to type string</a:t>
            </a:r>
          </a:p>
          <a:p>
            <a:pPr lvl="1" eaLnBrk="1" hangingPunct="1"/>
            <a:r>
              <a:rPr lang="en-US" altLang="en-US" smtClean="0"/>
              <a:t>Example: 	      string s1 = "Hello Mom!";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B5294F6-86BC-4E6E-B8E4-9B433C9A4CA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+ With strings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 smtClean="0"/>
              <a:t>Variables of type string can be concatenated </a:t>
            </a:r>
            <a:br>
              <a:rPr lang="en-US" altLang="en-US" smtClean="0"/>
            </a:br>
            <a:r>
              <a:rPr lang="en-US" altLang="en-US" smtClean="0"/>
              <a:t>with the + operator</a:t>
            </a:r>
          </a:p>
          <a:p>
            <a:pPr lvl="1" eaLnBrk="1" hangingPunct="1"/>
            <a:r>
              <a:rPr lang="en-US" altLang="en-US" smtClean="0"/>
              <a:t>Example: 	      string s1, s2, s3;</a:t>
            </a:r>
            <a:br>
              <a:rPr lang="en-US" altLang="en-US" smtClean="0"/>
            </a:br>
            <a:r>
              <a:rPr lang="en-US" altLang="en-US" smtClean="0"/>
              <a:t>                            …</a:t>
            </a:r>
            <a:br>
              <a:rPr lang="en-US" altLang="en-US" smtClean="0"/>
            </a:br>
            <a:r>
              <a:rPr lang="en-US" altLang="en-US" smtClean="0"/>
              <a:t> 			      s3 = s1 + s2;</a:t>
            </a:r>
          </a:p>
          <a:p>
            <a:pPr lvl="1" eaLnBrk="1" hangingPunct="1"/>
            <a:r>
              <a:rPr lang="en-US" altLang="en-US" smtClean="0"/>
              <a:t>If s3 is not large enough to contain s1 + s2, more space is allocated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2C3CDF1-61CF-4D95-9FDF-82F2C860D56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 Array Type for Strings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Constructors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default string constructor initializes the </a:t>
            </a:r>
            <a:br>
              <a:rPr lang="en-US" altLang="en-US" smtClean="0"/>
            </a:br>
            <a:r>
              <a:rPr lang="en-US" altLang="en-US" smtClean="0"/>
              <a:t>string to the empty string</a:t>
            </a:r>
          </a:p>
          <a:p>
            <a:pPr eaLnBrk="1" hangingPunct="1"/>
            <a:r>
              <a:rPr lang="en-US" altLang="en-US" smtClean="0"/>
              <a:t>Another string constructor takes a C-string </a:t>
            </a:r>
            <a:br>
              <a:rPr lang="en-US" altLang="en-US" smtClean="0"/>
            </a:br>
            <a:r>
              <a:rPr lang="en-US" altLang="en-US" smtClean="0"/>
              <a:t>argument</a:t>
            </a:r>
          </a:p>
          <a:p>
            <a:pPr lvl="1" eaLnBrk="1" hangingPunct="1"/>
            <a:r>
              <a:rPr lang="en-US" altLang="en-US" smtClean="0"/>
              <a:t>Example:    </a:t>
            </a:r>
            <a:br>
              <a:rPr lang="en-US" altLang="en-US" smtClean="0"/>
            </a:br>
            <a:r>
              <a:rPr lang="en-US" altLang="en-US" smtClean="0"/>
              <a:t>                string phrase;           // empty string</a:t>
            </a:r>
            <a:br>
              <a:rPr lang="en-US" altLang="en-US" smtClean="0"/>
            </a:br>
            <a:r>
              <a:rPr lang="en-US" altLang="en-US" smtClean="0"/>
              <a:t> 	              string noun("ants"); // a string version</a:t>
            </a:r>
            <a:br>
              <a:rPr lang="en-US" altLang="en-US" smtClean="0"/>
            </a:br>
            <a:r>
              <a:rPr lang="en-US" altLang="en-US" smtClean="0"/>
              <a:t> 				                  //  of "ants"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34AF4F78-279F-4B32-A396-FD925B5741B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Mixing strings and C-strings</a:t>
            </a:r>
          </a:p>
        </p:txBody>
      </p:sp>
      <p:sp>
        <p:nvSpPr>
          <p:cNvPr id="8704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It is natural to work with strings in the following</a:t>
            </a:r>
            <a:br>
              <a:rPr lang="en-US" altLang="en-US" smtClean="0"/>
            </a:br>
            <a:r>
              <a:rPr lang="en-US" altLang="en-US" smtClean="0"/>
              <a:t>manner</a:t>
            </a:r>
            <a:br>
              <a:rPr lang="en-US" altLang="en-US" smtClean="0"/>
            </a:br>
            <a:r>
              <a:rPr lang="en-US" altLang="en-US" smtClean="0"/>
              <a:t> string phrase = "I love" + adjective + " "</a:t>
            </a:r>
            <a:br>
              <a:rPr lang="en-US" altLang="en-US" smtClean="0"/>
            </a:br>
            <a:r>
              <a:rPr lang="en-US" altLang="en-US" smtClean="0"/>
              <a:t>                          + noun + "!";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It is not so easy for C++!  It must either convert the null-terminated C-strings, such as "I love",  to strings, or it must use an overloaded + operator that works                                                  with strings and C-strings</a:t>
            </a:r>
          </a:p>
        </p:txBody>
      </p:sp>
      <p:sp>
        <p:nvSpPr>
          <p:cNvPr id="55193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481763" y="551338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8.4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CF9B6005-5BF5-4821-BEAB-2886B4B9D30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I/O With Class string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insertion operator &lt;&lt; is used to output </a:t>
            </a:r>
            <a:br>
              <a:rPr lang="en-US" altLang="en-US" smtClean="0"/>
            </a:br>
            <a:r>
              <a:rPr lang="en-US" altLang="en-US" smtClean="0"/>
              <a:t>objects of type string</a:t>
            </a:r>
          </a:p>
          <a:p>
            <a:pPr lvl="1" eaLnBrk="1" hangingPunct="1"/>
            <a:r>
              <a:rPr lang="en-US" altLang="en-US" smtClean="0"/>
              <a:t>Example:          string s = "Hello Mom!";</a:t>
            </a:r>
            <a:br>
              <a:rPr lang="en-US" altLang="en-US" smtClean="0"/>
            </a:br>
            <a:r>
              <a:rPr lang="en-US" altLang="en-US" smtClean="0"/>
              <a:t>                             cout &lt;&lt; s;</a:t>
            </a:r>
          </a:p>
          <a:p>
            <a:pPr eaLnBrk="1" hangingPunct="1"/>
            <a:r>
              <a:rPr lang="en-US" altLang="en-US" smtClean="0"/>
              <a:t>The extraction operator &gt;&gt; can be used to input </a:t>
            </a:r>
            <a:br>
              <a:rPr lang="en-US" altLang="en-US" smtClean="0"/>
            </a:br>
            <a:r>
              <a:rPr lang="en-US" altLang="en-US" smtClean="0"/>
              <a:t>data for objects of type string</a:t>
            </a:r>
          </a:p>
          <a:p>
            <a:pPr lvl="1" eaLnBrk="1" hangingPunct="1"/>
            <a:r>
              <a:rPr lang="en-US" altLang="en-US" smtClean="0"/>
              <a:t>Example:	   string s1;</a:t>
            </a:r>
            <a:br>
              <a:rPr lang="en-US" altLang="en-US" smtClean="0"/>
            </a:br>
            <a:r>
              <a:rPr lang="en-US" altLang="en-US" smtClean="0"/>
              <a:t> 			   cin &gt;&gt; s1;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&gt;&gt; skips whitespace and stops on encountering more  whitespace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700B81B-032E-44C6-8057-37DE5D2A79E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getline and Type string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/>
            <a:r>
              <a:rPr lang="en-US" altLang="en-US" smtClean="0"/>
              <a:t>A getline function exists to read entire lines into</a:t>
            </a:r>
            <a:br>
              <a:rPr lang="en-US" altLang="en-US" smtClean="0"/>
            </a:br>
            <a:r>
              <a:rPr lang="en-US" altLang="en-US" smtClean="0"/>
              <a:t>a string variable</a:t>
            </a:r>
          </a:p>
          <a:p>
            <a:pPr lvl="1" eaLnBrk="1" hangingPunct="1"/>
            <a:r>
              <a:rPr lang="en-US" altLang="en-US" smtClean="0"/>
              <a:t>This version of getline is not a member of the </a:t>
            </a:r>
            <a:br>
              <a:rPr lang="en-US" altLang="en-US" smtClean="0"/>
            </a:br>
            <a:r>
              <a:rPr lang="en-US" altLang="en-US" smtClean="0"/>
              <a:t>istream class, it is a non-member function</a:t>
            </a:r>
          </a:p>
          <a:p>
            <a:pPr lvl="1" eaLnBrk="1" hangingPunct="1"/>
            <a:r>
              <a:rPr lang="en-US" altLang="en-US" smtClean="0"/>
              <a:t>Syntax for using this getline is different than that used with cin:  cin.getline(…)</a:t>
            </a:r>
          </a:p>
          <a:p>
            <a:pPr eaLnBrk="1" hangingPunct="1"/>
            <a:r>
              <a:rPr lang="en-US" altLang="en-US" smtClean="0"/>
              <a:t>Syntax for using getline with string objects:</a:t>
            </a:r>
            <a:br>
              <a:rPr lang="en-US" altLang="en-US" smtClean="0"/>
            </a:br>
            <a:r>
              <a:rPr lang="en-US" altLang="en-US" smtClean="0"/>
              <a:t>     getline(Istream_Object, String_Object);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497DD1A-03CF-40D6-9FF0-E87AA7EF639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getline Example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99488" cy="42672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This code demonstrates the use of getline with</a:t>
            </a:r>
            <a:br>
              <a:rPr lang="en-US" altLang="en-US" sz="2600" smtClean="0"/>
            </a:br>
            <a:r>
              <a:rPr lang="en-US" altLang="en-US" sz="2600" smtClean="0"/>
              <a:t>string objects</a:t>
            </a:r>
          </a:p>
          <a:p>
            <a:pPr lvl="1" eaLnBrk="1" hangingPunct="1"/>
            <a:r>
              <a:rPr lang="en-US" altLang="en-US" sz="2600" smtClean="0"/>
              <a:t>   	string line;</a:t>
            </a:r>
            <a:br>
              <a:rPr lang="en-US" altLang="en-US" sz="2600" smtClean="0"/>
            </a:br>
            <a:r>
              <a:rPr lang="en-US" altLang="en-US" sz="2600" smtClean="0"/>
              <a:t>		cout "Enter a line of input:\n";</a:t>
            </a:r>
            <a:br>
              <a:rPr lang="en-US" altLang="en-US" sz="2600" smtClean="0"/>
            </a:br>
            <a:r>
              <a:rPr lang="en-US" altLang="en-US" sz="2600" smtClean="0"/>
              <a:t>		getline(cin, line);</a:t>
            </a:r>
            <a:br>
              <a:rPr lang="en-US" altLang="en-US" sz="2600" smtClean="0"/>
            </a:br>
            <a:r>
              <a:rPr lang="en-US" altLang="en-US" sz="2600" smtClean="0"/>
              <a:t>		cout &lt;&lt; line &lt;&lt; "END OF OUTPUT\n";</a:t>
            </a:r>
            <a:br>
              <a:rPr lang="en-US" altLang="en-US" sz="2600" smtClean="0"/>
            </a:br>
            <a:r>
              <a:rPr lang="en-US" altLang="en-US" sz="2600" smtClean="0"/>
              <a:t/>
            </a:r>
            <a:br>
              <a:rPr lang="en-US" altLang="en-US" sz="2600" smtClean="0"/>
            </a:br>
            <a:r>
              <a:rPr lang="en-US" altLang="en-US" sz="2600" smtClean="0"/>
              <a:t>Output could be:</a:t>
            </a:r>
            <a:br>
              <a:rPr lang="en-US" altLang="en-US" sz="2600" smtClean="0"/>
            </a:br>
            <a:r>
              <a:rPr lang="en-US" altLang="en-US" sz="2600" smtClean="0"/>
              <a:t>                           Enter some input:</a:t>
            </a:r>
            <a:br>
              <a:rPr lang="en-US" altLang="en-US" sz="2600" smtClean="0"/>
            </a:br>
            <a:r>
              <a:rPr lang="en-US" altLang="en-US" sz="2600" smtClean="0"/>
              <a:t>                           Do be do to you!</a:t>
            </a:r>
            <a:br>
              <a:rPr lang="en-US" altLang="en-US" sz="2600" smtClean="0"/>
            </a:br>
            <a:r>
              <a:rPr lang="en-US" altLang="en-US" sz="2600" smtClean="0"/>
              <a:t>                           Do be do to you!END OF OUTPUT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A19589C-9780-4370-A651-DAF5EF159FB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 Input With strings</a:t>
            </a:r>
          </a:p>
        </p:txBody>
      </p:sp>
      <p:sp>
        <p:nvSpPr>
          <p:cNvPr id="95235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extraction operator cannot be used to read</a:t>
            </a:r>
            <a:br>
              <a:rPr lang="en-US" altLang="en-US" smtClean="0"/>
            </a:br>
            <a:r>
              <a:rPr lang="en-US" altLang="en-US" smtClean="0"/>
              <a:t>a blank character</a:t>
            </a:r>
          </a:p>
          <a:p>
            <a:pPr eaLnBrk="1" hangingPunct="1"/>
            <a:r>
              <a:rPr lang="en-US" altLang="en-US" smtClean="0"/>
              <a:t>To read one character at a time remember to </a:t>
            </a:r>
            <a:br>
              <a:rPr lang="en-US" altLang="en-US" smtClean="0"/>
            </a:br>
            <a:r>
              <a:rPr lang="en-US" altLang="en-US" smtClean="0"/>
              <a:t>use cin.get</a:t>
            </a:r>
          </a:p>
          <a:p>
            <a:pPr lvl="1" eaLnBrk="1" hangingPunct="1"/>
            <a:r>
              <a:rPr lang="en-US" altLang="en-US" smtClean="0"/>
              <a:t>cin.get reads values of type char, not type string</a:t>
            </a:r>
          </a:p>
          <a:p>
            <a:pPr eaLnBrk="1" hangingPunct="1"/>
            <a:r>
              <a:rPr lang="en-US" altLang="en-US" smtClean="0"/>
              <a:t>The use of getline, and cin.get for string input are </a:t>
            </a:r>
            <a:br>
              <a:rPr lang="en-US" altLang="en-US" smtClean="0"/>
            </a:br>
            <a:r>
              <a:rPr lang="en-US" altLang="en-US" smtClean="0"/>
              <a:t>demonstrated in </a:t>
            </a:r>
          </a:p>
        </p:txBody>
      </p:sp>
      <p:sp>
        <p:nvSpPr>
          <p:cNvPr id="55603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254500" y="51228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8.5 (1)</a:t>
            </a:r>
          </a:p>
        </p:txBody>
      </p:sp>
      <p:sp>
        <p:nvSpPr>
          <p:cNvPr id="556035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254500" y="5791200"/>
            <a:ext cx="2589213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8.5 (2)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3716718-1670-44A1-94FA-C63E0E03F1D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 animBg="1"/>
      <p:bldP spid="5560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Version of getline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versions of getline we have seen, stop </a:t>
            </a:r>
            <a:br>
              <a:rPr lang="en-US" altLang="en-US" smtClean="0"/>
            </a:br>
            <a:r>
              <a:rPr lang="en-US" altLang="en-US" smtClean="0"/>
              <a:t>reading at the end of line marker '\n'</a:t>
            </a:r>
          </a:p>
          <a:p>
            <a:pPr eaLnBrk="1" hangingPunct="1"/>
            <a:r>
              <a:rPr lang="en-US" altLang="en-US" smtClean="0"/>
              <a:t>getline can stop reading at a character specified </a:t>
            </a:r>
            <a:br>
              <a:rPr lang="en-US" altLang="en-US" smtClean="0"/>
            </a:br>
            <a:r>
              <a:rPr lang="en-US" altLang="en-US" smtClean="0"/>
              <a:t>in the argument list</a:t>
            </a:r>
          </a:p>
          <a:p>
            <a:pPr lvl="1" eaLnBrk="1" hangingPunct="1"/>
            <a:r>
              <a:rPr lang="en-US" altLang="en-US" smtClean="0"/>
              <a:t>This code stops reading when a '?' is read </a:t>
            </a:r>
            <a:br>
              <a:rPr lang="en-US" altLang="en-US" smtClean="0"/>
            </a:br>
            <a:r>
              <a:rPr lang="en-US" altLang="en-US" smtClean="0"/>
              <a:t>                        </a:t>
            </a:r>
            <a:br>
              <a:rPr lang="en-US" altLang="en-US" smtClean="0"/>
            </a:br>
            <a:r>
              <a:rPr lang="en-US" altLang="en-US" smtClean="0"/>
              <a:t>			  string line;</a:t>
            </a:r>
            <a:br>
              <a:rPr lang="en-US" altLang="en-US" smtClean="0"/>
            </a:br>
            <a:r>
              <a:rPr lang="en-US" altLang="en-US" smtClean="0"/>
              <a:t>                       cout &lt;&lt;"Enter some input: \n";</a:t>
            </a:r>
            <a:br>
              <a:rPr lang="en-US" altLang="en-US" smtClean="0"/>
            </a:br>
            <a:r>
              <a:rPr lang="en-US" altLang="en-US" smtClean="0"/>
              <a:t> 			  getline(cin, line, '?');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3EA5319E-6FB4-4403-9316-BD78EADF431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getline Returns a Reference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getline</a:t>
            </a:r>
            <a:r>
              <a:rPr lang="en-US" altLang="en-US" dirty="0" smtClean="0"/>
              <a:t> returns a reference to its first argument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code will read in a line of text into s1 and </a:t>
            </a:r>
            <a:br>
              <a:rPr lang="en-US" altLang="en-US" dirty="0" smtClean="0"/>
            </a:br>
            <a:r>
              <a:rPr lang="en-US" altLang="en-US" dirty="0" smtClean="0"/>
              <a:t>a string of non-whitespace characters into s2: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			string s1, s2;</a:t>
            </a:r>
            <a:br>
              <a:rPr lang="en-US" altLang="en-US" dirty="0" smtClean="0"/>
            </a:br>
            <a:r>
              <a:rPr lang="en-US" altLang="en-US" dirty="0" smtClean="0"/>
              <a:t>          		</a:t>
            </a:r>
            <a:r>
              <a:rPr lang="en-US" altLang="en-US" dirty="0" err="1" smtClean="0"/>
              <a:t>getline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cin</a:t>
            </a:r>
            <a:r>
              <a:rPr lang="en-US" altLang="en-US" dirty="0" smtClean="0"/>
              <a:t>, s1) &gt;&gt; s2</a:t>
            </a:r>
            <a:r>
              <a:rPr lang="en-US" altLang="en-US" dirty="0" smtClean="0"/>
              <a:t>;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                             </a:t>
            </a:r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   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        </a:t>
            </a:r>
            <a:r>
              <a:rPr lang="en-US" altLang="en-US" dirty="0" err="1" smtClean="0"/>
              <a:t>cin</a:t>
            </a:r>
            <a:r>
              <a:rPr lang="en-US" altLang="en-US" dirty="0" smtClean="0"/>
              <a:t> </a:t>
            </a:r>
            <a:r>
              <a:rPr lang="en-US" altLang="en-US" dirty="0" smtClean="0"/>
              <a:t>&gt;&gt; s2;</a:t>
            </a:r>
          </a:p>
        </p:txBody>
      </p:sp>
      <p:grpSp>
        <p:nvGrpSpPr>
          <p:cNvPr id="99333" name="Group 7" descr="Returns arrow down"/>
          <p:cNvGrpSpPr>
            <a:grpSpLocks/>
          </p:cNvGrpSpPr>
          <p:nvPr/>
        </p:nvGrpSpPr>
        <p:grpSpPr bwMode="auto">
          <a:xfrm>
            <a:off x="2743200" y="4130604"/>
            <a:ext cx="2343150" cy="514350"/>
            <a:chOff x="2088" y="3000"/>
            <a:chExt cx="1476" cy="324"/>
          </a:xfrm>
        </p:grpSpPr>
        <p:sp>
          <p:nvSpPr>
            <p:cNvPr id="99335" name="Line 2"/>
            <p:cNvSpPr>
              <a:spLocks noChangeShapeType="1"/>
            </p:cNvSpPr>
            <p:nvPr/>
          </p:nvSpPr>
          <p:spPr bwMode="auto">
            <a:xfrm>
              <a:off x="2088" y="3000"/>
              <a:ext cx="147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36" name="Line 3"/>
            <p:cNvSpPr>
              <a:spLocks noChangeShapeType="1"/>
            </p:cNvSpPr>
            <p:nvPr/>
          </p:nvSpPr>
          <p:spPr bwMode="auto">
            <a:xfrm>
              <a:off x="2668" y="3000"/>
              <a:ext cx="0" cy="3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3109624" y="4737065"/>
            <a:ext cx="1293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returns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0938169-914A-48AD-BE3D-134136E0669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getline Declarations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These are the declarations of the versions of </a:t>
            </a:r>
            <a:br>
              <a:rPr lang="en-US" altLang="en-US" smtClean="0"/>
            </a:br>
            <a:r>
              <a:rPr lang="en-US" altLang="en-US" smtClean="0"/>
              <a:t>getline for string objects we have seen</a:t>
            </a:r>
          </a:p>
          <a:p>
            <a:pPr lvl="1" eaLnBrk="1" hangingPunct="1"/>
            <a:r>
              <a:rPr lang="en-US" altLang="en-US" smtClean="0"/>
              <a:t>istream&amp; getline(istream&amp; ins,  string&amp; str_var,</a:t>
            </a:r>
            <a:br>
              <a:rPr lang="en-US" altLang="en-US" smtClean="0"/>
            </a:br>
            <a:r>
              <a:rPr lang="en-US" altLang="en-US" smtClean="0"/>
              <a:t>                            char delimiter);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istream&amp; getline(istream&amp; ins,  string&amp; str_var);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DB81103D-2E7B-4C92-A2A3-B12DDF2CF97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Mixing cin &gt;&gt; and getline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Recall cin &gt;&gt; n skips whitespace to find what it </a:t>
            </a:r>
            <a:br>
              <a:rPr lang="en-US" altLang="en-US" smtClean="0"/>
            </a:br>
            <a:r>
              <a:rPr lang="en-US" altLang="en-US" smtClean="0"/>
              <a:t>is to read then stops reading when whitespace </a:t>
            </a:r>
            <a:br>
              <a:rPr lang="en-US" altLang="en-US" smtClean="0"/>
            </a:br>
            <a:r>
              <a:rPr lang="en-US" altLang="en-US" smtClean="0"/>
              <a:t>is found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cin &gt;&gt; leaves the '\n' character in the input stream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Example:         int n;</a:t>
            </a:r>
            <a:br>
              <a:rPr lang="en-US" altLang="en-US" smtClean="0"/>
            </a:br>
            <a:r>
              <a:rPr lang="en-US" altLang="en-US" smtClean="0"/>
              <a:t> 			   string line;</a:t>
            </a:r>
            <a:br>
              <a:rPr lang="en-US" altLang="en-US" smtClean="0"/>
            </a:br>
            <a:r>
              <a:rPr lang="en-US" altLang="en-US" smtClean="0"/>
              <a:t> 			   cin &gt;&gt; n;</a:t>
            </a:r>
            <a:br>
              <a:rPr lang="en-US" altLang="en-US" smtClean="0"/>
            </a:br>
            <a:r>
              <a:rPr lang="en-US" altLang="en-US" smtClean="0"/>
              <a:t>                       getline(cin, line);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leaves the '\n' which immediately ends getline's </a:t>
            </a:r>
            <a:br>
              <a:rPr lang="en-US" altLang="en-US" smtClean="0"/>
            </a:br>
            <a:r>
              <a:rPr lang="en-US" altLang="en-US" smtClean="0"/>
              <a:t>reading…line is set equal to the empty string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1A9B346-9737-4734-9FEE-52277B01FDF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Array Type for Strings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2514600"/>
          </a:xfrm>
        </p:spPr>
        <p:txBody>
          <a:bodyPr/>
          <a:lstStyle/>
          <a:p>
            <a:pPr eaLnBrk="1" hangingPunct="1"/>
            <a:r>
              <a:rPr lang="en-US" altLang="en-US" smtClean="0"/>
              <a:t>C-strings can be used to represent strings of </a:t>
            </a:r>
            <a:br>
              <a:rPr lang="en-US" altLang="en-US" smtClean="0"/>
            </a:br>
            <a:r>
              <a:rPr lang="en-US" altLang="en-US" smtClean="0"/>
              <a:t>characters</a:t>
            </a:r>
          </a:p>
          <a:p>
            <a:pPr lvl="1" eaLnBrk="1" hangingPunct="1"/>
            <a:r>
              <a:rPr lang="en-US" altLang="en-US" smtClean="0"/>
              <a:t>C-strings are stored as arrays of characters</a:t>
            </a:r>
          </a:p>
          <a:p>
            <a:pPr lvl="1" eaLnBrk="1" hangingPunct="1"/>
            <a:r>
              <a:rPr lang="en-US" altLang="en-US" smtClean="0"/>
              <a:t>C-strings use the null character '\0' to end a string</a:t>
            </a:r>
          </a:p>
          <a:p>
            <a:pPr lvl="2" eaLnBrk="1" hangingPunct="1"/>
            <a:r>
              <a:rPr lang="en-US" altLang="en-US" smtClean="0"/>
              <a:t>The Null character is a single character</a:t>
            </a:r>
          </a:p>
          <a:p>
            <a:pPr lvl="1" eaLnBrk="1" hangingPunct="1"/>
            <a:r>
              <a:rPr lang="en-US" altLang="en-US" smtClean="0"/>
              <a:t>To declare a C-string variable, declare an array of characters: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			char s[11];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EC5F3B99-AED5-4CF4-B8BC-1FC777B2FC0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ignore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 smtClean="0"/>
              <a:t>ignore is a member of the istream class</a:t>
            </a:r>
          </a:p>
          <a:p>
            <a:pPr eaLnBrk="1" hangingPunct="1"/>
            <a:r>
              <a:rPr lang="en-US" altLang="en-US" smtClean="0"/>
              <a:t>ignore can be used to read and discard all the </a:t>
            </a:r>
            <a:br>
              <a:rPr lang="en-US" altLang="en-US" smtClean="0"/>
            </a:br>
            <a:r>
              <a:rPr lang="en-US" altLang="en-US" smtClean="0"/>
              <a:t>characters, including '\n' that remain in a line</a:t>
            </a:r>
          </a:p>
          <a:p>
            <a:pPr lvl="1" eaLnBrk="1" hangingPunct="1"/>
            <a:r>
              <a:rPr lang="en-US" altLang="en-US" smtClean="0"/>
              <a:t>Ignore takes two arguments</a:t>
            </a:r>
          </a:p>
          <a:p>
            <a:pPr lvl="2" eaLnBrk="1" hangingPunct="1"/>
            <a:r>
              <a:rPr lang="en-US" altLang="en-US" smtClean="0"/>
              <a:t>First, the maximum number of characters to discard</a:t>
            </a:r>
          </a:p>
          <a:p>
            <a:pPr lvl="2" eaLnBrk="1" hangingPunct="1"/>
            <a:r>
              <a:rPr lang="en-US" altLang="en-US" smtClean="0"/>
              <a:t>Second, the character that stops reading and discarding</a:t>
            </a:r>
          </a:p>
          <a:p>
            <a:pPr lvl="1" eaLnBrk="1" hangingPunct="1"/>
            <a:r>
              <a:rPr lang="en-US" altLang="en-US" smtClean="0"/>
              <a:t>Example:  cin.ignore(1000, '\n');</a:t>
            </a:r>
            <a:br>
              <a:rPr lang="en-US" altLang="en-US" smtClean="0"/>
            </a:br>
            <a:r>
              <a:rPr lang="en-US" altLang="en-US" smtClean="0"/>
              <a:t>              reads up to 1000 characters or to '\n'</a:t>
            </a:r>
            <a:br>
              <a:rPr lang="en-US" altLang="en-US" smtClean="0"/>
            </a:br>
            <a:r>
              <a:rPr lang="en-US" altLang="en-US" smtClean="0"/>
              <a:t>                          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38BFDE8C-85B7-4E8A-8A0D-D8FE15F3F46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Processing</a:t>
            </a:r>
          </a:p>
        </p:txBody>
      </p:sp>
      <p:sp>
        <p:nvSpPr>
          <p:cNvPr id="10752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string class allows the same operations we </a:t>
            </a:r>
            <a:br>
              <a:rPr lang="en-US" altLang="en-US" smtClean="0"/>
            </a:br>
            <a:r>
              <a:rPr lang="en-US" altLang="en-US" smtClean="0"/>
              <a:t>used with C-strings…and more</a:t>
            </a:r>
          </a:p>
          <a:p>
            <a:pPr lvl="1" eaLnBrk="1" hangingPunct="1"/>
            <a:r>
              <a:rPr lang="en-US" altLang="en-US" smtClean="0"/>
              <a:t>Characters in a string object can be accessed as if they are in an array</a:t>
            </a:r>
          </a:p>
          <a:p>
            <a:pPr lvl="2" eaLnBrk="1" hangingPunct="1"/>
            <a:r>
              <a:rPr lang="en-US" altLang="en-US" smtClean="0"/>
              <a:t>last_name[i]  provides access to a single character</a:t>
            </a:r>
            <a:br>
              <a:rPr lang="en-US" altLang="en-US" smtClean="0"/>
            </a:br>
            <a:r>
              <a:rPr lang="en-US" altLang="en-US" smtClean="0"/>
              <a:t>as in an array</a:t>
            </a:r>
          </a:p>
          <a:p>
            <a:pPr lvl="2" eaLnBrk="1" hangingPunct="1"/>
            <a:r>
              <a:rPr lang="en-US" altLang="en-US" smtClean="0"/>
              <a:t>Index values are not checked for validity!</a:t>
            </a:r>
          </a:p>
          <a:p>
            <a:pPr lvl="2" eaLnBrk="1" hangingPunct="1"/>
            <a:endParaRPr lang="en-US" altLang="en-US" smtClean="0"/>
          </a:p>
        </p:txBody>
      </p:sp>
      <p:sp>
        <p:nvSpPr>
          <p:cNvPr id="56217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95913" y="534193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8.6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80282CD-E1CF-47B3-A8B0-0282716650B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Member Function length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string class member function length returns</a:t>
            </a:r>
            <a:br>
              <a:rPr lang="en-US" altLang="en-US" smtClean="0"/>
            </a:br>
            <a:r>
              <a:rPr lang="en-US" altLang="en-US" smtClean="0"/>
              <a:t> the number of characters in the string object: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Example:</a:t>
            </a:r>
            <a:br>
              <a:rPr lang="en-US" altLang="en-US" smtClean="0"/>
            </a:br>
            <a:r>
              <a:rPr lang="en-US" altLang="en-US" smtClean="0"/>
              <a:t>                   int n = string_var.length( );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4854B22-9244-489A-91B2-B87D28D45E0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Member Function at</a:t>
            </a:r>
          </a:p>
        </p:txBody>
      </p:sp>
      <p:sp>
        <p:nvSpPr>
          <p:cNvPr id="111619" name="Rectangle 1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3559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at is an alternative to using [ ]'s to access </a:t>
            </a:r>
            <a:br>
              <a:rPr lang="en-US" altLang="en-US" dirty="0" smtClean="0"/>
            </a:br>
            <a:r>
              <a:rPr lang="en-US" altLang="en-US" dirty="0" smtClean="0"/>
              <a:t>characters in a string.</a:t>
            </a:r>
          </a:p>
          <a:p>
            <a:pPr lvl="1" eaLnBrk="1" hangingPunct="1"/>
            <a:r>
              <a:rPr lang="en-US" altLang="en-US" dirty="0" smtClean="0"/>
              <a:t>at checks for valid index values</a:t>
            </a:r>
          </a:p>
          <a:p>
            <a:pPr lvl="1" eaLnBrk="1" hangingPunct="1"/>
            <a:r>
              <a:rPr lang="en-US" altLang="en-US" dirty="0" smtClean="0"/>
              <a:t>Example:     		</a:t>
            </a:r>
            <a:r>
              <a:rPr lang="en-US" altLang="en-US" dirty="0" smtClean="0"/>
              <a:t>	</a:t>
            </a:r>
          </a:p>
          <a:p>
            <a:pPr lvl="1" eaLnBrk="1" hangingPunct="1"/>
            <a:endParaRPr lang="en-US" altLang="en-US" dirty="0"/>
          </a:p>
          <a:p>
            <a:pPr marL="342900" lvl="1" indent="0" eaLnBrk="1" hangingPunct="1">
              <a:buNone/>
            </a:pPr>
            <a:r>
              <a:rPr lang="en-US" altLang="en-US" dirty="0" smtClean="0"/>
              <a:t>					string 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("Mary");</a:t>
            </a:r>
            <a:br>
              <a:rPr lang="en-US" altLang="en-US" dirty="0" smtClean="0"/>
            </a:br>
            <a:r>
              <a:rPr lang="en-US" altLang="en-US" dirty="0" smtClean="0"/>
              <a:t>                    		</a:t>
            </a:r>
            <a:r>
              <a:rPr lang="en-US" altLang="en-US" dirty="0" smtClean="0"/>
              <a:t>	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</a:t>
            </a:r>
            <a:r>
              <a:rPr lang="en-US" altLang="en-US" dirty="0" smtClean="0"/>
              <a:t>&lt;&lt; 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[6]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  <a:br>
              <a:rPr lang="en-US" altLang="en-US" dirty="0" smtClean="0"/>
            </a:br>
            <a:r>
              <a:rPr lang="en-US" altLang="en-US" dirty="0" smtClean="0"/>
              <a:t>                    		</a:t>
            </a:r>
            <a:r>
              <a:rPr lang="en-US" altLang="en-US" dirty="0" smtClean="0"/>
              <a:t>	</a:t>
            </a:r>
            <a:r>
              <a:rPr lang="en-US" altLang="en-US" dirty="0" err="1" smtClean="0"/>
              <a:t>cout</a:t>
            </a:r>
            <a:r>
              <a:rPr lang="en-US" altLang="en-US" dirty="0" smtClean="0"/>
              <a:t> </a:t>
            </a:r>
            <a:r>
              <a:rPr lang="en-US" altLang="en-US" dirty="0" smtClean="0"/>
              <a:t>&lt;&lt; str.at(6)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  <a:br>
              <a:rPr lang="en-US" altLang="en-US" dirty="0" smtClean="0"/>
            </a:br>
            <a:r>
              <a:rPr lang="en-US" altLang="en-US" dirty="0" smtClean="0"/>
              <a:t>		        		</a:t>
            </a:r>
            <a:r>
              <a:rPr lang="en-US" altLang="en-US" dirty="0" smtClean="0"/>
              <a:t>	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[2</a:t>
            </a:r>
            <a:r>
              <a:rPr lang="en-US" altLang="en-US" dirty="0" smtClean="0"/>
              <a:t>] = 'X';</a:t>
            </a:r>
            <a:br>
              <a:rPr lang="en-US" altLang="en-US" dirty="0" smtClean="0"/>
            </a:br>
            <a:r>
              <a:rPr lang="en-US" altLang="en-US" dirty="0" smtClean="0"/>
              <a:t>                    		</a:t>
            </a:r>
            <a:r>
              <a:rPr lang="en-US" altLang="en-US" dirty="0" smtClean="0"/>
              <a:t>	str.at(2</a:t>
            </a:r>
            <a:r>
              <a:rPr lang="en-US" altLang="en-US" dirty="0" smtClean="0"/>
              <a:t>) = 'X';</a:t>
            </a:r>
          </a:p>
        </p:txBody>
      </p:sp>
      <p:grpSp>
        <p:nvGrpSpPr>
          <p:cNvPr id="2" name="Group 2" descr="Equivalent Arrow right"/>
          <p:cNvGrpSpPr>
            <a:grpSpLocks/>
          </p:cNvGrpSpPr>
          <p:nvPr/>
        </p:nvGrpSpPr>
        <p:grpSpPr bwMode="auto">
          <a:xfrm>
            <a:off x="1733550" y="3525838"/>
            <a:ext cx="2171700" cy="457200"/>
            <a:chOff x="516" y="2749"/>
            <a:chExt cx="1368" cy="288"/>
          </a:xfrm>
        </p:grpSpPr>
        <p:sp>
          <p:nvSpPr>
            <p:cNvPr id="111628" name="Text Box 3"/>
            <p:cNvSpPr txBox="1">
              <a:spLocks noChangeArrowheads="1"/>
            </p:cNvSpPr>
            <p:nvPr/>
          </p:nvSpPr>
          <p:spPr bwMode="auto">
            <a:xfrm>
              <a:off x="516" y="2749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>
                  <a:solidFill>
                    <a:schemeClr val="tx2"/>
                  </a:solidFill>
                </a:rPr>
                <a:t>Equivalent</a:t>
              </a:r>
            </a:p>
          </p:txBody>
        </p:sp>
        <p:sp>
          <p:nvSpPr>
            <p:cNvPr id="111629" name="Line 4"/>
            <p:cNvSpPr>
              <a:spLocks noChangeShapeType="1"/>
            </p:cNvSpPr>
            <p:nvPr/>
          </p:nvSpPr>
          <p:spPr bwMode="auto">
            <a:xfrm flipV="1">
              <a:off x="1620" y="2760"/>
              <a:ext cx="264" cy="12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630" name="Line 5"/>
            <p:cNvSpPr>
              <a:spLocks noChangeShapeType="1"/>
            </p:cNvSpPr>
            <p:nvPr/>
          </p:nvSpPr>
          <p:spPr bwMode="auto">
            <a:xfrm>
              <a:off x="1620" y="2892"/>
              <a:ext cx="252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" descr="Equivalent arrow right"/>
          <p:cNvGrpSpPr>
            <a:grpSpLocks/>
          </p:cNvGrpSpPr>
          <p:nvPr/>
        </p:nvGrpSpPr>
        <p:grpSpPr bwMode="auto">
          <a:xfrm>
            <a:off x="1771650" y="4344988"/>
            <a:ext cx="2171700" cy="457200"/>
            <a:chOff x="516" y="2749"/>
            <a:chExt cx="1368" cy="288"/>
          </a:xfrm>
        </p:grpSpPr>
        <p:sp>
          <p:nvSpPr>
            <p:cNvPr id="111625" name="Text Box 7"/>
            <p:cNvSpPr txBox="1">
              <a:spLocks noChangeArrowheads="1"/>
            </p:cNvSpPr>
            <p:nvPr/>
          </p:nvSpPr>
          <p:spPr bwMode="auto">
            <a:xfrm>
              <a:off x="516" y="2749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400" b="1">
                  <a:solidFill>
                    <a:schemeClr val="tx2"/>
                  </a:solidFill>
                </a:rPr>
                <a:t>Equivalent</a:t>
              </a:r>
            </a:p>
          </p:txBody>
        </p:sp>
        <p:sp>
          <p:nvSpPr>
            <p:cNvPr id="111626" name="Line 8"/>
            <p:cNvSpPr>
              <a:spLocks noChangeShapeType="1"/>
            </p:cNvSpPr>
            <p:nvPr/>
          </p:nvSpPr>
          <p:spPr bwMode="auto">
            <a:xfrm flipV="1">
              <a:off x="1620" y="2760"/>
              <a:ext cx="264" cy="12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627" name="Line 9"/>
            <p:cNvSpPr>
              <a:spLocks noChangeShapeType="1"/>
            </p:cNvSpPr>
            <p:nvPr/>
          </p:nvSpPr>
          <p:spPr bwMode="auto">
            <a:xfrm>
              <a:off x="1620" y="2892"/>
              <a:ext cx="252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636588" y="5648325"/>
            <a:ext cx="597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Other string class functions are found in </a:t>
            </a:r>
          </a:p>
        </p:txBody>
      </p:sp>
      <p:sp>
        <p:nvSpPr>
          <p:cNvPr id="564235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91313" y="557053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8.7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8103B9A-A54D-4A06-8640-65E206B2CCB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4" grpId="0"/>
      <p:bldP spid="56423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class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03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C++11 has new functions to convert a string class object to a number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i;</a:t>
            </a:r>
            <a:br>
              <a:rPr lang="en-US" sz="2000" dirty="0"/>
            </a:br>
            <a:r>
              <a:rPr lang="en-US" sz="2000" dirty="0" smtClean="0"/>
              <a:t>	double </a:t>
            </a:r>
            <a:r>
              <a:rPr lang="en-US" sz="2000" dirty="0"/>
              <a:t>d;</a:t>
            </a:r>
            <a:br>
              <a:rPr lang="en-US" sz="2000" dirty="0"/>
            </a:br>
            <a:r>
              <a:rPr lang="en-US" sz="2000" dirty="0" smtClean="0"/>
              <a:t>	string </a:t>
            </a:r>
            <a:r>
              <a:rPr lang="en-US" sz="2000" dirty="0"/>
              <a:t>s;</a:t>
            </a:r>
            <a:br>
              <a:rPr lang="en-US" sz="2000" dirty="0"/>
            </a:br>
            <a:r>
              <a:rPr lang="en-US" sz="2000" dirty="0" smtClean="0"/>
              <a:t>	i </a:t>
            </a:r>
            <a:r>
              <a:rPr lang="en-US" sz="2000" dirty="0"/>
              <a:t>= </a:t>
            </a:r>
            <a:r>
              <a:rPr lang="en-US" sz="2000" dirty="0" err="1"/>
              <a:t>stoi</a:t>
            </a:r>
            <a:r>
              <a:rPr lang="en-US" sz="2000" dirty="0"/>
              <a:t>("35");  // Converts the string "35" to an integer 35</a:t>
            </a:r>
            <a:br>
              <a:rPr lang="en-US" sz="2000" dirty="0"/>
            </a:br>
            <a:r>
              <a:rPr lang="en-US" sz="2000" dirty="0" smtClean="0"/>
              <a:t>	d </a:t>
            </a:r>
            <a:r>
              <a:rPr lang="en-US" sz="2000" dirty="0"/>
              <a:t>= </a:t>
            </a:r>
            <a:r>
              <a:rPr lang="en-US" sz="2000" dirty="0" err="1"/>
              <a:t>stod</a:t>
            </a:r>
            <a:r>
              <a:rPr lang="en-US" sz="2000" dirty="0"/>
              <a:t>("2.5"); // Converts the string "2.5" to the double </a:t>
            </a:r>
            <a:r>
              <a:rPr lang="en-US" sz="2000" dirty="0" smtClean="0"/>
              <a:t>2.5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C++11 has new functions to convert a string class object to a number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sz="2400" dirty="0" smtClean="0"/>
              <a:t>string s = </a:t>
            </a:r>
            <a:r>
              <a:rPr lang="en-US" sz="2400" dirty="0" err="1" smtClean="0"/>
              <a:t>to_string</a:t>
            </a:r>
            <a:r>
              <a:rPr lang="en-US" sz="2400" dirty="0" smtClean="0"/>
              <a:t>(1.2*2);  // “2.4” stored in s</a:t>
            </a: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92F0BCE5-0B4D-497A-A99B-279BA6672A94}" type="slidenum">
              <a:rPr lang="en-US" altLang="en-US" sz="1400">
                <a:solidFill>
                  <a:srgbClr val="000000"/>
                </a:solidFill>
              </a:rPr>
              <a:pPr/>
              <a:t>54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Comparison of strings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17775"/>
          </a:xfrm>
        </p:spPr>
        <p:txBody>
          <a:bodyPr/>
          <a:lstStyle/>
          <a:p>
            <a:pPr eaLnBrk="1" hangingPunct="1"/>
            <a:r>
              <a:rPr lang="en-US" altLang="en-US" smtClean="0"/>
              <a:t>Comparison operators work with string objects</a:t>
            </a:r>
          </a:p>
          <a:p>
            <a:pPr lvl="1" eaLnBrk="1" hangingPunct="1"/>
            <a:r>
              <a:rPr lang="en-US" altLang="en-US" smtClean="0"/>
              <a:t>Objects are compared using lexicographic order (Alphabetical ordering using the order of symbols in the ASCII character set.)</a:t>
            </a:r>
          </a:p>
          <a:p>
            <a:pPr lvl="1" eaLnBrk="1" hangingPunct="1"/>
            <a:r>
              <a:rPr lang="en-US" altLang="en-US" smtClean="0"/>
              <a:t> ==  returns true if two string objects contain the same characters in the same order</a:t>
            </a:r>
          </a:p>
          <a:p>
            <a:pPr lvl="2" eaLnBrk="1" hangingPunct="1"/>
            <a:r>
              <a:rPr lang="en-US" altLang="en-US" smtClean="0"/>
              <a:t>Remember strcmp for C-strings?</a:t>
            </a:r>
          </a:p>
          <a:p>
            <a:pPr lvl="1" eaLnBrk="1" hangingPunct="1"/>
            <a:r>
              <a:rPr lang="en-US" altLang="en-US" smtClean="0"/>
              <a:t>&lt;, &gt;, &lt;=, &gt;= can be used to compare string </a:t>
            </a:r>
            <a:br>
              <a:rPr lang="en-US" altLang="en-US" smtClean="0"/>
            </a:br>
            <a:r>
              <a:rPr lang="en-US" altLang="en-US" smtClean="0"/>
              <a:t>objects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4821573B-0EFE-4639-ACBE-9D033DC1ED9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Example:</a:t>
            </a:r>
            <a:br>
              <a:rPr lang="en-US" altLang="en-US" smtClean="0"/>
            </a:br>
            <a:r>
              <a:rPr lang="en-US" altLang="en-US" smtClean="0"/>
              <a:t>Palindrome Testing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 smtClean="0"/>
              <a:t>A palindrome is a string that reads the same </a:t>
            </a:r>
            <a:br>
              <a:rPr lang="en-US" altLang="en-US" smtClean="0"/>
            </a:br>
            <a:r>
              <a:rPr lang="en-US" altLang="en-US" smtClean="0"/>
              <a:t>from front to back as it does from back to front</a:t>
            </a:r>
          </a:p>
          <a:p>
            <a:pPr lvl="1" eaLnBrk="1" hangingPunct="1"/>
            <a:r>
              <a:rPr lang="en-US" altLang="en-US" smtClean="0"/>
              <a:t>This program ignores spaces and punctuation</a:t>
            </a:r>
          </a:p>
          <a:p>
            <a:pPr lvl="1" eaLnBrk="1" hangingPunct="1"/>
            <a:r>
              <a:rPr lang="en-US" altLang="en-US" smtClean="0"/>
              <a:t>Upper and lowercase versions of letters are </a:t>
            </a:r>
            <a:br>
              <a:rPr lang="en-US" altLang="en-US" smtClean="0"/>
            </a:br>
            <a:r>
              <a:rPr lang="en-US" altLang="en-US" smtClean="0"/>
              <a:t>considered the same letter</a:t>
            </a:r>
          </a:p>
          <a:p>
            <a:pPr lvl="1" eaLnBrk="1" hangingPunct="1"/>
            <a:r>
              <a:rPr lang="en-US" altLang="en-US" smtClean="0"/>
              <a:t>Examples:    Able was I 'ere I saw Elba.</a:t>
            </a:r>
            <a:br>
              <a:rPr lang="en-US" altLang="en-US" smtClean="0"/>
            </a:br>
            <a:r>
              <a:rPr lang="en-US" altLang="en-US" smtClean="0"/>
              <a:t> 			Madam, I'm Adam.</a:t>
            </a:r>
            <a:br>
              <a:rPr lang="en-US" altLang="en-US" smtClean="0"/>
            </a:br>
            <a:r>
              <a:rPr lang="en-US" altLang="en-US" smtClean="0"/>
              <a:t> 			A man, a plan, a canal, Panama.</a:t>
            </a:r>
            <a:br>
              <a:rPr lang="en-US" altLang="en-US" smtClean="0"/>
            </a:br>
            <a:r>
              <a:rPr lang="en-US" altLang="en-US" smtClean="0"/>
              <a:t>                    Racecar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4B41B2B-EAD8-450B-B21C-FF234B99075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Palindrome Testing:</a:t>
            </a:r>
            <a:br>
              <a:rPr lang="en-US" altLang="en-US" smtClean="0"/>
            </a:br>
            <a:r>
              <a:rPr lang="en-US" altLang="en-US" smtClean="0"/>
              <a:t>remove_punct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08175"/>
          </a:xfrm>
        </p:spPr>
        <p:txBody>
          <a:bodyPr/>
          <a:lstStyle/>
          <a:p>
            <a:pPr eaLnBrk="1" hangingPunct="1"/>
            <a:r>
              <a:rPr lang="en-US" altLang="en-US" smtClean="0"/>
              <a:t>remove_punct removes punctuation from a string</a:t>
            </a:r>
          </a:p>
          <a:p>
            <a:pPr lvl="1" eaLnBrk="1" hangingPunct="1"/>
            <a:r>
              <a:rPr lang="en-US" altLang="en-US" smtClean="0"/>
              <a:t>remove_punct compares each character in the string to the characters in a string containing all the punctuation characters and the space character. </a:t>
            </a:r>
          </a:p>
          <a:p>
            <a:pPr lvl="1" eaLnBrk="1" hangingPunct="1"/>
            <a:r>
              <a:rPr lang="en-US" altLang="en-US" smtClean="0"/>
              <a:t>If a match is not found, the character is added to the string no_punct</a:t>
            </a:r>
          </a:p>
          <a:p>
            <a:pPr lvl="1" eaLnBrk="1" hangingPunct="1"/>
            <a:r>
              <a:rPr lang="en-US" altLang="en-US" smtClean="0"/>
              <a:t>no_punct, the original string less any punctuation or spaces, is returned</a:t>
            </a: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E4119D6-FDE2-415E-9D67-2CB381F53AB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Palindrome Testing:</a:t>
            </a:r>
            <a:br>
              <a:rPr lang="en-US" altLang="en-US" smtClean="0"/>
            </a:br>
            <a:r>
              <a:rPr lang="en-US" altLang="en-US" smtClean="0"/>
              <a:t>substr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substr member function is used to locate </a:t>
            </a:r>
            <a:br>
              <a:rPr lang="en-US" altLang="en-US" smtClean="0"/>
            </a:br>
            <a:r>
              <a:rPr lang="en-US" altLang="en-US" smtClean="0"/>
              <a:t>a substring within a string</a:t>
            </a:r>
          </a:p>
          <a:p>
            <a:pPr lvl="1" eaLnBrk="1" hangingPunct="1"/>
            <a:r>
              <a:rPr lang="en-US" altLang="en-US" smtClean="0"/>
              <a:t>remove_punct uses substr to extract a single</a:t>
            </a:r>
            <a:br>
              <a:rPr lang="en-US" altLang="en-US" smtClean="0"/>
            </a:br>
            <a:r>
              <a:rPr lang="en-US" altLang="en-US" smtClean="0"/>
              <a:t>character at a time from the source string.  The </a:t>
            </a:r>
            <a:br>
              <a:rPr lang="en-US" altLang="en-US" smtClean="0"/>
            </a:br>
            <a:r>
              <a:rPr lang="en-US" altLang="en-US" smtClean="0"/>
              <a:t>character is stored in a_char.</a:t>
            </a:r>
          </a:p>
          <a:p>
            <a:pPr lvl="1" eaLnBrk="1" hangingPunct="1"/>
            <a:r>
              <a:rPr lang="en-US" altLang="en-US" smtClean="0"/>
              <a:t>remove_punct then uses function find to see if the character in a_char is in the string of punctuation characters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65DACC09-AEAD-4FF9-A18F-AF613A8F410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Palindrome Testing:</a:t>
            </a:r>
            <a:br>
              <a:rPr lang="en-US" altLang="en-US" smtClean="0"/>
            </a:br>
            <a:r>
              <a:rPr lang="en-US" altLang="en-US" smtClean="0"/>
              <a:t>The Program</a:t>
            </a:r>
          </a:p>
        </p:txBody>
      </p:sp>
      <p:sp>
        <p:nvSpPr>
          <p:cNvPr id="121859" name="Rectangle 8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027112"/>
          </a:xfrm>
        </p:spPr>
        <p:txBody>
          <a:bodyPr/>
          <a:lstStyle/>
          <a:p>
            <a:pPr eaLnBrk="1" hangingPunct="1"/>
            <a:r>
              <a:rPr lang="en-US" altLang="en-US" smtClean="0"/>
              <a:t>The entire palindrome testing program is </a:t>
            </a:r>
            <a:br>
              <a:rPr lang="en-US" altLang="en-US" smtClean="0"/>
            </a:br>
            <a:r>
              <a:rPr lang="en-US" altLang="en-US" smtClean="0"/>
              <a:t>found in  </a:t>
            </a:r>
          </a:p>
        </p:txBody>
      </p:sp>
      <p:grpSp>
        <p:nvGrpSpPr>
          <p:cNvPr id="2" name="Group 2" descr="Display 8.8 (1-4)"/>
          <p:cNvGrpSpPr>
            <a:grpSpLocks/>
          </p:cNvGrpSpPr>
          <p:nvPr/>
        </p:nvGrpSpPr>
        <p:grpSpPr bwMode="auto">
          <a:xfrm>
            <a:off x="3292004" y="3375025"/>
            <a:ext cx="2490787" cy="2109787"/>
            <a:chOff x="2223" y="1457"/>
            <a:chExt cx="1569" cy="1329"/>
          </a:xfrm>
        </p:grpSpPr>
        <p:sp>
          <p:nvSpPr>
            <p:cNvPr id="121862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223" y="1457"/>
              <a:ext cx="1569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Display 8.8 (1)</a:t>
              </a:r>
            </a:p>
          </p:txBody>
        </p:sp>
        <p:sp>
          <p:nvSpPr>
            <p:cNvPr id="121863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223" y="1791"/>
              <a:ext cx="1569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Display 8.8 (2)</a:t>
              </a:r>
            </a:p>
          </p:txBody>
        </p:sp>
        <p:sp>
          <p:nvSpPr>
            <p:cNvPr id="121864" name="Text Box 5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223" y="2453"/>
              <a:ext cx="1569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Display 8.8 (4)</a:t>
              </a:r>
            </a:p>
          </p:txBody>
        </p:sp>
        <p:sp>
          <p:nvSpPr>
            <p:cNvPr id="121865" name="Text Box 6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223" y="2124"/>
              <a:ext cx="1569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Display 8.8 (3)</a:t>
              </a:r>
            </a:p>
          </p:txBody>
        </p:sp>
      </p:grp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D5108DA0-C1C0-444C-948C-8531F3D528D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C-string </a:t>
            </a:r>
            <a:r>
              <a:rPr lang="en-US" altLang="en-US" dirty="0" smtClean="0"/>
              <a:t>Details</a:t>
            </a:r>
            <a:endParaRPr lang="en-US" altLang="en-US" dirty="0" smtClean="0"/>
          </a:p>
        </p:txBody>
      </p:sp>
      <p:sp>
        <p:nvSpPr>
          <p:cNvPr id="15398" name="Rectangle 49"/>
          <p:cNvSpPr>
            <a:spLocks noGrp="1" noChangeArrowheads="1"/>
          </p:cNvSpPr>
          <p:nvPr>
            <p:ph type="body" idx="4294967295"/>
          </p:nvPr>
        </p:nvSpPr>
        <p:spPr>
          <a:xfrm>
            <a:off x="849313" y="1676400"/>
            <a:ext cx="8294687" cy="2438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Declaring a C-string as char s[10] creates space</a:t>
            </a:r>
            <a:br>
              <a:rPr lang="en-US" altLang="en-US" dirty="0" smtClean="0"/>
            </a:br>
            <a:r>
              <a:rPr lang="en-US" altLang="en-US" dirty="0" smtClean="0"/>
              <a:t>for only nine characters</a:t>
            </a:r>
          </a:p>
          <a:p>
            <a:pPr lvl="1" eaLnBrk="1" hangingPunct="1"/>
            <a:r>
              <a:rPr lang="en-US" altLang="en-US" dirty="0" smtClean="0"/>
              <a:t>The null character terminator requires one space</a:t>
            </a:r>
          </a:p>
          <a:p>
            <a:pPr eaLnBrk="1" hangingPunct="1"/>
            <a:r>
              <a:rPr lang="en-US" altLang="en-US" dirty="0" smtClean="0"/>
              <a:t>A C-string variable does not need a size variable</a:t>
            </a:r>
          </a:p>
          <a:p>
            <a:pPr lvl="1" eaLnBrk="1" hangingPunct="1"/>
            <a:r>
              <a:rPr lang="en-US" altLang="en-US" dirty="0" smtClean="0"/>
              <a:t>The null character immediately follows the last</a:t>
            </a:r>
            <a:br>
              <a:rPr lang="en-US" altLang="en-US" dirty="0" smtClean="0"/>
            </a:br>
            <a:r>
              <a:rPr lang="en-US" altLang="en-US" dirty="0" smtClean="0"/>
              <a:t>character of the string</a:t>
            </a:r>
          </a:p>
          <a:p>
            <a:pPr eaLnBrk="1" hangingPunct="1"/>
            <a:r>
              <a:rPr lang="en-US" altLang="en-US" dirty="0" smtClean="0"/>
              <a:t>Example:</a:t>
            </a:r>
            <a:br>
              <a:rPr lang="en-US" altLang="en-US" dirty="0" smtClean="0"/>
            </a:br>
            <a:r>
              <a:rPr lang="en-US" altLang="en-US" dirty="0" smtClean="0"/>
              <a:t>          </a:t>
            </a:r>
          </a:p>
        </p:txBody>
      </p:sp>
      <p:graphicFrame>
        <p:nvGraphicFramePr>
          <p:cNvPr id="517122" name="Group 2" descr="Chart of C-String up to s[9]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492803"/>
              </p:ext>
            </p:extLst>
          </p:nvPr>
        </p:nvGraphicFramePr>
        <p:xfrm>
          <a:off x="2522538" y="5114925"/>
          <a:ext cx="6092825" cy="1057275"/>
        </p:xfrm>
        <a:graphic>
          <a:graphicData uri="http://schemas.openxmlformats.org/drawingml/2006/table">
            <a:tbl>
              <a:tblPr firstRow="1"/>
              <a:tblGrid>
                <a:gridCol w="608012"/>
                <a:gridCol w="611188"/>
                <a:gridCol w="609600"/>
                <a:gridCol w="608012"/>
                <a:gridCol w="609600"/>
                <a:gridCol w="609600"/>
                <a:gridCol w="608013"/>
                <a:gridCol w="609600"/>
                <a:gridCol w="611187"/>
                <a:gridCol w="6080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s[0]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s[2]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s[3]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s[4]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s[5]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s[6]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s[7]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s[8]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s[9]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BC7696C-0E3B-4323-866C-6B840514505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Objects to C-strings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 smtClean="0"/>
              <a:t>Recall the automatic conversion from C-string</a:t>
            </a:r>
            <a:br>
              <a:rPr lang="en-US" altLang="en-US" smtClean="0"/>
            </a:br>
            <a:r>
              <a:rPr lang="en-US" altLang="en-US" smtClean="0"/>
              <a:t>to string:    char a_c_string[] = "C-string";</a:t>
            </a:r>
            <a:br>
              <a:rPr lang="en-US" altLang="en-US" smtClean="0"/>
            </a:br>
            <a:r>
              <a:rPr lang="en-US" altLang="en-US" smtClean="0"/>
              <a:t>                   string_variable = a_c_string;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strings are not converted to C-strings</a:t>
            </a:r>
          </a:p>
          <a:p>
            <a:pPr eaLnBrk="1" hangingPunct="1"/>
            <a:r>
              <a:rPr lang="en-US" altLang="en-US" smtClean="0"/>
              <a:t>Both of these statements are illegal:</a:t>
            </a:r>
          </a:p>
          <a:p>
            <a:pPr lvl="1" eaLnBrk="1" hangingPunct="1"/>
            <a:r>
              <a:rPr lang="en-US" altLang="en-US" smtClean="0"/>
              <a:t>a_c_string = string_variable;</a:t>
            </a:r>
          </a:p>
          <a:p>
            <a:pPr lvl="1" eaLnBrk="1" hangingPunct="1"/>
            <a:r>
              <a:rPr lang="en-US" altLang="en-US" smtClean="0"/>
              <a:t>strcpy(a_c_string, string_variable);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BCF8AB2-0519-4F3D-BEA0-7915D8DE84C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strings to C-strings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string class member function c_str returns</a:t>
            </a:r>
            <a:br>
              <a:rPr lang="en-US" altLang="en-US" smtClean="0"/>
            </a:br>
            <a:r>
              <a:rPr lang="en-US" altLang="en-US" smtClean="0"/>
              <a:t>the C-string version of a string object</a:t>
            </a:r>
          </a:p>
          <a:p>
            <a:pPr lvl="1" eaLnBrk="1" hangingPunct="1"/>
            <a:r>
              <a:rPr lang="en-US" altLang="en-US" smtClean="0"/>
              <a:t>Example:    </a:t>
            </a:r>
            <a:br>
              <a:rPr lang="en-US" altLang="en-US" smtClean="0"/>
            </a:br>
            <a:r>
              <a:rPr lang="en-US" altLang="en-US" smtClean="0"/>
              <a:t>strcpy(a_c_string, string_variable.c_str( ) ); 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This line is still illegal</a:t>
            </a:r>
            <a:br>
              <a:rPr lang="en-US" altLang="en-US" smtClean="0"/>
            </a:br>
            <a:r>
              <a:rPr lang="en-US" altLang="en-US" smtClean="0"/>
              <a:t>         a_c_string = string_variable.c_str( ) ;</a:t>
            </a:r>
          </a:p>
          <a:p>
            <a:pPr lvl="1" eaLnBrk="1" hangingPunct="1"/>
            <a:r>
              <a:rPr lang="en-US" altLang="en-US" smtClean="0"/>
              <a:t>Recall that operator = does not work with C-strings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A2277E36-9B75-4C82-A090-11CA27C3C01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8.2 Conclusion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/>
            <a:r>
              <a:rPr lang="en-US" altLang="en-US" smtClean="0"/>
              <a:t>Can you</a:t>
            </a:r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Show how a string object can be used like a  C-string?</a:t>
            </a:r>
          </a:p>
          <a:p>
            <a:pPr lvl="1" eaLnBrk="1" hangingPunct="1"/>
            <a:r>
              <a:rPr lang="en-US" altLang="en-US" smtClean="0"/>
              <a:t>Write code to read an entire line into a string object?</a:t>
            </a:r>
          </a:p>
          <a:p>
            <a:pPr lvl="1" eaLnBrk="1" hangingPunct="1"/>
            <a:r>
              <a:rPr lang="en-US" altLang="en-US" smtClean="0"/>
              <a:t>Use the string function at to access individual </a:t>
            </a:r>
            <a:br>
              <a:rPr lang="en-US" altLang="en-US" smtClean="0"/>
            </a:br>
            <a:r>
              <a:rPr lang="en-US" altLang="en-US" smtClean="0"/>
              <a:t>characters in a string object?</a:t>
            </a:r>
          </a:p>
          <a:p>
            <a:pPr lvl="1" eaLnBrk="1" hangingPunct="1"/>
            <a:r>
              <a:rPr lang="en-US" altLang="en-US" smtClean="0"/>
              <a:t>Write code to convert a string to a C-string?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21C7C671-3DA1-4EF4-B267-849E48AF72F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8.3</a:t>
            </a:r>
          </a:p>
        </p:txBody>
      </p:sp>
      <p:sp>
        <p:nvSpPr>
          <p:cNvPr id="6554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Vectors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Vectors</a:t>
            </a:r>
          </a:p>
        </p:txBody>
      </p:sp>
      <p:sp>
        <p:nvSpPr>
          <p:cNvPr id="131075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/>
          <a:lstStyle/>
          <a:p>
            <a:pPr eaLnBrk="1" hangingPunct="1"/>
            <a:r>
              <a:rPr lang="en-US" altLang="en-US" smtClean="0"/>
              <a:t>Vectors are like arrays that can change size as</a:t>
            </a:r>
            <a:br>
              <a:rPr lang="en-US" altLang="en-US" smtClean="0"/>
            </a:br>
            <a:r>
              <a:rPr lang="en-US" altLang="en-US" smtClean="0"/>
              <a:t>your program runs</a:t>
            </a:r>
          </a:p>
          <a:p>
            <a:pPr eaLnBrk="1" hangingPunct="1"/>
            <a:r>
              <a:rPr lang="en-US" altLang="en-US" smtClean="0"/>
              <a:t>Vectors, like arrays, have a base type</a:t>
            </a:r>
          </a:p>
          <a:p>
            <a:pPr eaLnBrk="1" hangingPunct="1"/>
            <a:r>
              <a:rPr lang="en-US" altLang="en-US" smtClean="0"/>
              <a:t>To declare an empty vector with base type int:</a:t>
            </a:r>
            <a:br>
              <a:rPr lang="en-US" altLang="en-US" smtClean="0"/>
            </a:br>
            <a:r>
              <a:rPr lang="en-US" altLang="en-US" smtClean="0"/>
              <a:t>       		vector&lt;int&gt; v;</a:t>
            </a:r>
          </a:p>
          <a:p>
            <a:pPr lvl="1" eaLnBrk="1" hangingPunct="1"/>
            <a:r>
              <a:rPr lang="en-US" altLang="en-US" smtClean="0"/>
              <a:t>&lt;int&gt; identifies vector as a template class </a:t>
            </a:r>
          </a:p>
          <a:p>
            <a:pPr lvl="1" eaLnBrk="1" hangingPunct="1"/>
            <a:r>
              <a:rPr lang="en-US" altLang="en-US" smtClean="0"/>
              <a:t>You can use any base type in a template class:</a:t>
            </a:r>
            <a:br>
              <a:rPr lang="en-US" altLang="en-US" smtClean="0"/>
            </a:br>
            <a:r>
              <a:rPr lang="en-US" altLang="en-US" smtClean="0"/>
              <a:t> 			vector&lt;string&gt; v;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E8DD73D-0138-4F34-9E19-5987A53C62A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vector Elements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/>
            <a:r>
              <a:rPr lang="en-US" altLang="en-US" smtClean="0"/>
              <a:t>Vectors elements are indexed starting with 0</a:t>
            </a:r>
          </a:p>
          <a:p>
            <a:pPr lvl="1" eaLnBrk="1" hangingPunct="1"/>
            <a:r>
              <a:rPr lang="en-US" altLang="en-US" smtClean="0"/>
              <a:t>[ ]'s are used to read or change the value of an item:</a:t>
            </a:r>
            <a:br>
              <a:rPr lang="en-US" altLang="en-US" smtClean="0"/>
            </a:br>
            <a:r>
              <a:rPr lang="en-US" altLang="en-US" smtClean="0"/>
              <a:t>  </a:t>
            </a:r>
            <a:br>
              <a:rPr lang="en-US" altLang="en-US" smtClean="0"/>
            </a:br>
            <a:r>
              <a:rPr lang="en-US" altLang="en-US" smtClean="0"/>
              <a:t>                        v[i] = 42;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               cout &lt;&lt; v[i];</a:t>
            </a:r>
          </a:p>
          <a:p>
            <a:pPr lvl="1" eaLnBrk="1" hangingPunct="1"/>
            <a:r>
              <a:rPr lang="en-US" altLang="en-US" smtClean="0"/>
              <a:t>[ ]'s cannot be used to initialize a vector element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992E4071-D542-4476-BD08-F6CB4BEF43A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Initializing vector Elements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 are added to a vector using the </a:t>
            </a:r>
            <a:br>
              <a:rPr lang="en-US" altLang="en-US" smtClean="0"/>
            </a:br>
            <a:r>
              <a:rPr lang="en-US" altLang="en-US" smtClean="0"/>
              <a:t>member function push_back</a:t>
            </a:r>
          </a:p>
          <a:p>
            <a:pPr lvl="1" eaLnBrk="1" hangingPunct="1"/>
            <a:r>
              <a:rPr lang="en-US" altLang="en-US" smtClean="0"/>
              <a:t>push_back adds an element in the next available position</a:t>
            </a:r>
          </a:p>
          <a:p>
            <a:pPr lvl="1" eaLnBrk="1" hangingPunct="1"/>
            <a:r>
              <a:rPr lang="en-US" altLang="en-US" smtClean="0"/>
              <a:t>Example:   vector&lt;double&gt; sample;</a:t>
            </a:r>
            <a:br>
              <a:rPr lang="en-US" altLang="en-US" smtClean="0"/>
            </a:br>
            <a:r>
              <a:rPr lang="en-US" altLang="en-US" smtClean="0"/>
              <a:t> 		      sample.push_back(0.0);</a:t>
            </a:r>
            <a:br>
              <a:rPr lang="en-US" altLang="en-US" smtClean="0"/>
            </a:br>
            <a:r>
              <a:rPr lang="en-US" altLang="en-US" smtClean="0"/>
              <a:t> 		      sample.push_back(1.1);</a:t>
            </a:r>
            <a:br>
              <a:rPr lang="en-US" altLang="en-US" smtClean="0"/>
            </a:br>
            <a:r>
              <a:rPr lang="en-US" altLang="en-US" smtClean="0"/>
              <a:t> 		      sample.push_back(2.2);</a:t>
            </a: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E6E56C3E-B422-4C78-8DEB-7F5C3664F0A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size Of A vector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367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member function size returns the number </a:t>
            </a:r>
            <a:br>
              <a:rPr lang="en-US" altLang="en-US" smtClean="0"/>
            </a:br>
            <a:r>
              <a:rPr lang="en-US" altLang="en-US" smtClean="0"/>
              <a:t>of elements in a vector</a:t>
            </a:r>
          </a:p>
          <a:p>
            <a:pPr lvl="1" eaLnBrk="1" hangingPunct="1"/>
            <a:r>
              <a:rPr lang="en-US" altLang="en-US" smtClean="0"/>
              <a:t>Example:  To print each element of a vector given the previous vector initialization:</a:t>
            </a:r>
            <a:br>
              <a:rPr lang="en-US" altLang="en-US" smtClean="0"/>
            </a:br>
            <a:r>
              <a:rPr lang="en-US" altLang="en-US" smtClean="0"/>
              <a:t>                  for (int i= 0; i &lt; sample.size( ); i++)</a:t>
            </a:r>
            <a:br>
              <a:rPr lang="en-US" altLang="en-US" smtClean="0"/>
            </a:br>
            <a:r>
              <a:rPr lang="en-US" altLang="en-US" smtClean="0"/>
              <a:t>                      cout &lt;&lt; sample[i] &lt;&lt; endl;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F7C3B48E-9281-439A-B9C8-AFBC57775AC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Type unsigned int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vector class member function size returns </a:t>
            </a:r>
            <a:br>
              <a:rPr lang="en-US" altLang="en-US" smtClean="0"/>
            </a:br>
            <a:r>
              <a:rPr lang="en-US" altLang="en-US" smtClean="0"/>
              <a:t>an unsigned int </a:t>
            </a:r>
          </a:p>
          <a:p>
            <a:pPr lvl="1" eaLnBrk="1" hangingPunct="1"/>
            <a:r>
              <a:rPr lang="en-US" altLang="en-US" smtClean="0"/>
              <a:t>Unsigned int's are nonnegative integers</a:t>
            </a:r>
          </a:p>
          <a:p>
            <a:pPr lvl="1" eaLnBrk="1" hangingPunct="1"/>
            <a:r>
              <a:rPr lang="en-US" altLang="en-US" smtClean="0"/>
              <a:t>Some compilers will give a warning if the previous for-loop is not changed to: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for (unsigned int i= 0; i &lt; sample.size( ); i++)</a:t>
            </a:r>
            <a:br>
              <a:rPr lang="en-US" altLang="en-US" smtClean="0"/>
            </a:br>
            <a:r>
              <a:rPr lang="en-US" altLang="en-US" smtClean="0"/>
              <a:t>       cout &lt;&lt; sample[i] &lt;&lt; endl;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94DE430B-7F9D-4287-BDEA-1946870925A3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Alternate vector Initialization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10600" cy="2971800"/>
          </a:xfrm>
        </p:spPr>
        <p:txBody>
          <a:bodyPr/>
          <a:lstStyle/>
          <a:p>
            <a:pPr eaLnBrk="1" hangingPunct="1"/>
            <a:r>
              <a:rPr lang="en-US" altLang="en-US" smtClean="0"/>
              <a:t>A vector constructor exists that takes an </a:t>
            </a:r>
            <a:br>
              <a:rPr lang="en-US" altLang="en-US" smtClean="0"/>
            </a:br>
            <a:r>
              <a:rPr lang="en-US" altLang="en-US" smtClean="0"/>
              <a:t>integer argument and initializes that number of </a:t>
            </a:r>
            <a:br>
              <a:rPr lang="en-US" altLang="en-US" smtClean="0"/>
            </a:br>
            <a:r>
              <a:rPr lang="en-US" altLang="en-US" smtClean="0"/>
              <a:t>elements </a:t>
            </a:r>
          </a:p>
          <a:p>
            <a:pPr lvl="1" eaLnBrk="1" hangingPunct="1"/>
            <a:r>
              <a:rPr lang="en-US" altLang="en-US" smtClean="0"/>
              <a:t>Example:   vector&lt;int&gt; v(10);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	      initializes the first 10 elements to 0</a:t>
            </a:r>
            <a:br>
              <a:rPr lang="en-US" altLang="en-US" smtClean="0"/>
            </a:br>
            <a:r>
              <a:rPr lang="en-US" altLang="en-US" smtClean="0"/>
              <a:t>		      v.size( ) would return 10</a:t>
            </a:r>
          </a:p>
          <a:p>
            <a:pPr lvl="2" eaLnBrk="1" hangingPunct="1"/>
            <a:r>
              <a:rPr lang="en-US" altLang="en-US" smtClean="0"/>
              <a:t>[ ]'s can now be used to assign elements 0  through 9</a:t>
            </a:r>
          </a:p>
          <a:p>
            <a:pPr lvl="2" eaLnBrk="1" hangingPunct="1"/>
            <a:r>
              <a:rPr lang="en-US" altLang="en-US" smtClean="0"/>
              <a:t>push_back is used to assign elements greater than  9</a:t>
            </a: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43EF15E0-E12C-4917-959C-D727FB838DE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C-string Declaration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08175"/>
          </a:xfrm>
        </p:spPr>
        <p:txBody>
          <a:bodyPr/>
          <a:lstStyle/>
          <a:p>
            <a:pPr eaLnBrk="1" hangingPunct="1"/>
            <a:r>
              <a:rPr lang="en-US" altLang="en-US" smtClean="0"/>
              <a:t>To declare a C-string variable, use the syntax: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char Array_name[ Maximum_C_String_Size + 1];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+ 1 reserves the additional character needed by '\0'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A7577D11-3001-4399-BB38-5162BA77D05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Initialization </a:t>
            </a:r>
            <a:br>
              <a:rPr lang="en-US" altLang="en-US" smtClean="0"/>
            </a:br>
            <a:r>
              <a:rPr lang="en-US" altLang="en-US" smtClean="0"/>
              <a:t>With Classes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vector constructor with an integer argument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Initializes  elements of number types  to zero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Initializes elements of class types using the </a:t>
            </a:r>
            <a:br>
              <a:rPr lang="en-US" altLang="en-US" smtClean="0"/>
            </a:br>
            <a:r>
              <a:rPr lang="en-US" altLang="en-US" smtClean="0"/>
              <a:t>default constructor for the class</a:t>
            </a: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E2306622-639F-47F6-9A18-DF54515B18E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vector Library</a:t>
            </a:r>
          </a:p>
        </p:txBody>
      </p:sp>
      <p:sp>
        <p:nvSpPr>
          <p:cNvPr id="14541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 smtClean="0"/>
              <a:t>To use the vector class</a:t>
            </a:r>
          </a:p>
          <a:p>
            <a:pPr lvl="1" eaLnBrk="1" hangingPunct="1"/>
            <a:r>
              <a:rPr lang="en-US" altLang="en-US" smtClean="0"/>
              <a:t>Include the vector library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       #include &lt;vector&gt;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Vector names are placed in the standard namespace so the usual using directive is needed: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      using namespace std;</a:t>
            </a:r>
          </a:p>
        </p:txBody>
      </p:sp>
      <p:sp>
        <p:nvSpPr>
          <p:cNvPr id="58061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443663" y="564673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8.9</a:t>
            </a: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8C9D3ED-0564-49BA-A957-3BDF5E3573F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Issues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Attempting to use [ ] to set a value beyond the </a:t>
            </a:r>
            <a:br>
              <a:rPr lang="en-US" altLang="en-US" smtClean="0"/>
            </a:br>
            <a:r>
              <a:rPr lang="en-US" altLang="en-US" smtClean="0"/>
              <a:t>size of a vector may not generate an error</a:t>
            </a:r>
          </a:p>
          <a:p>
            <a:pPr lvl="1" eaLnBrk="1" hangingPunct="1"/>
            <a:r>
              <a:rPr lang="en-US" altLang="en-US" smtClean="0"/>
              <a:t>The program will probably misbehave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The assignment operator with vectors does an </a:t>
            </a:r>
            <a:br>
              <a:rPr lang="en-US" altLang="en-US" smtClean="0"/>
            </a:br>
            <a:r>
              <a:rPr lang="en-US" altLang="en-US" smtClean="0"/>
              <a:t>element by element copy of the right hand vector</a:t>
            </a:r>
          </a:p>
          <a:p>
            <a:pPr lvl="1" eaLnBrk="1" hangingPunct="1"/>
            <a:r>
              <a:rPr lang="en-US" altLang="en-US" smtClean="0"/>
              <a:t>For class types, the assignment operator must make independent copies</a:t>
            </a: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4BAB2E73-D9D7-4FEC-8716-1E9BD138C7E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Efficiency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59813" cy="2971800"/>
          </a:xfrm>
        </p:spPr>
        <p:txBody>
          <a:bodyPr/>
          <a:lstStyle/>
          <a:p>
            <a:pPr eaLnBrk="1" hangingPunct="1"/>
            <a:r>
              <a:rPr lang="en-US" altLang="en-US" smtClean="0"/>
              <a:t>A vector's capacity is the number of elements</a:t>
            </a:r>
            <a:br>
              <a:rPr lang="en-US" altLang="en-US" smtClean="0"/>
            </a:br>
            <a:r>
              <a:rPr lang="en-US" altLang="en-US" smtClean="0"/>
              <a:t>allocated in memory</a:t>
            </a:r>
          </a:p>
          <a:p>
            <a:pPr lvl="1" eaLnBrk="1" hangingPunct="1"/>
            <a:r>
              <a:rPr lang="en-US" altLang="en-US" smtClean="0"/>
              <a:t>Accessible using the capacity( ) member function</a:t>
            </a:r>
          </a:p>
          <a:p>
            <a:pPr eaLnBrk="1" hangingPunct="1"/>
            <a:r>
              <a:rPr lang="en-US" altLang="en-US" smtClean="0"/>
              <a:t>Size is the number of elements initialized</a:t>
            </a:r>
          </a:p>
          <a:p>
            <a:pPr eaLnBrk="1" hangingPunct="1"/>
            <a:r>
              <a:rPr lang="en-US" altLang="en-US" smtClean="0"/>
              <a:t>When a vector runs out of space, the capacity is</a:t>
            </a:r>
            <a:br>
              <a:rPr lang="en-US" altLang="en-US" smtClean="0"/>
            </a:br>
            <a:r>
              <a:rPr lang="en-US" altLang="en-US" smtClean="0"/>
              <a:t>automatically increased</a:t>
            </a:r>
          </a:p>
          <a:p>
            <a:pPr lvl="1" eaLnBrk="1" hangingPunct="1"/>
            <a:r>
              <a:rPr lang="en-US" altLang="en-US" smtClean="0"/>
              <a:t>A common scheme is to double the size of a vector</a:t>
            </a:r>
          </a:p>
          <a:p>
            <a:pPr lvl="2" eaLnBrk="1" hangingPunct="1"/>
            <a:r>
              <a:rPr lang="en-US" altLang="en-US" smtClean="0"/>
              <a:t>More efficient than allocating smaller chunks of memory</a:t>
            </a: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BE3A0F6-C338-4CF3-99DB-F7F1AF4BB14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Controlling vector Capacity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2743200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efficiency is an issue</a:t>
            </a:r>
          </a:p>
          <a:p>
            <a:pPr lvl="1" eaLnBrk="1" hangingPunct="1"/>
            <a:r>
              <a:rPr lang="en-US" altLang="en-US" smtClean="0"/>
              <a:t>Member function reserve can increase the capacity of a vector</a:t>
            </a:r>
          </a:p>
          <a:p>
            <a:pPr lvl="2" eaLnBrk="1" hangingPunct="1"/>
            <a:r>
              <a:rPr lang="en-US" altLang="en-US" smtClean="0"/>
              <a:t>Example:  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v.reserve(32); // at least 32 elements</a:t>
            </a:r>
            <a:br>
              <a:rPr lang="en-US" altLang="en-US" smtClean="0"/>
            </a:br>
            <a:r>
              <a:rPr lang="en-US" altLang="en-US" smtClean="0"/>
              <a:t>   	v.reserve(v.size( ) + 10);  // at least 10 more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resize can be used to shrink a vector</a:t>
            </a:r>
          </a:p>
          <a:p>
            <a:pPr lvl="2" eaLnBrk="1" hangingPunct="1"/>
            <a:r>
              <a:rPr lang="en-US" altLang="en-US" smtClean="0"/>
              <a:t>Example:  	  v.resize(24); 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  //elements beyond 24  are lost</a:t>
            </a: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3A6F0CC-F84A-4064-84BC-1601865D9C6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8.3 Conclusion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pPr eaLnBrk="1" hangingPunct="1"/>
            <a:r>
              <a:rPr lang="en-US" altLang="en-US" smtClean="0"/>
              <a:t>Can you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Declare and initialize a vector of 10 doubles?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Write code to increase the size of a vector in at </a:t>
            </a:r>
            <a:br>
              <a:rPr lang="en-US" altLang="en-US" smtClean="0"/>
            </a:br>
            <a:r>
              <a:rPr lang="en-US" altLang="en-US" smtClean="0"/>
              <a:t>least two different ways?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Describe the difference between a vector's size and its capacity?</a:t>
            </a: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C8FEB0D-38FC-4F05-9A8A-1B788551004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8 -- End</a:t>
            </a:r>
          </a:p>
        </p:txBody>
      </p:sp>
      <p:sp>
        <p:nvSpPr>
          <p:cNvPr id="155652" name="AutoShape 2" descr="Smiley face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5653" name="AutoShape 3" descr="Smiley face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56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7710C1F-9A9E-42BC-9606-DB23B72950B6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8.1</a:t>
            </a:r>
            <a:br>
              <a:rPr lang="en-US" altLang="en-US" smtClean="0"/>
            </a:br>
            <a:r>
              <a:rPr lang="en-US" altLang="en-US" smtClean="0"/>
              <a:t>(1/2)</a:t>
            </a:r>
          </a:p>
        </p:txBody>
      </p:sp>
      <p:sp>
        <p:nvSpPr>
          <p:cNvPr id="15770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5770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57702" name="Picture 4" descr="Some Predefined C-string functions in &lt;cstring&gt; (part 1 of 2) diagr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6250"/>
            <a:ext cx="83248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54F73FC2-6927-4B13-85F9-38A80669D3B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8.1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15974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59749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59750" name="Picture 4" descr="Some Predefined C-string functions in &lt;cstring&gt; (part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524000"/>
            <a:ext cx="7110412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DC1F0652-6086-4040-9FB5-1CEC0AF2A92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8.2</a:t>
            </a:r>
            <a:br>
              <a:rPr lang="en-US" altLang="en-US" smtClean="0"/>
            </a:br>
            <a:r>
              <a:rPr lang="en-US" altLang="en-US" smtClean="0"/>
              <a:t>(1/2)</a:t>
            </a:r>
          </a:p>
        </p:txBody>
      </p:sp>
      <p:sp>
        <p:nvSpPr>
          <p:cNvPr id="16179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6179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61798" name="Picture 4" descr="C Strings to Integers (part 1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55750"/>
            <a:ext cx="536416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C4119C26-8D13-4669-B41C-0BEAA4457EB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Initializing a C-string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r>
              <a:rPr lang="en-US" altLang="en-US" smtClean="0"/>
              <a:t>To initialize a C-string during declaration:</a:t>
            </a:r>
            <a:br>
              <a:rPr lang="en-US" altLang="en-US" smtClean="0"/>
            </a:br>
            <a:r>
              <a:rPr lang="en-US" altLang="en-US" smtClean="0"/>
              <a:t>        char my_message[20] = "Hi there.";</a:t>
            </a:r>
          </a:p>
          <a:p>
            <a:pPr lvl="1" eaLnBrk="1" hangingPunct="1"/>
            <a:r>
              <a:rPr lang="en-US" altLang="en-US" smtClean="0"/>
              <a:t>The null character '\0' is added for you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Another alternative:</a:t>
            </a:r>
            <a:br>
              <a:rPr lang="en-US" altLang="en-US" smtClean="0"/>
            </a:br>
            <a:r>
              <a:rPr lang="en-US" altLang="en-US" smtClean="0"/>
              <a:t>         char short_string[ ] = "abc";</a:t>
            </a:r>
            <a:br>
              <a:rPr lang="en-US" altLang="en-US" smtClean="0"/>
            </a:br>
            <a:r>
              <a:rPr lang="en-US" altLang="en-US" smtClean="0"/>
              <a:t> but not this:</a:t>
            </a:r>
            <a:br>
              <a:rPr lang="en-US" altLang="en-US" smtClean="0"/>
            </a:br>
            <a:r>
              <a:rPr lang="en-US" altLang="en-US" smtClean="0"/>
              <a:t>          char short_string[ ] = {'a', 'b', 'c'}; 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3213362-4A8E-4104-AE76-572795F38DB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7" name="Picture 4" descr="C Strings to Integers (part 2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49225"/>
            <a:ext cx="3684587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2" name="Rectangle 5"/>
          <p:cNvSpPr>
            <a:spLocks noGrp="1" noChangeArrowheads="1"/>
          </p:cNvSpPr>
          <p:nvPr>
            <p:ph type="title"/>
          </p:nvPr>
        </p:nvSpPr>
        <p:spPr>
          <a:xfrm>
            <a:off x="4424363" y="228600"/>
            <a:ext cx="3652837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8.2 (2/2)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63845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63846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666750"/>
            <a:ext cx="1200150" cy="635000"/>
          </a:xfrm>
          <a:prstGeom prst="rightArrow">
            <a:avLst>
              <a:gd name="adj1" fmla="val 57843"/>
              <a:gd name="adj2" fmla="val 494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63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3F6A74C-C977-4AC9-A195-7D51F92BF3A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8.3</a:t>
            </a:r>
            <a:br>
              <a:rPr lang="en-US" altLang="en-US" smtClean="0"/>
            </a:br>
            <a:r>
              <a:rPr lang="en-US" altLang="en-US" smtClean="0"/>
              <a:t>(1/3)</a:t>
            </a:r>
          </a:p>
        </p:txBody>
      </p:sp>
      <p:grpSp>
        <p:nvGrpSpPr>
          <p:cNvPr id="165892" name="Group 2" descr="Arrow left and right "/>
          <p:cNvGrpSpPr>
            <a:grpSpLocks/>
          </p:cNvGrpSpPr>
          <p:nvPr/>
        </p:nvGrpSpPr>
        <p:grpSpPr bwMode="auto">
          <a:xfrm>
            <a:off x="5613400" y="685800"/>
            <a:ext cx="2870200" cy="635000"/>
            <a:chOff x="3536" y="432"/>
            <a:chExt cx="1808" cy="400"/>
          </a:xfrm>
        </p:grpSpPr>
        <p:sp>
          <p:nvSpPr>
            <p:cNvPr id="165894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36" y="452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65895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816" cy="400"/>
            </a:xfrm>
            <a:prstGeom prst="rightArrow">
              <a:avLst>
                <a:gd name="adj1" fmla="val 57843"/>
                <a:gd name="adj2" fmla="val 53427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pic>
        <p:nvPicPr>
          <p:cNvPr id="165893" name="Picture 7" descr="Robust Input Function (Part 1 of 3)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286000"/>
            <a:ext cx="81788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CBFE9DC-7B05-4457-9DAD-7583AC5DE5DC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8" name="Picture 8" descr="Robust Input Function (Part 2 of 3)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66688"/>
            <a:ext cx="4951412" cy="624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4" name="Rectangle 6"/>
          <p:cNvSpPr>
            <a:spLocks noGrp="1" noChangeArrowheads="1"/>
          </p:cNvSpPr>
          <p:nvPr>
            <p:ph type="title"/>
          </p:nvPr>
        </p:nvSpPr>
        <p:spPr>
          <a:xfrm>
            <a:off x="5275263" y="227013"/>
            <a:ext cx="3792537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8.3  (2/3)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66917" name="Group 2" descr="Arrow left and right"/>
          <p:cNvGrpSpPr>
            <a:grpSpLocks/>
          </p:cNvGrpSpPr>
          <p:nvPr/>
        </p:nvGrpSpPr>
        <p:grpSpPr bwMode="auto">
          <a:xfrm>
            <a:off x="5613400" y="685800"/>
            <a:ext cx="2870200" cy="635000"/>
            <a:chOff x="3536" y="432"/>
            <a:chExt cx="1808" cy="400"/>
          </a:xfrm>
        </p:grpSpPr>
        <p:sp>
          <p:nvSpPr>
            <p:cNvPr id="166919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36" y="452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66920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816" cy="400"/>
            </a:xfrm>
            <a:prstGeom prst="rightArrow">
              <a:avLst>
                <a:gd name="adj1" fmla="val 57843"/>
                <a:gd name="adj2" fmla="val 53427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1669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C74D4453-B798-4740-86F5-FAD3BE562A5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8.3</a:t>
            </a:r>
            <a:br>
              <a:rPr lang="en-US" altLang="en-US" smtClean="0"/>
            </a:br>
            <a:r>
              <a:rPr lang="en-US" altLang="en-US" smtClean="0"/>
              <a:t>(3/3)</a:t>
            </a:r>
          </a:p>
        </p:txBody>
      </p:sp>
      <p:grpSp>
        <p:nvGrpSpPr>
          <p:cNvPr id="167940" name="Group 2" descr="Arrow left and right"/>
          <p:cNvGrpSpPr>
            <a:grpSpLocks/>
          </p:cNvGrpSpPr>
          <p:nvPr/>
        </p:nvGrpSpPr>
        <p:grpSpPr bwMode="auto">
          <a:xfrm>
            <a:off x="5613400" y="685800"/>
            <a:ext cx="2870200" cy="635000"/>
            <a:chOff x="3536" y="432"/>
            <a:chExt cx="1808" cy="400"/>
          </a:xfrm>
        </p:grpSpPr>
        <p:sp>
          <p:nvSpPr>
            <p:cNvPr id="167942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36" y="452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67943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816" cy="400"/>
            </a:xfrm>
            <a:prstGeom prst="rightArrow">
              <a:avLst>
                <a:gd name="adj1" fmla="val 57843"/>
                <a:gd name="adj2" fmla="val 53427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pic>
        <p:nvPicPr>
          <p:cNvPr id="167941" name="Picture 7" descr="Robust Input Function (Part 3 of 3)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133600"/>
            <a:ext cx="73691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04DDBBA-A1E3-4AC3-A5D0-6E433DE4B4B0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8.4</a:t>
            </a:r>
          </a:p>
        </p:txBody>
      </p:sp>
      <p:sp>
        <p:nvSpPr>
          <p:cNvPr id="16896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6896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68966" name="Picture 4" descr="Program Using the Class String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479550"/>
            <a:ext cx="6399212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75A0009-0D01-4AB6-8F20-4FFB7511949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5" name="Picture 4" descr="Program using the Class String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3213"/>
            <a:ext cx="489743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0" name="Rectangle 5"/>
          <p:cNvSpPr>
            <a:spLocks noGrp="1" noChangeArrowheads="1"/>
          </p:cNvSpPr>
          <p:nvPr>
            <p:ph type="title"/>
          </p:nvPr>
        </p:nvSpPr>
        <p:spPr>
          <a:xfrm>
            <a:off x="5389563" y="228600"/>
            <a:ext cx="3678237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8.5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101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101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710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631D05C4-2B0E-483A-A93E-660C9BAEB99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8.5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17306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306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73062" name="Picture 4" descr="Program using the Class String (part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41463"/>
            <a:ext cx="5545138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0CF4B322-83AF-4337-BAA5-62769233B79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10" name="Picture 5" descr="A String Object can behave like an arra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76213"/>
            <a:ext cx="4949825" cy="627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6" name="Rectangle 6"/>
          <p:cNvSpPr>
            <a:spLocks noGrp="1" noChangeArrowheads="1"/>
          </p:cNvSpPr>
          <p:nvPr>
            <p:ph type="title"/>
          </p:nvPr>
        </p:nvSpPr>
        <p:spPr>
          <a:xfrm>
            <a:off x="5635625" y="228600"/>
            <a:ext cx="2822575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8.6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75109" name="Group 2" descr="Arrows left and right"/>
          <p:cNvGrpSpPr>
            <a:grpSpLocks/>
          </p:cNvGrpSpPr>
          <p:nvPr/>
        </p:nvGrpSpPr>
        <p:grpSpPr bwMode="auto">
          <a:xfrm>
            <a:off x="6064250" y="647700"/>
            <a:ext cx="2819400" cy="635000"/>
            <a:chOff x="3424" y="432"/>
            <a:chExt cx="1776" cy="400"/>
          </a:xfrm>
        </p:grpSpPr>
        <p:sp>
          <p:nvSpPr>
            <p:cNvPr id="175111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75112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1751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54A1573-8394-4679-8E28-F60691A84EAB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4" name="Picture 5" descr="Member functions of the standard class string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7638"/>
            <a:ext cx="5202238" cy="640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0" name="Rectangle 6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01938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8.7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76133" name="Group 2" descr="Arrow left and right"/>
          <p:cNvGrpSpPr>
            <a:grpSpLocks/>
          </p:cNvGrpSpPr>
          <p:nvPr/>
        </p:nvGrpSpPr>
        <p:grpSpPr bwMode="auto">
          <a:xfrm>
            <a:off x="5911850" y="685800"/>
            <a:ext cx="2819400" cy="635000"/>
            <a:chOff x="3424" y="432"/>
            <a:chExt cx="1776" cy="400"/>
          </a:xfrm>
        </p:grpSpPr>
        <p:sp>
          <p:nvSpPr>
            <p:cNvPr id="176135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176136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1761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6436719E-6661-4B39-8143-33C89628885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8" name="Picture 5" descr="Pallindrome Testing Program (part 1 of 4)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69863"/>
            <a:ext cx="4332288" cy="624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4" name="Rectangle 6"/>
          <p:cNvSpPr>
            <a:spLocks noGrp="1" noChangeArrowheads="1"/>
          </p:cNvSpPr>
          <p:nvPr>
            <p:ph type="title"/>
          </p:nvPr>
        </p:nvSpPr>
        <p:spPr>
          <a:xfrm>
            <a:off x="4789488" y="228600"/>
            <a:ext cx="3973512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8.8  (1/4)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177157" name="Group 2" descr="Arrows left and right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177159" name="AutoShape 3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  <p:sp>
          <p:nvSpPr>
            <p:cNvPr id="177160" name="AutoShape 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</p:grpSp>
      <p:sp>
        <p:nvSpPr>
          <p:cNvPr id="1771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A510F83B-8EEE-4F6C-9716-928DA0793BD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C-string error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450975"/>
          </a:xfrm>
        </p:spPr>
        <p:txBody>
          <a:bodyPr/>
          <a:lstStyle/>
          <a:p>
            <a:pPr eaLnBrk="1" hangingPunct="1"/>
            <a:r>
              <a:rPr lang="en-US" altLang="en-US" smtClean="0"/>
              <a:t>This attempt to initialize a C-string does not </a:t>
            </a:r>
            <a:br>
              <a:rPr lang="en-US" altLang="en-US" smtClean="0"/>
            </a:br>
            <a:r>
              <a:rPr lang="en-US" altLang="en-US" smtClean="0"/>
              <a:t>cause the \0 to be inserted in the array</a:t>
            </a:r>
          </a:p>
          <a:p>
            <a:pPr lvl="1" eaLnBrk="1" hangingPunct="1"/>
            <a:r>
              <a:rPr lang="en-US" altLang="en-US" smtClean="0"/>
              <a:t>char short_string[ ] = {'a', 'b', 'c'};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95691915-E5BB-4481-8924-98747171150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83" name="Picture 4" descr="Pallindrome Testing Program (part 2 of 4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25413"/>
            <a:ext cx="3463925" cy="632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7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0" y="228600"/>
            <a:ext cx="3810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8.8  (2/4)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818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818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781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176466B4-4EDC-428F-8B98-35D6458E1C2D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8.8</a:t>
            </a:r>
            <a:br>
              <a:rPr lang="en-US" altLang="en-US" smtClean="0"/>
            </a:br>
            <a:r>
              <a:rPr lang="en-US" altLang="en-US" smtClean="0"/>
              <a:t>(3/4)</a:t>
            </a:r>
          </a:p>
        </p:txBody>
      </p:sp>
      <p:grpSp>
        <p:nvGrpSpPr>
          <p:cNvPr id="180228" name="Group 2" descr="Arrows left and right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180230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  <p:sp>
          <p:nvSpPr>
            <p:cNvPr id="180231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</p:grpSp>
      <p:pic>
        <p:nvPicPr>
          <p:cNvPr id="180229" name="Picture 5" descr="Pallindrome Testing Program (part 3 of 4)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1595438"/>
            <a:ext cx="4808537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DCC2D0B9-DA0A-423F-B73E-2AABE611A63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8.8</a:t>
            </a:r>
            <a:br>
              <a:rPr lang="en-US" altLang="en-US" smtClean="0"/>
            </a:br>
            <a:r>
              <a:rPr lang="en-US" altLang="en-US" smtClean="0"/>
              <a:t>(4/4)</a:t>
            </a:r>
          </a:p>
        </p:txBody>
      </p:sp>
      <p:grpSp>
        <p:nvGrpSpPr>
          <p:cNvPr id="181252" name="Group 2" descr="Arrows left and right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181254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Next</a:t>
              </a:r>
            </a:p>
          </p:txBody>
        </p:sp>
        <p:sp>
          <p:nvSpPr>
            <p:cNvPr id="181255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Back</a:t>
              </a:r>
            </a:p>
          </p:txBody>
        </p:sp>
      </p:grpSp>
      <p:pic>
        <p:nvPicPr>
          <p:cNvPr id="181253" name="Picture 5" descr="Pallindrome Testing Program (part 4 of 4)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48260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753AB619-71AA-4ED2-A2EC-B85D7CEB37DF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9" name="Picture 4" descr="Using a Vector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34938"/>
            <a:ext cx="3595687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4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0" y="228600"/>
            <a:ext cx="2667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8.9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82277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2278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822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8- </a:t>
            </a:r>
            <a:fld id="{8884AFC1-D2D2-4D95-ACE9-410B7C0DB30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1637</Words>
  <Application>Microsoft Office PowerPoint</Application>
  <PresentationFormat>Letter Paper (8.5x11 in)</PresentationFormat>
  <Paragraphs>604</Paragraphs>
  <Slides>93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Arial</vt:lpstr>
      <vt:lpstr>Wingdings</vt:lpstr>
      <vt:lpstr>Tahoma</vt:lpstr>
      <vt:lpstr>Letter Gothic</vt:lpstr>
      <vt:lpstr>Times New Roman</vt:lpstr>
      <vt:lpstr>2_Blends</vt:lpstr>
      <vt:lpstr>Office Theme</vt:lpstr>
      <vt:lpstr>Problem Solving with C++ by Walter Savitch</vt:lpstr>
      <vt:lpstr>Chapter     8</vt:lpstr>
      <vt:lpstr>Overview</vt:lpstr>
      <vt:lpstr>8.1</vt:lpstr>
      <vt:lpstr>An Array Type for Strings</vt:lpstr>
      <vt:lpstr>C-string Details</vt:lpstr>
      <vt:lpstr>C-string Declaration</vt:lpstr>
      <vt:lpstr>Initializing a C-string</vt:lpstr>
      <vt:lpstr>C-string error</vt:lpstr>
      <vt:lpstr>Don't Change '\0'</vt:lpstr>
      <vt:lpstr>Safer Processing of C-strings</vt:lpstr>
      <vt:lpstr>Assignment With C-strings</vt:lpstr>
      <vt:lpstr>Assignment of C-strings</vt:lpstr>
      <vt:lpstr>A Problem With strcpy</vt:lpstr>
      <vt:lpstr>A Solution for strcpy</vt:lpstr>
      <vt:lpstr>== Alternative for C-strings</vt:lpstr>
      <vt:lpstr>strcmp's logic </vt:lpstr>
      <vt:lpstr>More C-string Functions</vt:lpstr>
      <vt:lpstr>The strncat Function</vt:lpstr>
      <vt:lpstr>C-strings as  Arguments and Parameters</vt:lpstr>
      <vt:lpstr>C-string Output</vt:lpstr>
      <vt:lpstr>C-string Input</vt:lpstr>
      <vt:lpstr>Reading an Entire Line</vt:lpstr>
      <vt:lpstr>Using getline</vt:lpstr>
      <vt:lpstr>getline wrap up</vt:lpstr>
      <vt:lpstr>getline and Files</vt:lpstr>
      <vt:lpstr>getline syntax</vt:lpstr>
      <vt:lpstr>C-String to Numbers</vt:lpstr>
      <vt:lpstr>C-strings to Integers</vt:lpstr>
      <vt:lpstr>C-string to long</vt:lpstr>
      <vt:lpstr>C-string to double</vt:lpstr>
      <vt:lpstr>Library cstdlib</vt:lpstr>
      <vt:lpstr>Numeric Input</vt:lpstr>
      <vt:lpstr>Confirming Input</vt:lpstr>
      <vt:lpstr>Section 8.1 Conclusion</vt:lpstr>
      <vt:lpstr>8.2</vt:lpstr>
      <vt:lpstr>The Standard string Class</vt:lpstr>
      <vt:lpstr>Assignment of  Strings</vt:lpstr>
      <vt:lpstr>Using + With strings</vt:lpstr>
      <vt:lpstr>string Constructors</vt:lpstr>
      <vt:lpstr>Mixing strings and C-strings</vt:lpstr>
      <vt:lpstr>I/O With Class string</vt:lpstr>
      <vt:lpstr>getline and Type string</vt:lpstr>
      <vt:lpstr>getline Example</vt:lpstr>
      <vt:lpstr>Character Input With strings</vt:lpstr>
      <vt:lpstr>Another Version of getline</vt:lpstr>
      <vt:lpstr>getline Returns a Reference</vt:lpstr>
      <vt:lpstr>getline Declarations</vt:lpstr>
      <vt:lpstr>Mixing cin &gt;&gt; and getline</vt:lpstr>
      <vt:lpstr>ignore </vt:lpstr>
      <vt:lpstr>String Processing</vt:lpstr>
      <vt:lpstr>Member Function length</vt:lpstr>
      <vt:lpstr>Member Function at</vt:lpstr>
      <vt:lpstr>string class to numbers</vt:lpstr>
      <vt:lpstr>Comparison of strings</vt:lpstr>
      <vt:lpstr>Program Example: Palindrome Testing</vt:lpstr>
      <vt:lpstr>Palindrome Testing: remove_punct</vt:lpstr>
      <vt:lpstr>Palindrome Testing: substr</vt:lpstr>
      <vt:lpstr>Palindrome Testing: The Program</vt:lpstr>
      <vt:lpstr>string Objects to C-strings</vt:lpstr>
      <vt:lpstr>Converting strings to C-strings</vt:lpstr>
      <vt:lpstr>Section 8.2 Conclusion</vt:lpstr>
      <vt:lpstr>8.3</vt:lpstr>
      <vt:lpstr>Vectors</vt:lpstr>
      <vt:lpstr>Accessing vector Elements</vt:lpstr>
      <vt:lpstr>Initializing vector Elements</vt:lpstr>
      <vt:lpstr>The size Of A vector</vt:lpstr>
      <vt:lpstr>The Type unsigned int</vt:lpstr>
      <vt:lpstr>Alternate vector Initialization</vt:lpstr>
      <vt:lpstr>Vector Initialization  With Classes</vt:lpstr>
      <vt:lpstr>The vector Library</vt:lpstr>
      <vt:lpstr>vector Issues</vt:lpstr>
      <vt:lpstr>vector Efficiency</vt:lpstr>
      <vt:lpstr>Controlling vector Capacity</vt:lpstr>
      <vt:lpstr>Section 8.3 Conclusion</vt:lpstr>
      <vt:lpstr>Chapter 8 -- End</vt:lpstr>
      <vt:lpstr>Display 8.1 (1/2)</vt:lpstr>
      <vt:lpstr>Display 8.1 (2/2)</vt:lpstr>
      <vt:lpstr>Display 8.2 (1/2)</vt:lpstr>
      <vt:lpstr>Display 8.2 (2/2) </vt:lpstr>
      <vt:lpstr>Display 8.3 (1/3)</vt:lpstr>
      <vt:lpstr>Display 8.3  (2/3) </vt:lpstr>
      <vt:lpstr>Display 8.3 (3/3)</vt:lpstr>
      <vt:lpstr>Display 8.4</vt:lpstr>
      <vt:lpstr>Display 8.5 (1/2) </vt:lpstr>
      <vt:lpstr>Display 8.5 (2/2)</vt:lpstr>
      <vt:lpstr>Display 8.6 </vt:lpstr>
      <vt:lpstr>Display 8.7 </vt:lpstr>
      <vt:lpstr>Display 8.8  (1/4) </vt:lpstr>
      <vt:lpstr>Display 8.8  (2/4) </vt:lpstr>
      <vt:lpstr>Display 8.8 (3/4)</vt:lpstr>
      <vt:lpstr>Display 8.8 (4/4)</vt:lpstr>
      <vt:lpstr>Display 8.9 </vt:lpstr>
    </vt:vector>
  </TitlesOfParts>
  <Company>Addison 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Brian Tighe</cp:lastModifiedBy>
  <cp:revision>203</cp:revision>
  <cp:lastPrinted>2001-11-04T00:51:13Z</cp:lastPrinted>
  <dcterms:created xsi:type="dcterms:W3CDTF">2005-02-25T19:46:41Z</dcterms:created>
  <dcterms:modified xsi:type="dcterms:W3CDTF">2015-12-14T16:29:47Z</dcterms:modified>
</cp:coreProperties>
</file>