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98" r:id="rId3"/>
    <p:sldId id="309" r:id="rId4"/>
    <p:sldId id="321" r:id="rId5"/>
    <p:sldId id="310" r:id="rId6"/>
    <p:sldId id="323" r:id="rId7"/>
    <p:sldId id="312" r:id="rId8"/>
    <p:sldId id="313" r:id="rId9"/>
    <p:sldId id="324" r:id="rId10"/>
    <p:sldId id="325" r:id="rId11"/>
    <p:sldId id="326" r:id="rId12"/>
    <p:sldId id="331" r:id="rId13"/>
    <p:sldId id="316" r:id="rId14"/>
    <p:sldId id="327" r:id="rId15"/>
    <p:sldId id="328" r:id="rId16"/>
    <p:sldId id="333" r:id="rId17"/>
    <p:sldId id="329" r:id="rId18"/>
    <p:sldId id="320" r:id="rId19"/>
    <p:sldId id="330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8" autoAdjust="0"/>
    <p:restoredTop sz="93720" autoAdjust="0"/>
  </p:normalViewPr>
  <p:slideViewPr>
    <p:cSldViewPr snapToGrid="0">
      <p:cViewPr varScale="1">
        <p:scale>
          <a:sx n="139" d="100"/>
          <a:sy n="139" d="100"/>
        </p:scale>
        <p:origin x="-10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608"/>
    </p:cViewPr>
  </p:sorter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>
              <a:defRPr sz="1200"/>
            </a:lvl1pPr>
          </a:lstStyle>
          <a:p>
            <a:fld id="{BB7C41E2-B3A3-4B84-838A-2C5B071A515F}" type="datetimeFigureOut">
              <a:rPr lang="en-US" smtClean="0"/>
              <a:t>10/24/14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>
              <a:defRPr sz="1200"/>
            </a:lvl1pPr>
          </a:lstStyle>
          <a:p>
            <a:fld id="{82391A72-292D-4640-92CA-D5AD4D28D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148B6-ACDA-444B-84A0-E2EA4A22CBE9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D9A09-BEB7-A644-9756-28920338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4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3"/>
                </a:solidFill>
              </a:rPr>
              <a:t>Monitoring of running app for availability and performance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3"/>
                </a:solidFill>
              </a:rPr>
              <a:t>The app built and tested by the agile team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3"/>
                </a:solidFill>
              </a:rPr>
              <a:t>File or database configuration of app parameters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3"/>
                </a:solidFill>
              </a:rPr>
              <a:t>Middleware required to run the app such as web, app or database servers, frameworks, libraries, etc.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3"/>
                </a:solidFill>
              </a:rPr>
              <a:t>The OS is typically a “virtual image”, one per unique OS. May include middleware baked into image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3"/>
                </a:solidFill>
              </a:rPr>
              <a:t>The layer of virtualization between the hardware and OS.\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3"/>
                </a:solidFill>
              </a:rPr>
              <a:t>Bare metal servers, storage and network within a datacenter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accent3"/>
              </a:solidFill>
            </a:endParaRPr>
          </a:p>
          <a:p>
            <a:pPr algn="ctr"/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D9A09-BEB7-A644-9756-289203384C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nglestoneconsulting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nglestoneconsulting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nglestoneconsulting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>
          <a:xfrm>
            <a:off x="7715250" y="285750"/>
            <a:ext cx="1162051" cy="733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ED9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Freeform 55"/>
          <p:cNvSpPr/>
          <p:nvPr userDrawn="1"/>
        </p:nvSpPr>
        <p:spPr>
          <a:xfrm>
            <a:off x="0" y="45719"/>
            <a:ext cx="2690949" cy="6812281"/>
          </a:xfrm>
          <a:custGeom>
            <a:avLst/>
            <a:gdLst>
              <a:gd name="connsiteX0" fmla="*/ 0 w 2696240"/>
              <a:gd name="connsiteY0" fmla="*/ 0 h 6858000"/>
              <a:gd name="connsiteX1" fmla="*/ 2294340 w 2696240"/>
              <a:gd name="connsiteY1" fmla="*/ 0 h 6858000"/>
              <a:gd name="connsiteX2" fmla="*/ 2324973 w 2696240"/>
              <a:gd name="connsiteY2" fmla="*/ 121857 h 6858000"/>
              <a:gd name="connsiteX3" fmla="*/ 2696240 w 2696240"/>
              <a:gd name="connsiteY3" fmla="*/ 3429000 h 6858000"/>
              <a:gd name="connsiteX4" fmla="*/ 2324973 w 2696240"/>
              <a:gd name="connsiteY4" fmla="*/ 6736144 h 6858000"/>
              <a:gd name="connsiteX5" fmla="*/ 2294340 w 2696240"/>
              <a:gd name="connsiteY5" fmla="*/ 6858000 h 6858000"/>
              <a:gd name="connsiteX6" fmla="*/ 0 w 269624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6240" h="6858000">
                <a:moveTo>
                  <a:pt x="0" y="0"/>
                </a:moveTo>
                <a:lnTo>
                  <a:pt x="2294340" y="0"/>
                </a:lnTo>
                <a:lnTo>
                  <a:pt x="2324973" y="121857"/>
                </a:lnTo>
                <a:cubicBezTo>
                  <a:pt x="2564041" y="1138340"/>
                  <a:pt x="2696240" y="2255906"/>
                  <a:pt x="2696240" y="3429000"/>
                </a:cubicBezTo>
                <a:cubicBezTo>
                  <a:pt x="2696240" y="4602094"/>
                  <a:pt x="2564041" y="5719660"/>
                  <a:pt x="2324973" y="6736144"/>
                </a:cubicBezTo>
                <a:lnTo>
                  <a:pt x="229434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BEC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0" hasCustomPrompt="1"/>
          </p:nvPr>
        </p:nvSpPr>
        <p:spPr>
          <a:xfrm>
            <a:off x="3214363" y="2095503"/>
            <a:ext cx="5662938" cy="97872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spcBef>
                <a:spcPts val="0"/>
              </a:spcBef>
              <a:buNone/>
              <a:defRPr sz="3200" baseline="0">
                <a:solidFill>
                  <a:schemeClr val="accent3"/>
                </a:solidFill>
                <a:latin typeface="+mj-lt"/>
                <a:cs typeface="Times New Roman" panose="02020603050405020304" pitchFamily="18" charset="0"/>
              </a:defRPr>
            </a:lvl1pPr>
            <a:lvl2pPr marL="457206" indent="0">
              <a:buNone/>
              <a:defRPr>
                <a:latin typeface="+mj-lt"/>
              </a:defRPr>
            </a:lvl2pPr>
            <a:lvl3pPr marL="914411" indent="0">
              <a:buNone/>
              <a:defRPr>
                <a:latin typeface="+mj-lt"/>
              </a:defRPr>
            </a:lvl3pPr>
            <a:lvl4pPr marL="1371617" indent="0">
              <a:buNone/>
              <a:defRPr>
                <a:latin typeface="+mj-lt"/>
              </a:defRPr>
            </a:lvl4pPr>
            <a:lvl5pPr marL="1828823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The title of your presentation goes here. And keep it snappy.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2150902"/>
            <a:ext cx="1980680" cy="86793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Give a one sentence statement of the purpose of this presentation</a:t>
            </a:r>
            <a:endParaRPr lang="en-US" dirty="0"/>
          </a:p>
        </p:txBody>
      </p:sp>
      <p:sp>
        <p:nvSpPr>
          <p:cNvPr id="54" name="Freeform 53"/>
          <p:cNvSpPr/>
          <p:nvPr userDrawn="1"/>
        </p:nvSpPr>
        <p:spPr>
          <a:xfrm>
            <a:off x="757571" y="571500"/>
            <a:ext cx="8860" cy="114300"/>
          </a:xfrm>
          <a:custGeom>
            <a:avLst/>
            <a:gdLst>
              <a:gd name="connsiteX0" fmla="*/ 0 w 8860"/>
              <a:gd name="connsiteY0" fmla="*/ 0 h 114300"/>
              <a:gd name="connsiteX1" fmla="*/ 8860 w 8860"/>
              <a:gd name="connsiteY1" fmla="*/ 0 h 114300"/>
              <a:gd name="connsiteX2" fmla="*/ 8860 w 8860"/>
              <a:gd name="connsiteY2" fmla="*/ 114300 h 114300"/>
              <a:gd name="connsiteX3" fmla="*/ 0 w 8860"/>
              <a:gd name="connsiteY3" fmla="*/ 114300 h 114300"/>
              <a:gd name="connsiteX4" fmla="*/ 0 w 8860"/>
              <a:gd name="connsiteY4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0" h="114300">
                <a:moveTo>
                  <a:pt x="0" y="0"/>
                </a:moveTo>
                <a:lnTo>
                  <a:pt x="8860" y="0"/>
                </a:lnTo>
                <a:lnTo>
                  <a:pt x="886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F8EE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3"/>
            <a:ext cx="9144000" cy="45719"/>
          </a:xfrm>
          <a:prstGeom prst="rect">
            <a:avLst/>
          </a:prstGeom>
          <a:solidFill>
            <a:srgbClr val="ED9B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3406141" y="3406140"/>
            <a:ext cx="6858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0" y="5510743"/>
            <a:ext cx="9144000" cy="1355965"/>
          </a:xfrm>
          <a:custGeom>
            <a:avLst/>
            <a:gdLst>
              <a:gd name="connsiteX0" fmla="*/ 0 w 9144000"/>
              <a:gd name="connsiteY0" fmla="*/ 0 h 1356986"/>
              <a:gd name="connsiteX1" fmla="*/ 922 w 9144000"/>
              <a:gd name="connsiteY1" fmla="*/ 0 h 1356986"/>
              <a:gd name="connsiteX2" fmla="*/ 805120 w 9144000"/>
              <a:gd name="connsiteY2" fmla="*/ 103714 h 1356986"/>
              <a:gd name="connsiteX3" fmla="*/ 4572000 w 9144000"/>
              <a:gd name="connsiteY3" fmla="*/ 307312 h 1356986"/>
              <a:gd name="connsiteX4" fmla="*/ 8338881 w 9144000"/>
              <a:gd name="connsiteY4" fmla="*/ 103714 h 1356986"/>
              <a:gd name="connsiteX5" fmla="*/ 9143078 w 9144000"/>
              <a:gd name="connsiteY5" fmla="*/ 0 h 1356986"/>
              <a:gd name="connsiteX6" fmla="*/ 9144000 w 9144000"/>
              <a:gd name="connsiteY6" fmla="*/ 0 h 1356986"/>
              <a:gd name="connsiteX7" fmla="*/ 9144000 w 9144000"/>
              <a:gd name="connsiteY7" fmla="*/ 366386 h 1356986"/>
              <a:gd name="connsiteX8" fmla="*/ 9144000 w 9144000"/>
              <a:gd name="connsiteY8" fmla="*/ 420580 h 1356986"/>
              <a:gd name="connsiteX9" fmla="*/ 9144000 w 9144000"/>
              <a:gd name="connsiteY9" fmla="*/ 1356986 h 1356986"/>
              <a:gd name="connsiteX10" fmla="*/ 0 w 9144000"/>
              <a:gd name="connsiteY10" fmla="*/ 1356986 h 1356986"/>
              <a:gd name="connsiteX11" fmla="*/ 0 w 9144000"/>
              <a:gd name="connsiteY11" fmla="*/ 420580 h 1356986"/>
              <a:gd name="connsiteX12" fmla="*/ 0 w 9144000"/>
              <a:gd name="connsiteY12" fmla="*/ 366386 h 135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1356986">
                <a:moveTo>
                  <a:pt x="0" y="0"/>
                </a:moveTo>
                <a:lnTo>
                  <a:pt x="922" y="0"/>
                </a:lnTo>
                <a:lnTo>
                  <a:pt x="805120" y="103714"/>
                </a:lnTo>
                <a:cubicBezTo>
                  <a:pt x="1962908" y="234816"/>
                  <a:pt x="3235830" y="307312"/>
                  <a:pt x="4572000" y="307312"/>
                </a:cubicBezTo>
                <a:cubicBezTo>
                  <a:pt x="5908170" y="307312"/>
                  <a:pt x="7181093" y="234816"/>
                  <a:pt x="8338881" y="103714"/>
                </a:cubicBezTo>
                <a:lnTo>
                  <a:pt x="9143078" y="0"/>
                </a:lnTo>
                <a:lnTo>
                  <a:pt x="9144000" y="0"/>
                </a:lnTo>
                <a:lnTo>
                  <a:pt x="9144000" y="366386"/>
                </a:lnTo>
                <a:lnTo>
                  <a:pt x="9144000" y="420580"/>
                </a:lnTo>
                <a:lnTo>
                  <a:pt x="9144000" y="1356986"/>
                </a:lnTo>
                <a:lnTo>
                  <a:pt x="0" y="1356986"/>
                </a:lnTo>
                <a:lnTo>
                  <a:pt x="0" y="420580"/>
                </a:lnTo>
                <a:lnTo>
                  <a:pt x="0" y="36638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228600" dir="162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0" y="5502038"/>
            <a:ext cx="2516444" cy="1355962"/>
          </a:xfrm>
          <a:custGeom>
            <a:avLst/>
            <a:gdLst>
              <a:gd name="connsiteX0" fmla="*/ 0 w 2516444"/>
              <a:gd name="connsiteY0" fmla="*/ 0 h 1355962"/>
              <a:gd name="connsiteX1" fmla="*/ 796260 w 2516444"/>
              <a:gd name="connsiteY1" fmla="*/ 102690 h 1355962"/>
              <a:gd name="connsiteX2" fmla="*/ 1685378 w 2516444"/>
              <a:gd name="connsiteY2" fmla="*/ 189811 h 1355962"/>
              <a:gd name="connsiteX3" fmla="*/ 2516444 w 2516444"/>
              <a:gd name="connsiteY3" fmla="*/ 247019 h 1355962"/>
              <a:gd name="connsiteX4" fmla="*/ 2483840 w 2516444"/>
              <a:gd name="connsiteY4" fmla="*/ 453502 h 1355962"/>
              <a:gd name="connsiteX5" fmla="*/ 2324973 w 2516444"/>
              <a:gd name="connsiteY5" fmla="*/ 1234106 h 1355962"/>
              <a:gd name="connsiteX6" fmla="*/ 2294340 w 2516444"/>
              <a:gd name="connsiteY6" fmla="*/ 1355962 h 1355962"/>
              <a:gd name="connsiteX7" fmla="*/ 0 w 2516444"/>
              <a:gd name="connsiteY7" fmla="*/ 1355962 h 13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6444" h="1355962">
                <a:moveTo>
                  <a:pt x="0" y="0"/>
                </a:moveTo>
                <a:lnTo>
                  <a:pt x="796260" y="102690"/>
                </a:lnTo>
                <a:cubicBezTo>
                  <a:pt x="1085707" y="135466"/>
                  <a:pt x="1382350" y="164578"/>
                  <a:pt x="1685378" y="189811"/>
                </a:cubicBezTo>
                <a:lnTo>
                  <a:pt x="2516444" y="247019"/>
                </a:lnTo>
                <a:lnTo>
                  <a:pt x="2483840" y="453502"/>
                </a:lnTo>
                <a:cubicBezTo>
                  <a:pt x="2437828" y="719547"/>
                  <a:pt x="2384740" y="979985"/>
                  <a:pt x="2324973" y="1234106"/>
                </a:cubicBezTo>
                <a:lnTo>
                  <a:pt x="2294340" y="1355962"/>
                </a:lnTo>
                <a:lnTo>
                  <a:pt x="0" y="1355962"/>
                </a:lnTo>
                <a:close/>
              </a:path>
            </a:pathLst>
          </a:custGeom>
          <a:solidFill>
            <a:srgbClr val="F9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8" y="6057900"/>
            <a:ext cx="1485900" cy="4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ic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19101" y="266703"/>
            <a:ext cx="7315200" cy="514350"/>
          </a:xfrm>
          <a:prstGeom prst="rect">
            <a:avLst/>
          </a:prstGeom>
        </p:spPr>
        <p:txBody>
          <a:bodyPr lIns="91440" anchor="b"/>
          <a:lstStyle>
            <a:lvl1pPr>
              <a:defRPr sz="2800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2" y="723902"/>
            <a:ext cx="7315200" cy="247650"/>
          </a:xfrm>
          <a:prstGeom prst="rect">
            <a:avLst/>
          </a:prstGeom>
        </p:spPr>
        <p:txBody>
          <a:bodyPr lIns="91440" tIns="0" rIns="0" bIns="0"/>
          <a:lstStyle>
            <a:lvl1pPr marL="0" indent="0">
              <a:buNone/>
              <a:defRPr sz="1600" baseline="0">
                <a:solidFill>
                  <a:schemeClr val="accent5"/>
                </a:solidFill>
                <a:latin typeface="+mn-lt"/>
              </a:defRPr>
            </a:lvl1pPr>
            <a:lvl2pPr marL="457206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2pPr>
            <a:lvl3pPr marL="914411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3pPr>
            <a:lvl4pPr marL="1371617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4pPr>
            <a:lvl5pPr marL="1828823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04900" y="1447800"/>
            <a:ext cx="6819900" cy="4762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6" indent="0">
              <a:buNone/>
              <a:defRPr>
                <a:solidFill>
                  <a:schemeClr val="tx1"/>
                </a:solidFill>
                <a:latin typeface="+mj-lt"/>
              </a:defRPr>
            </a:lvl2pPr>
            <a:lvl3pPr marL="914411" indent="0">
              <a:buNone/>
              <a:defRPr>
                <a:solidFill>
                  <a:schemeClr val="tx1"/>
                </a:solidFill>
                <a:latin typeface="+mj-lt"/>
              </a:defRPr>
            </a:lvl3pPr>
            <a:lvl4pPr marL="1371617" indent="0">
              <a:buNone/>
              <a:defRPr>
                <a:solidFill>
                  <a:schemeClr val="tx1"/>
                </a:solidFill>
                <a:latin typeface="+mj-lt"/>
              </a:defRPr>
            </a:lvl4pPr>
            <a:lvl5pPr marL="1828823" indent="0">
              <a:buNone/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7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1" y="266703"/>
            <a:ext cx="7315200" cy="514350"/>
          </a:xfrm>
          <a:prstGeom prst="rect">
            <a:avLst/>
          </a:prstGeom>
        </p:spPr>
        <p:txBody>
          <a:bodyPr lIns="91440" anchor="b"/>
          <a:lstStyle>
            <a:lvl1pPr>
              <a:defRPr sz="2800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2" y="723902"/>
            <a:ext cx="7315200" cy="247650"/>
          </a:xfrm>
          <a:prstGeom prst="rect">
            <a:avLst/>
          </a:prstGeom>
        </p:spPr>
        <p:txBody>
          <a:bodyPr lIns="91440" tIns="0" rIns="0" bIns="0"/>
          <a:lstStyle>
            <a:lvl1pPr marL="0" indent="0">
              <a:buNone/>
              <a:defRPr sz="1600" baseline="0">
                <a:solidFill>
                  <a:schemeClr val="accent5"/>
                </a:solidFill>
                <a:latin typeface="+mn-lt"/>
              </a:defRPr>
            </a:lvl1pPr>
            <a:lvl2pPr marL="457206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2pPr>
            <a:lvl3pPr marL="914411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3pPr>
            <a:lvl4pPr marL="1371617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4pPr>
            <a:lvl5pPr marL="1828823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5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1" y="234429"/>
            <a:ext cx="7315200" cy="514350"/>
          </a:xfrm>
          <a:prstGeom prst="rect">
            <a:avLst/>
          </a:prstGeom>
        </p:spPr>
        <p:txBody>
          <a:bodyPr lIns="91440" anchor="b"/>
          <a:lstStyle>
            <a:lvl1pPr>
              <a:defRPr sz="2400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2" y="702386"/>
            <a:ext cx="7315200" cy="247650"/>
          </a:xfrm>
          <a:prstGeom prst="rect">
            <a:avLst/>
          </a:prstGeom>
        </p:spPr>
        <p:txBody>
          <a:bodyPr lIns="91440" tIns="0" rIns="0" bIns="0"/>
          <a:lstStyle>
            <a:lvl1pPr marL="0" indent="0">
              <a:buNone/>
              <a:defRPr sz="1800" baseline="0">
                <a:solidFill>
                  <a:schemeClr val="accent5"/>
                </a:solidFill>
                <a:latin typeface="+mn-lt"/>
              </a:defRPr>
            </a:lvl1pPr>
            <a:lvl2pPr marL="457206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2pPr>
            <a:lvl3pPr marL="914411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3pPr>
            <a:lvl4pPr marL="1371617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4pPr>
            <a:lvl5pPr marL="1828823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3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1" y="266703"/>
            <a:ext cx="7315200" cy="514350"/>
          </a:xfrm>
          <a:prstGeom prst="rect">
            <a:avLst/>
          </a:prstGeom>
        </p:spPr>
        <p:txBody>
          <a:bodyPr lIns="91440" anchor="b"/>
          <a:lstStyle>
            <a:lvl1pPr>
              <a:defRPr sz="2800" baseline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2" y="723902"/>
            <a:ext cx="7315200" cy="247650"/>
          </a:xfrm>
          <a:prstGeom prst="rect">
            <a:avLst/>
          </a:prstGeom>
        </p:spPr>
        <p:txBody>
          <a:bodyPr lIns="91440" tIns="0" rIns="0" bIns="0"/>
          <a:lstStyle>
            <a:lvl1pPr marL="0" indent="0">
              <a:buNone/>
              <a:defRPr sz="1600" baseline="0">
                <a:solidFill>
                  <a:schemeClr val="accent5"/>
                </a:solidFill>
                <a:latin typeface="+mn-lt"/>
              </a:defRPr>
            </a:lvl1pPr>
            <a:lvl2pPr marL="457206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2pPr>
            <a:lvl3pPr marL="914411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3pPr>
            <a:lvl4pPr marL="1371617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4pPr>
            <a:lvl5pPr marL="1828823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2805903"/>
            <a:ext cx="6648450" cy="461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</a:defRPr>
            </a:lvl1pPr>
            <a:lvl2pPr marL="457206" indent="0">
              <a:buNone/>
              <a:defRPr>
                <a:latin typeface="+mj-lt"/>
              </a:defRPr>
            </a:lvl2pPr>
            <a:lvl3pPr marL="914411" indent="0">
              <a:buNone/>
              <a:defRPr>
                <a:latin typeface="+mj-lt"/>
              </a:defRPr>
            </a:lvl3pPr>
            <a:lvl4pPr marL="1371617" indent="0">
              <a:buNone/>
              <a:defRPr>
                <a:latin typeface="+mj-lt"/>
              </a:defRPr>
            </a:lvl4pPr>
            <a:lvl5pPr marL="1828823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{other agenda style}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95401" y="3349834"/>
            <a:ext cx="6648450" cy="461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</a:defRPr>
            </a:lvl1pPr>
            <a:lvl2pPr marL="457206" indent="0">
              <a:buNone/>
              <a:defRPr>
                <a:latin typeface="+mj-lt"/>
              </a:defRPr>
            </a:lvl2pPr>
            <a:lvl3pPr marL="914411" indent="0">
              <a:buNone/>
              <a:defRPr>
                <a:latin typeface="+mj-lt"/>
              </a:defRPr>
            </a:lvl3pPr>
            <a:lvl4pPr marL="1371617" indent="0">
              <a:buNone/>
              <a:defRPr>
                <a:latin typeface="+mj-lt"/>
              </a:defRPr>
            </a:lvl4pPr>
            <a:lvl5pPr marL="1828823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295401" y="3907834"/>
            <a:ext cx="6648450" cy="461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</a:defRPr>
            </a:lvl1pPr>
            <a:lvl2pPr marL="457206" indent="0">
              <a:buNone/>
              <a:defRPr>
                <a:latin typeface="+mj-lt"/>
              </a:defRPr>
            </a:lvl2pPr>
            <a:lvl3pPr marL="914411" indent="0">
              <a:buNone/>
              <a:defRPr>
                <a:latin typeface="+mj-lt"/>
              </a:defRPr>
            </a:lvl3pPr>
            <a:lvl4pPr marL="1371617" indent="0">
              <a:buNone/>
              <a:defRPr>
                <a:latin typeface="+mj-lt"/>
              </a:defRPr>
            </a:lvl4pPr>
            <a:lvl5pPr marL="1828823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95401" y="4465834"/>
            <a:ext cx="6648450" cy="461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</a:defRPr>
            </a:lvl1pPr>
            <a:lvl2pPr marL="457206" indent="0">
              <a:buNone/>
              <a:defRPr>
                <a:latin typeface="+mj-lt"/>
              </a:defRPr>
            </a:lvl2pPr>
            <a:lvl3pPr marL="914411" indent="0">
              <a:buNone/>
              <a:defRPr>
                <a:latin typeface="+mj-lt"/>
              </a:defRPr>
            </a:lvl3pPr>
            <a:lvl4pPr marL="1371617" indent="0">
              <a:buNone/>
              <a:defRPr>
                <a:latin typeface="+mj-lt"/>
              </a:defRPr>
            </a:lvl4pPr>
            <a:lvl5pPr marL="1828823" indent="0">
              <a:buNone/>
              <a:defRPr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295401" y="2247903"/>
            <a:ext cx="6648450" cy="461963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2"/>
                </a:solidFill>
                <a:latin typeface="+mj-lt"/>
              </a:defRPr>
            </a:lvl1pPr>
            <a:lvl2pPr marL="457206" indent="0">
              <a:buNone/>
              <a:defRPr>
                <a:latin typeface="+mj-lt"/>
              </a:defRPr>
            </a:lvl2pPr>
            <a:lvl3pPr marL="914411" indent="0">
              <a:buNone/>
              <a:defRPr>
                <a:latin typeface="+mj-lt"/>
              </a:defRPr>
            </a:lvl3pPr>
            <a:lvl4pPr marL="1371617" indent="0">
              <a:buNone/>
              <a:defRPr>
                <a:latin typeface="+mj-lt"/>
              </a:defRPr>
            </a:lvl4pPr>
            <a:lvl5pPr marL="1828823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{selected agenda style}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54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2-per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349826" y="4956550"/>
            <a:ext cx="6248400" cy="1257300"/>
            <a:chOff x="1371600" y="4991100"/>
            <a:chExt cx="6248400" cy="1257300"/>
          </a:xfrm>
        </p:grpSpPr>
        <p:sp>
          <p:nvSpPr>
            <p:cNvPr id="4" name="Rectangle 3"/>
            <p:cNvSpPr/>
            <p:nvPr/>
          </p:nvSpPr>
          <p:spPr>
            <a:xfrm>
              <a:off x="1371600" y="4991100"/>
              <a:ext cx="6248400" cy="1257300"/>
            </a:xfrm>
            <a:prstGeom prst="rect">
              <a:avLst/>
            </a:prstGeom>
            <a:solidFill>
              <a:srgbClr val="E3EAF0"/>
            </a:solidFill>
          </p:spPr>
          <p:txBody>
            <a:bodyPr anchor="t" anchorCtr="0"/>
            <a:lstStyle/>
            <a:p>
              <a:pPr algn="ctr">
                <a:defRPr/>
              </a:pPr>
              <a:r>
                <a:rPr lang="en-US" sz="2057" dirty="0">
                  <a:latin typeface="Calibri" panose="020F0502020204030204" pitchFamily="34" charset="0"/>
                  <a:cs typeface="Arial" pitchFamily="34" charset="0"/>
                </a:rPr>
                <a:t>Headquartered in Richmond, Virginia </a:t>
              </a:r>
            </a:p>
            <a:p>
              <a:pPr>
                <a:defRPr/>
              </a:pPr>
              <a:endParaRPr lang="en-US" sz="800" dirty="0">
                <a:latin typeface="Museo Sans 300" panose="02000000000000000000" charset="0"/>
                <a:cs typeface="Arial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43450" y="5448378"/>
              <a:ext cx="264795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US" sz="1400" dirty="0">
                  <a:latin typeface="Calibri" panose="020F0502020204030204" pitchFamily="34" charset="0"/>
                  <a:cs typeface="Arial" pitchFamily="34" charset="0"/>
                </a:rPr>
                <a:t>804.648.0600</a:t>
              </a:r>
            </a:p>
            <a:p>
              <a:pPr>
                <a:spcAft>
                  <a:spcPts val="600"/>
                </a:spcAft>
                <a:defRPr/>
              </a:pPr>
              <a:r>
                <a:rPr lang="en-US" sz="1400" dirty="0">
                  <a:latin typeface="Calibri" panose="020F0502020204030204" pitchFamily="34" charset="0"/>
                  <a:cs typeface="Arial" pitchFamily="34" charset="0"/>
                  <a:hlinkClick r:id="rId2"/>
                </a:rPr>
                <a:t>SingleStoneConsulting.com</a:t>
              </a:r>
              <a:r>
                <a:rPr lang="en-US" sz="1400" dirty="0">
                  <a:latin typeface="Calibri" panose="020F0502020204030204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95450" y="5448378"/>
              <a:ext cx="272415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US" sz="1400" dirty="0">
                  <a:latin typeface="Calibri" panose="020F0502020204030204" pitchFamily="34" charset="0"/>
                  <a:cs typeface="Arial" pitchFamily="34" charset="0"/>
                </a:rPr>
                <a:t>4101 Cox Road, Suite 350</a:t>
              </a:r>
            </a:p>
            <a:p>
              <a:pPr>
                <a:spcAft>
                  <a:spcPts val="600"/>
                </a:spcAft>
                <a:defRPr/>
              </a:pPr>
              <a:r>
                <a:rPr lang="en-US" sz="1400" dirty="0">
                  <a:latin typeface="Calibri" panose="020F0502020204030204" pitchFamily="34" charset="0"/>
                  <a:cs typeface="Arial" pitchFamily="34" charset="0"/>
                </a:rPr>
                <a:t>Glen Allen, VA 23060</a:t>
              </a:r>
            </a:p>
          </p:txBody>
        </p:sp>
      </p:grpSp>
      <p:sp>
        <p:nvSpPr>
          <p:cNvPr id="7" name="Rectangle 6"/>
          <p:cNvSpPr/>
          <p:nvPr userDrawn="1"/>
        </p:nvSpPr>
        <p:spPr>
          <a:xfrm>
            <a:off x="53340" y="1523108"/>
            <a:ext cx="9057418" cy="27578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2" y="702386"/>
            <a:ext cx="7315200" cy="247650"/>
          </a:xfrm>
          <a:prstGeom prst="rect">
            <a:avLst/>
          </a:prstGeom>
        </p:spPr>
        <p:txBody>
          <a:bodyPr lIns="91440" tIns="0" rIns="0" bIns="0"/>
          <a:lstStyle>
            <a:lvl1pPr marL="0" indent="0">
              <a:buNone/>
              <a:defRPr sz="1800" baseline="0">
                <a:solidFill>
                  <a:schemeClr val="accent5"/>
                </a:solidFill>
                <a:latin typeface="+mn-lt"/>
              </a:defRPr>
            </a:lvl1pPr>
            <a:lvl2pPr marL="457206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2pPr>
            <a:lvl3pPr marL="914411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3pPr>
            <a:lvl4pPr marL="1371617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4pPr>
            <a:lvl5pPr marL="1828823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 rot="5400000">
            <a:off x="754063" y="1436116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-282574" y="2503560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4"/>
          </p:nvPr>
        </p:nvSpPr>
        <p:spPr>
          <a:xfrm rot="5400000">
            <a:off x="5198528" y="1451969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164183" y="2503560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19101" y="270634"/>
            <a:ext cx="453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+mj-lt"/>
              </a:rPr>
              <a:t>Contact Information</a:t>
            </a:r>
            <a:endParaRPr lang="en-US" sz="2800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04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3-per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3340" y="1216736"/>
            <a:ext cx="9057418" cy="3574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2" y="702386"/>
            <a:ext cx="7315200" cy="247650"/>
          </a:xfrm>
          <a:prstGeom prst="rect">
            <a:avLst/>
          </a:prstGeom>
        </p:spPr>
        <p:txBody>
          <a:bodyPr lIns="91440" tIns="0" rIns="0" bIns="0"/>
          <a:lstStyle>
            <a:lvl1pPr marL="0" indent="0">
              <a:buNone/>
              <a:defRPr sz="1800" baseline="0">
                <a:solidFill>
                  <a:schemeClr val="accent5"/>
                </a:solidFill>
                <a:latin typeface="+mn-lt"/>
              </a:defRPr>
            </a:lvl1pPr>
            <a:lvl2pPr marL="457206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2pPr>
            <a:lvl3pPr marL="914411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3pPr>
            <a:lvl4pPr marL="1371617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4pPr>
            <a:lvl5pPr marL="1828823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 rot="5400000">
            <a:off x="751771" y="668693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-284866" y="1705330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4"/>
          </p:nvPr>
        </p:nvSpPr>
        <p:spPr>
          <a:xfrm rot="5400000">
            <a:off x="5198528" y="668692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15"/>
          </p:nvPr>
        </p:nvSpPr>
        <p:spPr>
          <a:xfrm rot="5400000">
            <a:off x="2776794" y="2345899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1740157" y="3382536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19101" y="270634"/>
            <a:ext cx="453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+mj-lt"/>
              </a:rPr>
              <a:t>Contact Information</a:t>
            </a:r>
            <a:endParaRPr lang="en-US" sz="2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349826" y="4956550"/>
            <a:ext cx="6248400" cy="1257300"/>
          </a:xfrm>
          <a:prstGeom prst="rect">
            <a:avLst/>
          </a:prstGeom>
          <a:solidFill>
            <a:srgbClr val="E3EAF0"/>
          </a:solidFill>
        </p:spPr>
        <p:txBody>
          <a:bodyPr anchor="t" anchorCtr="0"/>
          <a:lstStyle/>
          <a:p>
            <a:pPr algn="ctr">
              <a:defRPr/>
            </a:pPr>
            <a:r>
              <a:rPr lang="en-US" sz="2057" u="sng" dirty="0">
                <a:latin typeface="Calibri" panose="020F0502020204030204" pitchFamily="34" charset="0"/>
                <a:cs typeface="Arial" pitchFamily="34" charset="0"/>
              </a:rPr>
              <a:t>Headquartered in Richmond, Virginia </a:t>
            </a:r>
          </a:p>
          <a:p>
            <a:pPr>
              <a:defRPr/>
            </a:pPr>
            <a:endParaRPr lang="en-US" sz="800" u="sng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673676" y="5413828"/>
            <a:ext cx="27241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4101 Cox Road, Suite 350</a:t>
            </a:r>
          </a:p>
          <a:p>
            <a:pPr>
              <a:spcAft>
                <a:spcPts val="60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Glen Allen, VA 23060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4721676" y="5413828"/>
            <a:ext cx="26479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804.648.0600</a:t>
            </a:r>
          </a:p>
          <a:p>
            <a:pPr>
              <a:spcAft>
                <a:spcPts val="60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  <a:hlinkClick r:id="rId2"/>
              </a:rPr>
              <a:t>SingleStoneConsulting.com</a:t>
            </a: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942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(4-per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3340" y="1216736"/>
            <a:ext cx="9057418" cy="3574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2" y="702386"/>
            <a:ext cx="7315200" cy="247650"/>
          </a:xfrm>
          <a:prstGeom prst="rect">
            <a:avLst/>
          </a:prstGeom>
        </p:spPr>
        <p:txBody>
          <a:bodyPr lIns="91440" tIns="0" rIns="0" bIns="0"/>
          <a:lstStyle>
            <a:lvl1pPr marL="0" indent="0">
              <a:buNone/>
              <a:defRPr sz="1800" baseline="0">
                <a:solidFill>
                  <a:schemeClr val="accent5"/>
                </a:solidFill>
                <a:latin typeface="+mn-lt"/>
              </a:defRPr>
            </a:lvl1pPr>
            <a:lvl2pPr marL="457206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2pPr>
            <a:lvl3pPr marL="914411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3pPr>
            <a:lvl4pPr marL="1371617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4pPr>
            <a:lvl5pPr marL="1828823" indent="0">
              <a:buNone/>
              <a:defRPr sz="1100">
                <a:solidFill>
                  <a:schemeClr val="bg1"/>
                </a:solidFill>
                <a:latin typeface="Museo Sans 700" panose="020000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12"/>
          </p:nvPr>
        </p:nvSpPr>
        <p:spPr>
          <a:xfrm rot="5400000">
            <a:off x="751771" y="664076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-297498" y="1705330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14"/>
          </p:nvPr>
        </p:nvSpPr>
        <p:spPr>
          <a:xfrm rot="5400000">
            <a:off x="5198528" y="653179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-299818" y="3437140"/>
            <a:ext cx="701675" cy="79692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19101" y="270634"/>
            <a:ext cx="453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+mj-lt"/>
              </a:rPr>
              <a:t>Contact Information</a:t>
            </a:r>
            <a:endParaRPr lang="en-US" sz="28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349826" y="4956550"/>
            <a:ext cx="6248400" cy="1257300"/>
          </a:xfrm>
          <a:prstGeom prst="rect">
            <a:avLst/>
          </a:prstGeom>
          <a:solidFill>
            <a:srgbClr val="E3EAF0"/>
          </a:solidFill>
        </p:spPr>
        <p:txBody>
          <a:bodyPr anchor="t" anchorCtr="0"/>
          <a:lstStyle/>
          <a:p>
            <a:pPr algn="ctr">
              <a:defRPr/>
            </a:pPr>
            <a:r>
              <a:rPr lang="en-US" sz="2057" u="sng" dirty="0">
                <a:latin typeface="Calibri" panose="020F0502020204030204" pitchFamily="34" charset="0"/>
                <a:cs typeface="Arial" pitchFamily="34" charset="0"/>
              </a:rPr>
              <a:t>Headquartered in Richmond, Virginia </a:t>
            </a:r>
          </a:p>
          <a:p>
            <a:pPr>
              <a:defRPr/>
            </a:pPr>
            <a:endParaRPr lang="en-US" sz="800" u="sng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673676" y="5413828"/>
            <a:ext cx="27241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4101 Cox Road, Suite 350</a:t>
            </a:r>
          </a:p>
          <a:p>
            <a:pPr>
              <a:spcAft>
                <a:spcPts val="60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Glen Allen, VA 23060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721676" y="5413828"/>
            <a:ext cx="26479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804.648.0600</a:t>
            </a:r>
          </a:p>
          <a:p>
            <a:pPr>
              <a:spcAft>
                <a:spcPts val="60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Arial" pitchFamily="34" charset="0"/>
                <a:hlinkClick r:id="rId2"/>
              </a:rPr>
              <a:t>SingleStoneConsulting.com</a:t>
            </a:r>
            <a:r>
              <a:rPr lang="en-US" sz="1400" dirty="0">
                <a:latin typeface="Calibri" panose="020F0502020204030204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83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1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2" y="385158"/>
            <a:ext cx="800100" cy="26254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 rot="5400000">
            <a:off x="5701665" y="3406141"/>
            <a:ext cx="6858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406141" y="3406140"/>
            <a:ext cx="6858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0" y="6397838"/>
            <a:ext cx="9144000" cy="460162"/>
          </a:xfrm>
          <a:custGeom>
            <a:avLst/>
            <a:gdLst>
              <a:gd name="connsiteX0" fmla="*/ 0 w 9144000"/>
              <a:gd name="connsiteY0" fmla="*/ 0 h 615387"/>
              <a:gd name="connsiteX1" fmla="*/ 922 w 9144000"/>
              <a:gd name="connsiteY1" fmla="*/ 0 h 615387"/>
              <a:gd name="connsiteX2" fmla="*/ 805120 w 9144000"/>
              <a:gd name="connsiteY2" fmla="*/ 103714 h 615387"/>
              <a:gd name="connsiteX3" fmla="*/ 4572000 w 9144000"/>
              <a:gd name="connsiteY3" fmla="*/ 307312 h 615387"/>
              <a:gd name="connsiteX4" fmla="*/ 8338881 w 9144000"/>
              <a:gd name="connsiteY4" fmla="*/ 103714 h 615387"/>
              <a:gd name="connsiteX5" fmla="*/ 9143078 w 9144000"/>
              <a:gd name="connsiteY5" fmla="*/ 0 h 615387"/>
              <a:gd name="connsiteX6" fmla="*/ 9144000 w 9144000"/>
              <a:gd name="connsiteY6" fmla="*/ 0 h 615387"/>
              <a:gd name="connsiteX7" fmla="*/ 9144000 w 9144000"/>
              <a:gd name="connsiteY7" fmla="*/ 420580 h 615387"/>
              <a:gd name="connsiteX8" fmla="*/ 9144000 w 9144000"/>
              <a:gd name="connsiteY8" fmla="*/ 462224 h 615387"/>
              <a:gd name="connsiteX9" fmla="*/ 9144000 w 9144000"/>
              <a:gd name="connsiteY9" fmla="*/ 615387 h 615387"/>
              <a:gd name="connsiteX10" fmla="*/ 0 w 9144000"/>
              <a:gd name="connsiteY10" fmla="*/ 615387 h 615387"/>
              <a:gd name="connsiteX11" fmla="*/ 0 w 9144000"/>
              <a:gd name="connsiteY11" fmla="*/ 462224 h 615387"/>
              <a:gd name="connsiteX12" fmla="*/ 0 w 9144000"/>
              <a:gd name="connsiteY12" fmla="*/ 420580 h 615387"/>
              <a:gd name="connsiteX0" fmla="*/ 0 w 9144000"/>
              <a:gd name="connsiteY0" fmla="*/ 0 h 615387"/>
              <a:gd name="connsiteX1" fmla="*/ 922 w 9144000"/>
              <a:gd name="connsiteY1" fmla="*/ 0 h 615387"/>
              <a:gd name="connsiteX2" fmla="*/ 805120 w 9144000"/>
              <a:gd name="connsiteY2" fmla="*/ 103714 h 615387"/>
              <a:gd name="connsiteX3" fmla="*/ 4572000 w 9144000"/>
              <a:gd name="connsiteY3" fmla="*/ 307312 h 615387"/>
              <a:gd name="connsiteX4" fmla="*/ 8338881 w 9144000"/>
              <a:gd name="connsiteY4" fmla="*/ 103714 h 615387"/>
              <a:gd name="connsiteX5" fmla="*/ 9143078 w 9144000"/>
              <a:gd name="connsiteY5" fmla="*/ 0 h 615387"/>
              <a:gd name="connsiteX6" fmla="*/ 9144000 w 9144000"/>
              <a:gd name="connsiteY6" fmla="*/ 0 h 615387"/>
              <a:gd name="connsiteX7" fmla="*/ 9144000 w 9144000"/>
              <a:gd name="connsiteY7" fmla="*/ 420580 h 615387"/>
              <a:gd name="connsiteX8" fmla="*/ 9144000 w 9144000"/>
              <a:gd name="connsiteY8" fmla="*/ 462224 h 615387"/>
              <a:gd name="connsiteX9" fmla="*/ 9144000 w 9144000"/>
              <a:gd name="connsiteY9" fmla="*/ 615387 h 615387"/>
              <a:gd name="connsiteX10" fmla="*/ 0 w 9144000"/>
              <a:gd name="connsiteY10" fmla="*/ 462224 h 615387"/>
              <a:gd name="connsiteX11" fmla="*/ 0 w 9144000"/>
              <a:gd name="connsiteY11" fmla="*/ 420580 h 615387"/>
              <a:gd name="connsiteX12" fmla="*/ 0 w 9144000"/>
              <a:gd name="connsiteY12" fmla="*/ 0 h 615387"/>
              <a:gd name="connsiteX0" fmla="*/ 0 w 9144000"/>
              <a:gd name="connsiteY0" fmla="*/ 0 h 462224"/>
              <a:gd name="connsiteX1" fmla="*/ 922 w 9144000"/>
              <a:gd name="connsiteY1" fmla="*/ 0 h 462224"/>
              <a:gd name="connsiteX2" fmla="*/ 805120 w 9144000"/>
              <a:gd name="connsiteY2" fmla="*/ 103714 h 462224"/>
              <a:gd name="connsiteX3" fmla="*/ 4572000 w 9144000"/>
              <a:gd name="connsiteY3" fmla="*/ 307312 h 462224"/>
              <a:gd name="connsiteX4" fmla="*/ 8338881 w 9144000"/>
              <a:gd name="connsiteY4" fmla="*/ 103714 h 462224"/>
              <a:gd name="connsiteX5" fmla="*/ 9143078 w 9144000"/>
              <a:gd name="connsiteY5" fmla="*/ 0 h 462224"/>
              <a:gd name="connsiteX6" fmla="*/ 9144000 w 9144000"/>
              <a:gd name="connsiteY6" fmla="*/ 0 h 462224"/>
              <a:gd name="connsiteX7" fmla="*/ 9144000 w 9144000"/>
              <a:gd name="connsiteY7" fmla="*/ 420580 h 462224"/>
              <a:gd name="connsiteX8" fmla="*/ 9144000 w 9144000"/>
              <a:gd name="connsiteY8" fmla="*/ 462224 h 462224"/>
              <a:gd name="connsiteX9" fmla="*/ 0 w 9144000"/>
              <a:gd name="connsiteY9" fmla="*/ 462224 h 462224"/>
              <a:gd name="connsiteX10" fmla="*/ 0 w 9144000"/>
              <a:gd name="connsiteY10" fmla="*/ 420580 h 462224"/>
              <a:gd name="connsiteX11" fmla="*/ 0 w 9144000"/>
              <a:gd name="connsiteY11" fmla="*/ 0 h 462224"/>
              <a:gd name="connsiteX0" fmla="*/ 0 w 9144000"/>
              <a:gd name="connsiteY0" fmla="*/ 0 h 462224"/>
              <a:gd name="connsiteX1" fmla="*/ 922 w 9144000"/>
              <a:gd name="connsiteY1" fmla="*/ 0 h 462224"/>
              <a:gd name="connsiteX2" fmla="*/ 805120 w 9144000"/>
              <a:gd name="connsiteY2" fmla="*/ 103714 h 462224"/>
              <a:gd name="connsiteX3" fmla="*/ 4572000 w 9144000"/>
              <a:gd name="connsiteY3" fmla="*/ 307312 h 462224"/>
              <a:gd name="connsiteX4" fmla="*/ 8338881 w 9144000"/>
              <a:gd name="connsiteY4" fmla="*/ 103714 h 462224"/>
              <a:gd name="connsiteX5" fmla="*/ 9143078 w 9144000"/>
              <a:gd name="connsiteY5" fmla="*/ 0 h 462224"/>
              <a:gd name="connsiteX6" fmla="*/ 9144000 w 9144000"/>
              <a:gd name="connsiteY6" fmla="*/ 0 h 462224"/>
              <a:gd name="connsiteX7" fmla="*/ 9144000 w 9144000"/>
              <a:gd name="connsiteY7" fmla="*/ 420580 h 462224"/>
              <a:gd name="connsiteX8" fmla="*/ 0 w 9144000"/>
              <a:gd name="connsiteY8" fmla="*/ 462224 h 462224"/>
              <a:gd name="connsiteX9" fmla="*/ 0 w 9144000"/>
              <a:gd name="connsiteY9" fmla="*/ 420580 h 462224"/>
              <a:gd name="connsiteX10" fmla="*/ 0 w 9144000"/>
              <a:gd name="connsiteY10" fmla="*/ 0 h 462224"/>
              <a:gd name="connsiteX0" fmla="*/ 0 w 9144000"/>
              <a:gd name="connsiteY0" fmla="*/ 0 h 420580"/>
              <a:gd name="connsiteX1" fmla="*/ 922 w 9144000"/>
              <a:gd name="connsiteY1" fmla="*/ 0 h 420580"/>
              <a:gd name="connsiteX2" fmla="*/ 805120 w 9144000"/>
              <a:gd name="connsiteY2" fmla="*/ 103714 h 420580"/>
              <a:gd name="connsiteX3" fmla="*/ 4572000 w 9144000"/>
              <a:gd name="connsiteY3" fmla="*/ 307312 h 420580"/>
              <a:gd name="connsiteX4" fmla="*/ 8338881 w 9144000"/>
              <a:gd name="connsiteY4" fmla="*/ 103714 h 420580"/>
              <a:gd name="connsiteX5" fmla="*/ 9143078 w 9144000"/>
              <a:gd name="connsiteY5" fmla="*/ 0 h 420580"/>
              <a:gd name="connsiteX6" fmla="*/ 9144000 w 9144000"/>
              <a:gd name="connsiteY6" fmla="*/ 0 h 420580"/>
              <a:gd name="connsiteX7" fmla="*/ 9144000 w 9144000"/>
              <a:gd name="connsiteY7" fmla="*/ 420580 h 420580"/>
              <a:gd name="connsiteX8" fmla="*/ 0 w 9144000"/>
              <a:gd name="connsiteY8" fmla="*/ 420580 h 420580"/>
              <a:gd name="connsiteX9" fmla="*/ 0 w 9144000"/>
              <a:gd name="connsiteY9" fmla="*/ 0 h 42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420580">
                <a:moveTo>
                  <a:pt x="0" y="0"/>
                </a:moveTo>
                <a:lnTo>
                  <a:pt x="922" y="0"/>
                </a:lnTo>
                <a:lnTo>
                  <a:pt x="805120" y="103714"/>
                </a:lnTo>
                <a:cubicBezTo>
                  <a:pt x="1962908" y="234816"/>
                  <a:pt x="3235830" y="307312"/>
                  <a:pt x="4572000" y="307312"/>
                </a:cubicBezTo>
                <a:cubicBezTo>
                  <a:pt x="5908170" y="307312"/>
                  <a:pt x="7181093" y="234816"/>
                  <a:pt x="8338881" y="103714"/>
                </a:cubicBezTo>
                <a:lnTo>
                  <a:pt x="9143078" y="0"/>
                </a:lnTo>
                <a:lnTo>
                  <a:pt x="9144000" y="0"/>
                </a:lnTo>
                <a:lnTo>
                  <a:pt x="9144000" y="420580"/>
                </a:lnTo>
                <a:lnTo>
                  <a:pt x="0" y="420580"/>
                </a:lnTo>
                <a:lnTo>
                  <a:pt x="0" y="0"/>
                </a:lnTo>
                <a:close/>
              </a:path>
            </a:pathLst>
          </a:custGeom>
          <a:solidFill>
            <a:srgbClr val="759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58202" y="6553227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D834AC3-8C20-4AF7-BA4C-C452C30049D9}" type="slidenum">
              <a:rPr lang="en-US" sz="800" smtClean="0">
                <a:solidFill>
                  <a:schemeClr val="bg2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600853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000">
                <a:solidFill>
                  <a:schemeClr val="bg2"/>
                </a:solidFill>
                <a:latin typeface="+mj-lt"/>
              </a:defRPr>
            </a:lvl1pPr>
          </a:lstStyle>
          <a:p>
            <a:pPr lvl="0" algn="l"/>
            <a:r>
              <a:rPr lang="en-US" sz="800" b="0" kern="12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© Copyright  2014 SingleStone</a:t>
            </a:r>
            <a:endParaRPr lang="en-US" sz="800" b="0" kern="1200" baseline="0" dirty="0">
              <a:solidFill>
                <a:schemeClr val="bg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" y="-2"/>
            <a:ext cx="9153525" cy="45721"/>
          </a:xfrm>
          <a:prstGeom prst="rect">
            <a:avLst/>
          </a:prstGeom>
          <a:solidFill>
            <a:srgbClr val="ED9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2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70" r:id="rId4"/>
    <p:sldLayoutId id="2147483669" r:id="rId5"/>
    <p:sldLayoutId id="2147483671" r:id="rId6"/>
    <p:sldLayoutId id="2147483672" r:id="rId7"/>
    <p:sldLayoutId id="2147483673" r:id="rId8"/>
    <p:sldLayoutId id="2147483674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2800" i="0" kern="1200" baseline="0">
          <a:solidFill>
            <a:schemeClr val="accent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i="0" kern="1200">
          <a:solidFill>
            <a:schemeClr val="tx1"/>
          </a:solidFill>
          <a:latin typeface="Museo Sans 100" panose="02000000000000000000" pitchFamily="50" charset="0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Museo Sans 100" panose="02000000000000000000" pitchFamily="50" charset="0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Museo Sans 100" panose="02000000000000000000" pitchFamily="50" charset="0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Museo Sans 100" panose="02000000000000000000" pitchFamily="50" charset="0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Museo Sans 100" panose="02000000000000000000" pitchFamily="50" charset="0"/>
          <a:ea typeface="+mn-ea"/>
          <a:cs typeface="+mn-cs"/>
        </a:defRPr>
      </a:lvl5pPr>
      <a:lvl6pPr marL="2514631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nglestone" TargetMode="External"/><Relationship Id="rId3" Type="http://schemas.openxmlformats.org/officeDocument/2006/relationships/hyperlink" Target="singlestoneconsulting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14364" y="1917721"/>
            <a:ext cx="5662938" cy="1769715"/>
          </a:xfrm>
        </p:spPr>
        <p:txBody>
          <a:bodyPr/>
          <a:lstStyle/>
          <a:p>
            <a:r>
              <a:rPr lang="en-US" sz="6000" b="1" dirty="0" err="1" smtClean="0"/>
              <a:t>DevOps</a:t>
            </a:r>
            <a:r>
              <a:rPr lang="en-US" sz="6000" b="1" dirty="0" smtClean="0"/>
              <a:t> </a:t>
            </a:r>
            <a:br>
              <a:rPr lang="en-US" sz="6000" b="1" dirty="0" smtClean="0"/>
            </a:br>
            <a:r>
              <a:rPr lang="en-US" sz="6000" b="1" dirty="0" err="1" smtClean="0"/>
              <a:t>DeMystified</a:t>
            </a:r>
            <a:endParaRPr lang="en-US" sz="6000" b="1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7239" y="2051947"/>
            <a:ext cx="2406952" cy="15696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Innovate Virginia October 24, 2014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481">
            <a:off x="7251046" y="4639413"/>
            <a:ext cx="1592298" cy="6376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49600" y="60452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9F2EA"/>
                </a:solidFill>
                <a:latin typeface="+mj-lt"/>
              </a:rPr>
              <a:t>Presenters: Ryan Shriver, Dave </a:t>
            </a:r>
            <a:r>
              <a:rPr lang="en-US" sz="2000" dirty="0" err="1" smtClean="0">
                <a:solidFill>
                  <a:srgbClr val="F9F2EA"/>
                </a:solidFill>
                <a:latin typeface="+mj-lt"/>
              </a:rPr>
              <a:t>Tashner</a:t>
            </a:r>
            <a:r>
              <a:rPr lang="en-US" sz="2000" dirty="0" smtClean="0">
                <a:solidFill>
                  <a:srgbClr val="F9F2EA"/>
                </a:solidFill>
                <a:latin typeface="+mj-lt"/>
              </a:rPr>
              <a:t> &amp; Jay Hogan</a:t>
            </a:r>
            <a:endParaRPr lang="en-US" sz="2000" dirty="0">
              <a:solidFill>
                <a:srgbClr val="F9F2E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124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Stack in </a:t>
            </a:r>
            <a:r>
              <a:rPr lang="en-US" dirty="0" err="1" smtClean="0"/>
              <a:t>DevOps</a:t>
            </a:r>
            <a:r>
              <a:rPr lang="en-US" dirty="0" smtClean="0"/>
              <a:t> Org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25565"/>
              </p:ext>
            </p:extLst>
          </p:nvPr>
        </p:nvGraphicFramePr>
        <p:xfrm>
          <a:off x="2975434" y="1191387"/>
          <a:ext cx="3495524" cy="5029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95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Monitoring</a:t>
                      </a:r>
                      <a:endParaRPr lang="en-US" sz="32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App</a:t>
                      </a:r>
                      <a:endParaRPr lang="en-US" sz="32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App Configuration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+mn-lt"/>
                        </a:rPr>
                        <a:t>Middleware &amp; Components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Operating System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Hypervisor &amp; Cloud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Physical Hardware</a:t>
                      </a:r>
                      <a:r>
                        <a:rPr lang="en-US" sz="3200" b="0" baseline="0" dirty="0" smtClean="0">
                          <a:latin typeface="+mn-lt"/>
                        </a:rPr>
                        <a:t> &amp; Network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502400" y="2908300"/>
            <a:ext cx="0" cy="3200400"/>
          </a:xfrm>
          <a:prstGeom prst="line">
            <a:avLst/>
          </a:prstGeom>
          <a:ln w="57150" cmpd="sng"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14499" y="1192590"/>
            <a:ext cx="4838" cy="561220"/>
          </a:xfrm>
          <a:prstGeom prst="line">
            <a:avLst/>
          </a:prstGeom>
          <a:ln w="57150" cmpd="sng"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075713" y="2939143"/>
            <a:ext cx="1669135" cy="1124857"/>
          </a:xfrm>
          <a:prstGeom prst="roundRect">
            <a:avLst/>
          </a:prstGeom>
          <a:noFill/>
          <a:ln w="57150" cmpd="sng">
            <a:solidFill>
              <a:srgbClr val="2857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285780"/>
                </a:solidFill>
              </a:rPr>
              <a:t>Operations Managed</a:t>
            </a:r>
            <a:endParaRPr lang="en-US" sz="2000" b="1" dirty="0">
              <a:solidFill>
                <a:srgbClr val="28578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765" y="1809447"/>
            <a:ext cx="1857820" cy="1124857"/>
          </a:xfrm>
          <a:prstGeom prst="roundRect">
            <a:avLst/>
          </a:prstGeom>
          <a:noFill/>
          <a:ln w="57150" cmpd="sng">
            <a:solidFill>
              <a:srgbClr val="2857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285780"/>
                </a:solidFill>
              </a:rPr>
              <a:t>Development </a:t>
            </a:r>
            <a:br>
              <a:rPr lang="en-US" sz="2000" b="1" dirty="0" smtClean="0">
                <a:solidFill>
                  <a:srgbClr val="285780"/>
                </a:solidFill>
              </a:rPr>
            </a:br>
            <a:r>
              <a:rPr lang="en-US" sz="2000" b="1" dirty="0" smtClean="0">
                <a:solidFill>
                  <a:srgbClr val="285780"/>
                </a:solidFill>
              </a:rPr>
              <a:t>Managed in Code</a:t>
            </a:r>
            <a:endParaRPr lang="en-US" sz="2000" b="1" dirty="0">
              <a:solidFill>
                <a:srgbClr val="28578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922210" y="1785257"/>
            <a:ext cx="4838" cy="1105505"/>
          </a:xfrm>
          <a:prstGeom prst="line">
            <a:avLst/>
          </a:prstGeom>
          <a:ln w="57150" cmpd="sng"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40285" y="1487714"/>
            <a:ext cx="1318381" cy="1318381"/>
          </a:xfrm>
          <a:prstGeom prst="line">
            <a:avLst/>
          </a:prstGeom>
          <a:ln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85429" y="4209143"/>
            <a:ext cx="1112761" cy="1524000"/>
          </a:xfrm>
          <a:prstGeom prst="line">
            <a:avLst/>
          </a:prstGeom>
          <a:ln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10190" y="2322286"/>
            <a:ext cx="435429" cy="24191"/>
          </a:xfrm>
          <a:prstGeom prst="line">
            <a:avLst/>
          </a:prstGeom>
          <a:ln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5928" y="3207657"/>
            <a:ext cx="1857820" cy="1124857"/>
          </a:xfrm>
          <a:prstGeom prst="roundRect">
            <a:avLst/>
          </a:prstGeom>
          <a:noFill/>
          <a:ln w="57150" cmpd="sng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3"/>
                </a:solidFill>
              </a:rPr>
              <a:t>Infrastructure Configured in Code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41563" y="2929467"/>
            <a:ext cx="9676" cy="1618343"/>
          </a:xfrm>
          <a:prstGeom prst="line">
            <a:avLst/>
          </a:prstGeom>
          <a:ln w="5715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82762" y="3749524"/>
            <a:ext cx="447524" cy="24190"/>
          </a:xfrm>
          <a:prstGeom prst="line">
            <a:avLst/>
          </a:prstGeom>
          <a:ln>
            <a:solidFill>
              <a:srgbClr val="BE54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134" y="4609640"/>
            <a:ext cx="1984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Can be managed by </a:t>
            </a:r>
            <a:r>
              <a:rPr lang="en-US" sz="1400" dirty="0" err="1" smtClean="0">
                <a:solidFill>
                  <a:schemeClr val="accent3"/>
                </a:solidFill>
              </a:rPr>
              <a:t>dev</a:t>
            </a:r>
            <a:r>
              <a:rPr lang="en-US" sz="1400" dirty="0" smtClean="0">
                <a:solidFill>
                  <a:schemeClr val="accent3"/>
                </a:solidFill>
              </a:rPr>
              <a:t>, ops or ‘systems’ teams. Entire stack from OS up can be built on-demand with code and tests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924630" y="1195010"/>
            <a:ext cx="2418" cy="522514"/>
          </a:xfrm>
          <a:prstGeom prst="line">
            <a:avLst/>
          </a:prstGeom>
          <a:ln w="5715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62561" y="5124898"/>
            <a:ext cx="19846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Typically managed by a Cloud provider running in their datacenter (public) or within existing datacenter (private)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0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1049" y="1995708"/>
            <a:ext cx="8007046" cy="2987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bg2"/>
                </a:solidFill>
              </a:rPr>
              <a:t>Step 1: Provision and Configure Infrastructure 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endParaRPr lang="en-US" sz="2800" dirty="0" smtClean="0">
              <a:solidFill>
                <a:schemeClr val="bg2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Automate the creation of a Web App </a:t>
            </a:r>
          </a:p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Before we do that we need some infrastructure</a:t>
            </a:r>
          </a:p>
          <a:p>
            <a:pPr algn="ctr"/>
            <a:endParaRPr lang="en-US" sz="28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6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DevOps</a:t>
            </a:r>
            <a:r>
              <a:rPr lang="en-US" dirty="0" smtClean="0"/>
              <a:t> Skills &amp;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6853" y="5760608"/>
            <a:ext cx="7753048" cy="601488"/>
            <a:chOff x="544282" y="1019278"/>
            <a:chExt cx="7753048" cy="6014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44282" y="1596575"/>
              <a:ext cx="7753048" cy="24191"/>
            </a:xfrm>
            <a:prstGeom prst="straightConnector1">
              <a:avLst/>
            </a:prstGeom>
            <a:ln w="38100" cmpd="sng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442858" y="1019278"/>
              <a:ext cx="266094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 smtClean="0">
                  <a:latin typeface="+mj-lt"/>
                </a:rPr>
                <a:t>Practices</a:t>
              </a:r>
              <a:endParaRPr lang="en-US" sz="3200" b="1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651" y="1026532"/>
              <a:ext cx="27814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+mj-lt"/>
                </a:rPr>
                <a:t>Skills</a:t>
              </a:r>
              <a:endParaRPr lang="en-US" sz="3200" b="1" dirty="0"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75981" y="4540562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3101" y="2557886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Systems Thinker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60914" y="3949105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Continuous </a:t>
            </a:r>
            <a:br>
              <a:rPr lang="en-US" dirty="0" smtClean="0"/>
            </a:b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80704" y="3346158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3310" y="1944052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Solver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142" y="3229776"/>
            <a:ext cx="266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8323" y="4364310"/>
            <a:ext cx="266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Understand how software works at runtime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86818" y="5157758"/>
            <a:ext cx="300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Interested in quality, scalability and performance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6380" y="5130205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Blue / Green Deployments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12971" y="1374028"/>
            <a:ext cx="230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Develop, Test and Run in </a:t>
            </a:r>
            <a:r>
              <a:rPr lang="en-US" dirty="0" err="1" smtClean="0"/>
              <a:t>Virtual’s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03737" y="2903810"/>
            <a:ext cx="266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Automate to reduce wait time and queues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414156" y="2161163"/>
            <a:ext cx="266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Automated Regression and Performance Tests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03333" y="3878083"/>
            <a:ext cx="266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 from Customer’s perspective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60601" y="1414886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Collaboration &amp;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7849" y="2603500"/>
            <a:ext cx="8282818" cy="2108200"/>
            <a:chOff x="437849" y="2390018"/>
            <a:chExt cx="8282818" cy="2762552"/>
          </a:xfrm>
        </p:grpSpPr>
        <p:sp>
          <p:nvSpPr>
            <p:cNvPr id="8" name="Rectangle 7"/>
            <p:cNvSpPr/>
            <p:nvPr/>
          </p:nvSpPr>
          <p:spPr>
            <a:xfrm>
              <a:off x="1100668" y="2394856"/>
              <a:ext cx="6797524" cy="2757714"/>
            </a:xfrm>
            <a:prstGeom prst="rect">
              <a:avLst/>
            </a:prstGeom>
            <a:ln w="381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409545" y="2390018"/>
              <a:ext cx="1311122" cy="2745619"/>
            </a:xfrm>
            <a:prstGeom prst="ellipse">
              <a:avLst/>
            </a:prstGeom>
            <a:ln w="38100" cmpd="sng">
              <a:solidFill>
                <a:srgbClr val="F9F2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37849" y="2397275"/>
              <a:ext cx="1311122" cy="2745619"/>
            </a:xfrm>
            <a:prstGeom prst="ellipse">
              <a:avLst/>
            </a:prstGeom>
            <a:ln w="38100" cmpd="sng">
              <a:solidFill>
                <a:srgbClr val="F9F2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Continuous Delivery Pipeline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App and Infrastructure code commits to version </a:t>
            </a:r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 smtClean="0"/>
              <a:t>to kick </a:t>
            </a:r>
            <a:r>
              <a:rPr lang="en-US" dirty="0" smtClean="0"/>
              <a:t>off the process</a:t>
            </a:r>
            <a:endParaRPr lang="en-US" dirty="0"/>
          </a:p>
        </p:txBody>
      </p:sp>
      <p:sp>
        <p:nvSpPr>
          <p:cNvPr id="11" name="Magnetic Disk 10"/>
          <p:cNvSpPr/>
          <p:nvPr/>
        </p:nvSpPr>
        <p:spPr>
          <a:xfrm>
            <a:off x="520094" y="1373416"/>
            <a:ext cx="1064381" cy="937984"/>
          </a:xfrm>
          <a:prstGeom prst="flowChartMagneticDisk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Version Control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0299" y="5194303"/>
            <a:ext cx="1669143" cy="93133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Get latest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change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132990" y="1387324"/>
            <a:ext cx="1669143" cy="93133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Build &amp;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Unit Test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App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51904" y="1352248"/>
            <a:ext cx="1669143" cy="93133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Deploy &amp; Configure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App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6997" y="5288038"/>
            <a:ext cx="1990884" cy="93133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Regression &amp;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Performance Test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App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67347" y="5229980"/>
            <a:ext cx="1669143" cy="93133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Provision,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Configure &amp;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Test Stack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73229" y="1380064"/>
            <a:ext cx="1669143" cy="93133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Automated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1332" y="3205238"/>
            <a:ext cx="1572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Deploy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to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Customers?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0800000" flipH="1">
            <a:off x="882952" y="2878664"/>
            <a:ext cx="6398381" cy="1233716"/>
          </a:xfrm>
          <a:prstGeom prst="bentArrow">
            <a:avLst>
              <a:gd name="adj1" fmla="val 37745"/>
              <a:gd name="adj2" fmla="val 34314"/>
              <a:gd name="adj3" fmla="val 27941"/>
              <a:gd name="adj4" fmla="val 32239"/>
            </a:avLst>
          </a:prstGeom>
          <a:solidFill>
            <a:srgbClr val="FFFFFF"/>
          </a:solidFill>
          <a:ln w="6350" cmpd="sng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57028" y="3530902"/>
            <a:ext cx="314476" cy="33866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63264" y="3526064"/>
            <a:ext cx="314476" cy="338666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0463" y="3526366"/>
            <a:ext cx="314476" cy="338666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10628" y="3530902"/>
            <a:ext cx="314476" cy="33866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42264" y="3526064"/>
            <a:ext cx="314476" cy="33866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99463" y="3526366"/>
            <a:ext cx="314476" cy="338666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2" idx="4"/>
            <a:endCxn id="13" idx="0"/>
          </p:cNvCxnSpPr>
          <p:nvPr/>
        </p:nvCxnSpPr>
        <p:spPr>
          <a:xfrm>
            <a:off x="1956701" y="3865032"/>
            <a:ext cx="8170" cy="13292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5" idx="2"/>
            <a:endCxn id="40" idx="0"/>
          </p:cNvCxnSpPr>
          <p:nvPr/>
        </p:nvCxnSpPr>
        <p:spPr>
          <a:xfrm>
            <a:off x="2967562" y="2318657"/>
            <a:ext cx="304" cy="1212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20" idx="0"/>
          </p:cNvCxnSpPr>
          <p:nvPr/>
        </p:nvCxnSpPr>
        <p:spPr>
          <a:xfrm>
            <a:off x="3899502" y="3864730"/>
            <a:ext cx="2417" cy="13652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2"/>
            <a:endCxn id="37" idx="0"/>
          </p:cNvCxnSpPr>
          <p:nvPr/>
        </p:nvCxnSpPr>
        <p:spPr>
          <a:xfrm flipH="1">
            <a:off x="4877701" y="2283581"/>
            <a:ext cx="8775" cy="124278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3" idx="4"/>
            <a:endCxn id="18" idx="0"/>
          </p:cNvCxnSpPr>
          <p:nvPr/>
        </p:nvCxnSpPr>
        <p:spPr>
          <a:xfrm>
            <a:off x="5914266" y="3869568"/>
            <a:ext cx="8173" cy="14184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2"/>
            <a:endCxn id="35" idx="0"/>
          </p:cNvCxnSpPr>
          <p:nvPr/>
        </p:nvCxnSpPr>
        <p:spPr>
          <a:xfrm>
            <a:off x="6807801" y="2311397"/>
            <a:ext cx="12701" cy="12146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7315200" y="5168900"/>
            <a:ext cx="1498600" cy="1066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9F2EA"/>
                </a:solidFill>
                <a:latin typeface="+mj-lt"/>
              </a:rPr>
              <a:t>Any failed step halts the process!</a:t>
            </a:r>
            <a:endParaRPr lang="en-US" b="1" dirty="0">
              <a:solidFill>
                <a:srgbClr val="F9F2E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70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1049" y="1995708"/>
            <a:ext cx="8007046" cy="2987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bg2"/>
                </a:solidFill>
              </a:rPr>
              <a:t>Step 2: </a:t>
            </a:r>
            <a:r>
              <a:rPr lang="en-US" sz="2800" u="sng" dirty="0" smtClean="0">
                <a:solidFill>
                  <a:schemeClr val="bg2"/>
                </a:solidFill>
              </a:rPr>
              <a:t>It’s Alive!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endParaRPr lang="en-US" sz="2800" dirty="0" smtClean="0">
              <a:solidFill>
                <a:schemeClr val="bg2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Now it’s time for </a:t>
            </a:r>
            <a:r>
              <a:rPr lang="en-US" sz="2800" smtClean="0">
                <a:solidFill>
                  <a:schemeClr val="bg2"/>
                </a:solidFill>
              </a:rPr>
              <a:t>audience participation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5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1049" y="1995708"/>
            <a:ext cx="8007046" cy="2987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bg2"/>
                </a:solidFill>
              </a:rPr>
              <a:t>Step 3: Release New Feature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Developer merges latest feature in </a:t>
            </a:r>
            <a:r>
              <a:rPr lang="en-US" sz="2800" dirty="0" err="1" smtClean="0">
                <a:solidFill>
                  <a:schemeClr val="bg2"/>
                </a:solidFill>
              </a:rPr>
              <a:t>GitHub</a:t>
            </a:r>
            <a:endParaRPr lang="en-US" sz="2800" dirty="0" smtClean="0">
              <a:solidFill>
                <a:schemeClr val="bg2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Jenkins pulls merged code from </a:t>
            </a:r>
            <a:r>
              <a:rPr lang="en-US" sz="2800" dirty="0" err="1" smtClean="0">
                <a:solidFill>
                  <a:schemeClr val="bg2"/>
                </a:solidFill>
              </a:rPr>
              <a:t>GitHub</a:t>
            </a:r>
            <a:endParaRPr lang="en-US" sz="2800" dirty="0">
              <a:solidFill>
                <a:schemeClr val="bg2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Builds and deploys App to Tomcat</a:t>
            </a:r>
          </a:p>
          <a:p>
            <a:pPr algn="ctr"/>
            <a:r>
              <a:rPr lang="en-US" sz="2800" dirty="0" smtClean="0">
                <a:solidFill>
                  <a:schemeClr val="bg2"/>
                </a:solidFill>
              </a:rPr>
              <a:t>Notifies registered participants</a:t>
            </a:r>
          </a:p>
        </p:txBody>
      </p:sp>
    </p:spTree>
    <p:extLst>
      <p:ext uri="{BB962C8B-B14F-4D97-AF65-F5344CB8AC3E}">
        <p14:creationId xmlns:p14="http://schemas.microsoft.com/office/powerpoint/2010/main" val="111921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6853" y="5760608"/>
            <a:ext cx="7753048" cy="601488"/>
            <a:chOff x="544282" y="1019278"/>
            <a:chExt cx="7753048" cy="6014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44282" y="1596575"/>
              <a:ext cx="7753048" cy="24191"/>
            </a:xfrm>
            <a:prstGeom prst="straightConnector1">
              <a:avLst/>
            </a:prstGeom>
            <a:ln w="38100" cmpd="sng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53429" y="1019278"/>
              <a:ext cx="335037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 smtClean="0">
                  <a:latin typeface="+mj-lt"/>
                </a:rPr>
                <a:t>Their Customers</a:t>
              </a:r>
              <a:endParaRPr lang="en-US" sz="3200" b="1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651" y="1026532"/>
              <a:ext cx="27814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+mj-lt"/>
                </a:rPr>
                <a:t>Organizations</a:t>
              </a:r>
              <a:endParaRPr lang="en-US" sz="3200" b="1" dirty="0">
                <a:latin typeface="+mj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16125" y="1952519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Faster Time to Market of New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14825" y="3832119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Responsive to Customer Feedback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125" y="3247919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Responsive to Market Changes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6525" y="1393719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Break down the Silos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5225" y="4086119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Streamline Release Processes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7525" y="2803419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Improved Availability, Quality and Performance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525" y="5025919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Always Releasable Product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125" y="2701819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Increased Collaboration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35225" y="4898919"/>
            <a:ext cx="261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Reduce Issue </a:t>
            </a:r>
            <a:br>
              <a:rPr lang="en-US" dirty="0" smtClean="0"/>
            </a:br>
            <a:r>
              <a:rPr lang="en-US" dirty="0" smtClean="0"/>
              <a:t>Resolution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0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1049" y="1995708"/>
            <a:ext cx="8007046" cy="2987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bg2"/>
                </a:solidFill>
              </a:rPr>
              <a:t>Step 4: New Feature Live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“</a:t>
            </a:r>
            <a:r>
              <a:rPr lang="en-US" sz="2800" dirty="0" err="1" smtClean="0">
                <a:solidFill>
                  <a:schemeClr val="bg2"/>
                </a:solidFill>
              </a:rPr>
              <a:t>Selfie</a:t>
            </a:r>
            <a:r>
              <a:rPr lang="en-US" sz="2800" dirty="0" smtClean="0">
                <a:solidFill>
                  <a:schemeClr val="bg2"/>
                </a:solidFill>
              </a:rPr>
              <a:t>” feature released to customers</a:t>
            </a:r>
          </a:p>
        </p:txBody>
      </p:sp>
    </p:spTree>
    <p:extLst>
      <p:ext uri="{BB962C8B-B14F-4D97-AF65-F5344CB8AC3E}">
        <p14:creationId xmlns:p14="http://schemas.microsoft.com/office/powerpoint/2010/main" val="155432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 smtClean="0"/>
              <a:t>This presentation and all code used in today’s demo is available at </a:t>
            </a:r>
            <a:r>
              <a:rPr lang="en-US" sz="2800" u="sng" dirty="0" smtClean="0">
                <a:hlinkClick r:id="rId2"/>
              </a:rPr>
              <a:t>github.com</a:t>
            </a:r>
            <a:r>
              <a:rPr lang="en-US" sz="2800" u="sng" dirty="0" smtClean="0"/>
              <a:t>/</a:t>
            </a:r>
            <a:r>
              <a:rPr lang="en-US" sz="2800" u="sng" dirty="0">
                <a:hlinkClick r:id="rId2"/>
              </a:rPr>
              <a:t>singlestone</a:t>
            </a:r>
            <a:endParaRPr lang="en-US" sz="2800" u="sng" dirty="0" smtClean="0"/>
          </a:p>
          <a:p>
            <a:endParaRPr lang="en-US" sz="2800" dirty="0"/>
          </a:p>
          <a:p>
            <a:r>
              <a:rPr lang="en-US" sz="2800" dirty="0" smtClean="0"/>
              <a:t>We’ll be around the rest of today if you want to chat further</a:t>
            </a:r>
          </a:p>
          <a:p>
            <a:endParaRPr lang="en-US" sz="2800" dirty="0"/>
          </a:p>
          <a:p>
            <a:r>
              <a:rPr lang="en-US" sz="2800" dirty="0" smtClean="0"/>
              <a:t>Oh, and we’re hiring. If you like this stuff visit our booth or </a:t>
            </a:r>
            <a:r>
              <a:rPr lang="en-US" sz="2800" dirty="0" err="1" smtClean="0">
                <a:hlinkClick r:id="rId3" action="ppaction://hlinkfile"/>
              </a:rPr>
              <a:t>singlestoneconsulting.com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1049" y="1995708"/>
            <a:ext cx="8007046" cy="2987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bg2"/>
                </a:solidFill>
              </a:rPr>
              <a:t>Step 5: Tear down environment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Watch it go “poof”</a:t>
            </a:r>
          </a:p>
        </p:txBody>
      </p:sp>
    </p:spTree>
    <p:extLst>
      <p:ext uri="{BB962C8B-B14F-4D97-AF65-F5344CB8AC3E}">
        <p14:creationId xmlns:p14="http://schemas.microsoft.com/office/powerpoint/2010/main" val="403271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2667" y="2733522"/>
            <a:ext cx="8007046" cy="29875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Demo</a:t>
            </a:r>
            <a:r>
              <a:rPr lang="en-US" sz="2400" dirty="0">
                <a:solidFill>
                  <a:schemeClr val="bg2"/>
                </a:solidFill>
              </a:rPr>
              <a:t>: Building a Continuous Delivery pipeline using </a:t>
            </a:r>
            <a:r>
              <a:rPr lang="en-US" sz="2400" dirty="0" err="1">
                <a:solidFill>
                  <a:schemeClr val="bg2"/>
                </a:solidFill>
              </a:rPr>
              <a:t>GitHub</a:t>
            </a:r>
            <a:r>
              <a:rPr lang="en-US" sz="2400" dirty="0">
                <a:solidFill>
                  <a:schemeClr val="bg2"/>
                </a:solidFill>
              </a:rPr>
              <a:t>, AWS, Chef, </a:t>
            </a:r>
            <a:r>
              <a:rPr lang="en-US" sz="2400" dirty="0" smtClean="0">
                <a:solidFill>
                  <a:schemeClr val="bg2"/>
                </a:solidFill>
              </a:rPr>
              <a:t>Jenkins, Spring, Tomcat &amp; </a:t>
            </a:r>
            <a:r>
              <a:rPr lang="en-US" sz="2400" dirty="0" err="1" smtClean="0">
                <a:solidFill>
                  <a:schemeClr val="bg2"/>
                </a:solidFill>
              </a:rPr>
              <a:t>AppDynamics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81365" y="1631422"/>
            <a:ext cx="6833937" cy="461963"/>
          </a:xfrm>
          <a:solidFill>
            <a:srgbClr val="E3EA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sz="2400" dirty="0" smtClean="0"/>
              <a:t>Rise of </a:t>
            </a:r>
            <a:r>
              <a:rPr lang="en-US" sz="2400" dirty="0" err="1" smtClean="0"/>
              <a:t>DevOps</a:t>
            </a:r>
            <a:endParaRPr lang="en-US" sz="240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281115" y="2862450"/>
            <a:ext cx="6834187" cy="461963"/>
          </a:xfrm>
          <a:prstGeom prst="rect">
            <a:avLst/>
          </a:prstGeom>
          <a:solidFill>
            <a:srgbClr val="E3EA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Common </a:t>
            </a:r>
            <a:r>
              <a:rPr lang="en-US" sz="2400" dirty="0" err="1">
                <a:latin typeface="Calibri" panose="020F0502020204030204" pitchFamily="34" charset="0"/>
              </a:rPr>
              <a:t>DevOps</a:t>
            </a:r>
            <a:r>
              <a:rPr lang="en-US" sz="2400" dirty="0">
                <a:latin typeface="Calibri" panose="020F0502020204030204" pitchFamily="34" charset="0"/>
              </a:rPr>
              <a:t> Skills and Practices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1281115" y="2198723"/>
            <a:ext cx="6833937" cy="461963"/>
          </a:xfrm>
          <a:prstGeom prst="rect">
            <a:avLst/>
          </a:prstGeom>
          <a:solidFill>
            <a:srgbClr val="E3EA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0" kern="1200" baseline="0">
                <a:solidFill>
                  <a:schemeClr val="tx1"/>
                </a:solidFill>
                <a:latin typeface="Museo Sans 300" panose="02000000000000000000" charset="0"/>
                <a:ea typeface="+mn-ea"/>
                <a:cs typeface="+mn-cs"/>
              </a:defRPr>
            </a:lvl1pPr>
            <a:lvl2pPr marL="457206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11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17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23" indent="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31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libri" panose="020F0502020204030204" pitchFamily="34" charset="0"/>
              </a:rPr>
              <a:t>Common </a:t>
            </a:r>
            <a:r>
              <a:rPr lang="en-US" dirty="0" err="1" smtClean="0">
                <a:latin typeface="Calibri" panose="020F0502020204030204" pitchFamily="34" charset="0"/>
              </a:rPr>
              <a:t>DevOps</a:t>
            </a:r>
            <a:r>
              <a:rPr lang="en-US" dirty="0" smtClean="0">
                <a:latin typeface="Calibri" panose="020F0502020204030204" pitchFamily="34" charset="0"/>
              </a:rPr>
              <a:t> Tools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274754" y="3454446"/>
            <a:ext cx="6834187" cy="461963"/>
          </a:xfrm>
          <a:prstGeom prst="rect">
            <a:avLst/>
          </a:prstGeom>
          <a:solidFill>
            <a:srgbClr val="E3EA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Impact of </a:t>
            </a:r>
            <a:r>
              <a:rPr lang="en-US" sz="2400" dirty="0" err="1" smtClean="0">
                <a:latin typeface="Calibri" panose="020F0502020204030204" pitchFamily="34" charset="0"/>
              </a:rPr>
              <a:t>DevOps</a:t>
            </a:r>
            <a:r>
              <a:rPr lang="en-US" sz="2400" dirty="0" smtClean="0">
                <a:latin typeface="Calibri" panose="020F0502020204030204" pitchFamily="34" charset="0"/>
              </a:rPr>
              <a:t> on Organizations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268393" y="4022020"/>
            <a:ext cx="6834187" cy="461963"/>
          </a:xfrm>
          <a:prstGeom prst="rect">
            <a:avLst/>
          </a:prstGeom>
          <a:solidFill>
            <a:srgbClr val="E3EA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Q &amp; A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6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eadshot_cropp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4" y="1320800"/>
            <a:ext cx="2456696" cy="3035300"/>
          </a:xfrm>
          <a:prstGeom prst="rect">
            <a:avLst/>
          </a:prstGeom>
        </p:spPr>
      </p:pic>
      <p:pic>
        <p:nvPicPr>
          <p:cNvPr id="4" name="Picture 3" descr="Dave_headshot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08100"/>
            <a:ext cx="2057400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0" y="4991100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Ryan Shriver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@</a:t>
            </a:r>
            <a:r>
              <a:rPr lang="en-US" sz="3200" b="1" dirty="0" err="1" smtClean="0">
                <a:latin typeface="+mj-lt"/>
              </a:rPr>
              <a:t>ryanshriver</a:t>
            </a:r>
            <a:endParaRPr lang="en-US" sz="32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3800" y="5054600"/>
            <a:ext cx="256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Dave </a:t>
            </a:r>
            <a:r>
              <a:rPr lang="en-US" sz="3200" b="1" dirty="0" err="1" smtClean="0">
                <a:latin typeface="+mj-lt"/>
              </a:rPr>
              <a:t>Tashner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65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2" y="266701"/>
            <a:ext cx="7315200" cy="514350"/>
          </a:xfrm>
        </p:spPr>
        <p:txBody>
          <a:bodyPr/>
          <a:lstStyle/>
          <a:p>
            <a:r>
              <a:rPr lang="en-US" dirty="0" err="1" smtClean="0"/>
              <a:t>SingleStone’s</a:t>
            </a:r>
            <a:r>
              <a:rPr lang="en-US" dirty="0" smtClean="0"/>
              <a:t> Customer Experience Capabilities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199" y="723900"/>
            <a:ext cx="7315200" cy="304873"/>
          </a:xfrm>
        </p:spPr>
        <p:txBody>
          <a:bodyPr/>
          <a:lstStyle/>
          <a:p>
            <a:r>
              <a:rPr lang="en-US" dirty="0"/>
              <a:t>We provide a better, more </a:t>
            </a:r>
            <a:r>
              <a:rPr lang="en-US" u="sng" dirty="0"/>
              <a:t>human approach</a:t>
            </a:r>
            <a:r>
              <a:rPr lang="en-US" dirty="0"/>
              <a:t> to driving positive customer experiences and therefore better business results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623" y="2079379"/>
            <a:ext cx="1714500" cy="103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2200" dirty="0"/>
              <a:t>Embrace </a:t>
            </a:r>
            <a:br>
              <a:rPr lang="en-US" sz="2200" dirty="0"/>
            </a:br>
            <a:r>
              <a:rPr lang="en-US" sz="2200" dirty="0"/>
              <a:t>change </a:t>
            </a:r>
            <a:br>
              <a:rPr lang="en-US" sz="2200" dirty="0"/>
            </a:br>
            <a:r>
              <a:rPr lang="en-US" sz="2200" dirty="0"/>
              <a:t>&amp; empower progress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2001" y="1421179"/>
            <a:ext cx="2073069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200" dirty="0"/>
              <a:t>Lifetime loyalty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6373" y="3338292"/>
            <a:ext cx="2552700" cy="32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2200" dirty="0"/>
              <a:t>Reduce complexity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3666" y="4881150"/>
            <a:ext cx="1714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200" dirty="0"/>
              <a:t>Personal &amp; frictionless interaction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5494" y="5911278"/>
            <a:ext cx="2667000" cy="57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200" dirty="0"/>
              <a:t>Predict her</a:t>
            </a:r>
            <a:br>
              <a:rPr lang="en-US" sz="2200" dirty="0"/>
            </a:br>
            <a:r>
              <a:rPr lang="en-US" sz="2200" dirty="0"/>
              <a:t>next need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8937" y="5044383"/>
            <a:ext cx="22460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2200" dirty="0"/>
              <a:t>Efficient &amp; reliable services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321" y="3007053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/>
                </a:solidFill>
              </a:rPr>
              <a:t>Organization Development &amp; Change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7207" y="555911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Technology Platforms </a:t>
            </a:r>
            <a:br>
              <a:rPr lang="en-US" sz="1400" dirty="0">
                <a:solidFill>
                  <a:schemeClr val="accent3"/>
                </a:solidFill>
              </a:rPr>
            </a:br>
            <a:r>
              <a:rPr lang="en-US" sz="1400" dirty="0">
                <a:solidFill>
                  <a:schemeClr val="accent3"/>
                </a:solidFill>
              </a:rPr>
              <a:t>&amp; Development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82000" y="163595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CX Strategy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66373" y="356443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Process Excellence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5492" y="636676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Data &amp; Analytics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6215" y="547822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3"/>
                </a:solidFill>
              </a:rPr>
              <a:t>DevOps &amp; Cloud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882487" y="2157391"/>
            <a:ext cx="3474720" cy="3474720"/>
          </a:xfrm>
          <a:prstGeom prst="ellipse">
            <a:avLst/>
          </a:prstGeom>
          <a:noFill/>
          <a:ln w="203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sp>
        <p:nvSpPr>
          <p:cNvPr id="23" name="6-Point Star 22"/>
          <p:cNvSpPr>
            <a:spLocks noChangeAspect="1"/>
          </p:cNvSpPr>
          <p:nvPr/>
        </p:nvSpPr>
        <p:spPr>
          <a:xfrm rot="5400000">
            <a:off x="2773222" y="2066022"/>
            <a:ext cx="3657462" cy="3657462"/>
          </a:xfrm>
          <a:prstGeom prst="star6">
            <a:avLst>
              <a:gd name="adj" fmla="val 0"/>
              <a:gd name="hf" fmla="val 11547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84628" y="2797471"/>
            <a:ext cx="2270442" cy="219456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015288" y="1957640"/>
            <a:ext cx="1587295" cy="57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200" dirty="0"/>
              <a:t>Moments that Matter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23424" y="241285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Customer Research</a:t>
            </a:r>
          </a:p>
        </p:txBody>
      </p:sp>
    </p:spTree>
    <p:extLst>
      <p:ext uri="{BB962C8B-B14F-4D97-AF65-F5344CB8AC3E}">
        <p14:creationId xmlns:p14="http://schemas.microsoft.com/office/powerpoint/2010/main" val="268259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is…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Fundamentally about breaking </a:t>
            </a:r>
            <a:r>
              <a:rPr lang="en-US" sz="2400" dirty="0"/>
              <a:t>down the silos between development and </a:t>
            </a:r>
            <a:r>
              <a:rPr lang="en-US" sz="2400" dirty="0" smtClean="0"/>
              <a:t>operations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Encouraging </a:t>
            </a:r>
            <a:r>
              <a:rPr lang="en-US" sz="2400" dirty="0" err="1" smtClean="0"/>
              <a:t>dev</a:t>
            </a:r>
            <a:r>
              <a:rPr lang="en-US" sz="2400" dirty="0" smtClean="0"/>
              <a:t> and ops </a:t>
            </a:r>
            <a:r>
              <a:rPr lang="en-US" sz="2400" dirty="0" smtClean="0"/>
              <a:t>teams to </a:t>
            </a:r>
            <a:r>
              <a:rPr lang="en-US" sz="2400" dirty="0" smtClean="0"/>
              <a:t>better collaborate and communicate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About quickly and reliably delivering services to customers always with high quality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broad umbrella term for tools and skills that typically involves a heavy dose of automation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very convenient label to market products, services and presentations like this one</a:t>
            </a:r>
          </a:p>
        </p:txBody>
      </p:sp>
    </p:spTree>
    <p:extLst>
      <p:ext uri="{BB962C8B-B14F-4D97-AF65-F5344CB8AC3E}">
        <p14:creationId xmlns:p14="http://schemas.microsoft.com/office/powerpoint/2010/main" val="106585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2" y="266701"/>
            <a:ext cx="7315200" cy="51435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DevOps</a:t>
            </a:r>
            <a:r>
              <a:rPr lang="en-US" dirty="0" smtClean="0"/>
              <a:t> Now?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199" y="723900"/>
            <a:ext cx="7315200" cy="304873"/>
          </a:xfrm>
        </p:spPr>
        <p:txBody>
          <a:bodyPr/>
          <a:lstStyle/>
          <a:p>
            <a:r>
              <a:rPr lang="en-US" dirty="0" smtClean="0"/>
              <a:t>The convergence of key forces is helping drive the growth of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7013" y="4526064"/>
            <a:ext cx="20702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2400" dirty="0" smtClean="0"/>
              <a:t>Hardware</a:t>
            </a:r>
          </a:p>
          <a:p>
            <a:pPr algn="r">
              <a:lnSpc>
                <a:spcPts val="1800"/>
              </a:lnSpc>
            </a:pPr>
            <a:r>
              <a:rPr lang="en-US" sz="2400" dirty="0" smtClean="0"/>
              <a:t>Virtualization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786869" y="5871813"/>
            <a:ext cx="1922669" cy="319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2200" dirty="0" smtClean="0"/>
              <a:t>Cloud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391589" y="2301368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Lean Operations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1161" y="450152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to Market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981" y="2178266"/>
            <a:ext cx="303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Digital </a:t>
            </a:r>
            <a:r>
              <a:rPr lang="en-US" sz="2400" dirty="0"/>
              <a:t>Customer Experience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0754" y="5069259"/>
            <a:ext cx="239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What used to be hardware is now controllable by software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6868" y="6086586"/>
            <a:ext cx="215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Pay as you go storage, compute and network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9850" y="266732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Applying principles and practices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1159" y="4957008"/>
            <a:ext cx="238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Businesses want to quickly bring ideas to market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38" y="296163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Customers are global, social and mobile.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882487" y="2157391"/>
            <a:ext cx="3474720" cy="3474720"/>
          </a:xfrm>
          <a:prstGeom prst="ellipse">
            <a:avLst/>
          </a:prstGeom>
          <a:noFill/>
          <a:ln w="203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sp>
        <p:nvSpPr>
          <p:cNvPr id="23" name="6-Point Star 22"/>
          <p:cNvSpPr>
            <a:spLocks noChangeAspect="1"/>
          </p:cNvSpPr>
          <p:nvPr/>
        </p:nvSpPr>
        <p:spPr>
          <a:xfrm rot="5400000">
            <a:off x="2773222" y="2066022"/>
            <a:ext cx="3657462" cy="3657462"/>
          </a:xfrm>
          <a:prstGeom prst="star6">
            <a:avLst>
              <a:gd name="adj" fmla="val 0"/>
              <a:gd name="hf" fmla="val 11547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3296" y="1037221"/>
            <a:ext cx="261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Agile Movement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11432" y="1492438"/>
            <a:ext cx="255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Using Scrum, XP, Kanban and </a:t>
            </a:r>
            <a:r>
              <a:rPr lang="en-US" sz="1400" dirty="0" err="1" smtClean="0">
                <a:solidFill>
                  <a:schemeClr val="accent3"/>
                </a:solidFill>
              </a:rPr>
              <a:t>SAFe</a:t>
            </a:r>
            <a:r>
              <a:rPr lang="en-US" sz="1400" dirty="0" smtClean="0">
                <a:solidFill>
                  <a:schemeClr val="accent3"/>
                </a:solidFill>
              </a:rPr>
              <a:t> to deliver software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6946" y="3304752"/>
            <a:ext cx="4334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+mj-lt"/>
              </a:rPr>
              <a:t>DevOps</a:t>
            </a:r>
            <a:endParaRPr lang="en-US" sz="6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34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DevOps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16853" y="5760608"/>
            <a:ext cx="7753048" cy="601488"/>
            <a:chOff x="544282" y="1019278"/>
            <a:chExt cx="7753048" cy="6014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44282" y="1596575"/>
              <a:ext cx="7753048" cy="24191"/>
            </a:xfrm>
            <a:prstGeom prst="straightConnector1">
              <a:avLst/>
            </a:prstGeom>
            <a:ln w="38100" cmpd="sng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442858" y="1019278"/>
              <a:ext cx="266094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 smtClean="0">
                  <a:latin typeface="+mj-lt"/>
                </a:rPr>
                <a:t>Ops Tools</a:t>
              </a:r>
              <a:endParaRPr lang="en-US" sz="3200" b="1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6651" y="1026532"/>
              <a:ext cx="278144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 smtClean="0">
                  <a:latin typeface="+mj-lt"/>
                </a:rPr>
                <a:t>Dev</a:t>
              </a:r>
              <a:r>
                <a:rPr lang="en-US" sz="3200" b="1" dirty="0" smtClean="0">
                  <a:latin typeface="+mj-lt"/>
                </a:rPr>
                <a:t> Tools</a:t>
              </a:r>
              <a:endParaRPr lang="en-US" sz="3200" b="1" dirty="0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45905" y="1173249"/>
            <a:ext cx="2298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Monitoring</a:t>
            </a:r>
          </a:p>
          <a:p>
            <a:pPr algn="ctr"/>
            <a:r>
              <a:rPr lang="en-US" sz="1200" i="1" dirty="0" err="1" smtClean="0">
                <a:solidFill>
                  <a:schemeClr val="accent3"/>
                </a:solidFill>
              </a:rPr>
              <a:t>AppDynamics</a:t>
            </a:r>
            <a:r>
              <a:rPr lang="en-US" sz="1200" i="1" dirty="0" smtClean="0">
                <a:solidFill>
                  <a:schemeClr val="accent3"/>
                </a:solidFill>
              </a:rPr>
              <a:t>, New Relic,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err="1" smtClean="0">
                <a:solidFill>
                  <a:schemeClr val="accent3"/>
                </a:solidFill>
              </a:rPr>
              <a:t>CompuwareAPM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r>
              <a:rPr lang="en-US" sz="1200" i="1" dirty="0" err="1" smtClean="0">
                <a:solidFill>
                  <a:schemeClr val="accent3"/>
                </a:solidFill>
              </a:rPr>
              <a:t>Nagios</a:t>
            </a:r>
            <a:endParaRPr lang="en-US" sz="1200" i="1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783" y="1918318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Automation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Maven, Ant, </a:t>
            </a:r>
            <a:r>
              <a:rPr lang="en-US" sz="1200" i="1" dirty="0" err="1" smtClean="0">
                <a:solidFill>
                  <a:schemeClr val="accent3"/>
                </a:solidFill>
              </a:rPr>
              <a:t>nAnt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r>
              <a:rPr lang="en-US" sz="1200" i="1" dirty="0" err="1" smtClean="0">
                <a:solidFill>
                  <a:schemeClr val="accent3"/>
                </a:solidFill>
              </a:rPr>
              <a:t>ms</a:t>
            </a:r>
            <a:r>
              <a:rPr lang="en-US" sz="1200" i="1" dirty="0" smtClean="0">
                <a:solidFill>
                  <a:schemeClr val="accent3"/>
                </a:solidFill>
              </a:rPr>
              <a:t>-build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6229" y="1151485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Acceptance Testing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Cucumber, </a:t>
            </a:r>
            <a:r>
              <a:rPr lang="en-US" sz="1200" i="1" dirty="0" err="1" smtClean="0">
                <a:solidFill>
                  <a:schemeClr val="accent3"/>
                </a:solidFill>
              </a:rPr>
              <a:t>FitNesse</a:t>
            </a:r>
            <a:r>
              <a:rPr lang="en-US" sz="1200" i="1" dirty="0" smtClean="0">
                <a:solidFill>
                  <a:schemeClr val="accent3"/>
                </a:solidFill>
              </a:rPr>
              <a:t>, Selenium,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smtClean="0">
                <a:solidFill>
                  <a:schemeClr val="accent3"/>
                </a:solidFill>
              </a:rPr>
              <a:t>Lots of commercial tools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8704" y="2614999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Continuous Integration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Jenkins/Hudson, TFS, </a:t>
            </a:r>
            <a:r>
              <a:rPr lang="en-US" sz="1200" i="1" dirty="0" err="1" smtClean="0">
                <a:solidFill>
                  <a:schemeClr val="accent3"/>
                </a:solidFill>
              </a:rPr>
              <a:t>Cloudbees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8802" y="1925570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Release Automation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Passenger, </a:t>
            </a:r>
            <a:r>
              <a:rPr lang="en-US" sz="1200" i="1" dirty="0" err="1" smtClean="0">
                <a:solidFill>
                  <a:schemeClr val="accent3"/>
                </a:solidFill>
              </a:rPr>
              <a:t>uDeploy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r>
              <a:rPr lang="en-US" sz="1200" i="1" dirty="0" err="1" smtClean="0">
                <a:solidFill>
                  <a:schemeClr val="accent3"/>
                </a:solidFill>
              </a:rPr>
              <a:t>Capitstrano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smtClean="0">
                <a:solidFill>
                  <a:schemeClr val="accent3"/>
                </a:solidFill>
              </a:rPr>
              <a:t>Lots of commercial tools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2247" y="2839972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Scripting / Languages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Bash, PowerShell, </a:t>
            </a:r>
          </a:p>
          <a:p>
            <a:pPr algn="ctr"/>
            <a:r>
              <a:rPr lang="en-US" sz="1200" i="1" dirty="0" smtClean="0">
                <a:solidFill>
                  <a:schemeClr val="accent3"/>
                </a:solidFill>
              </a:rPr>
              <a:t>Ruby, Python, Java, C#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9875" y="3843876"/>
            <a:ext cx="3062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Infrastructure Configuration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Chef, Puppet, SALT Stack, </a:t>
            </a:r>
            <a:r>
              <a:rPr lang="en-US" sz="1200" i="1" dirty="0" err="1" smtClean="0">
                <a:solidFill>
                  <a:schemeClr val="accent3"/>
                </a:solidFill>
              </a:rPr>
              <a:t>Ansible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03138" y="3210097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AWS, Azure, </a:t>
            </a:r>
            <a:r>
              <a:rPr lang="en-US" sz="1200" i="1" dirty="0" err="1" smtClean="0">
                <a:solidFill>
                  <a:schemeClr val="accent3"/>
                </a:solidFill>
              </a:rPr>
              <a:t>OpenStack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err="1" smtClean="0">
                <a:solidFill>
                  <a:schemeClr val="accent3"/>
                </a:solidFill>
              </a:rPr>
              <a:t>VMWare</a:t>
            </a:r>
            <a:r>
              <a:rPr lang="en-US" sz="1200" i="1" dirty="0" smtClean="0">
                <a:solidFill>
                  <a:schemeClr val="accent3"/>
                </a:solidFill>
              </a:rPr>
              <a:t> and others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253997" y="1127293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Version Control</a:t>
            </a:r>
            <a:br>
              <a:rPr lang="en-US" dirty="0" smtClean="0"/>
            </a:br>
            <a:r>
              <a:rPr lang="en-US" sz="1200" i="1" dirty="0" err="1" smtClean="0">
                <a:solidFill>
                  <a:schemeClr val="accent3"/>
                </a:solidFill>
              </a:rPr>
              <a:t>Git</a:t>
            </a:r>
            <a:r>
              <a:rPr lang="en-US" sz="1200" i="1" dirty="0" smtClean="0">
                <a:solidFill>
                  <a:schemeClr val="accent3"/>
                </a:solidFill>
              </a:rPr>
              <a:t>, Subversion, TFS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44647" y="4419609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Management</a:t>
            </a:r>
            <a:br>
              <a:rPr lang="en-US" dirty="0" smtClean="0"/>
            </a:br>
            <a:r>
              <a:rPr lang="en-US" sz="1200" i="1" dirty="0" err="1" smtClean="0">
                <a:solidFill>
                  <a:schemeClr val="accent3"/>
                </a:solidFill>
              </a:rPr>
              <a:t>Splunk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r>
              <a:rPr lang="en-US" sz="1200" i="1" dirty="0" err="1" smtClean="0">
                <a:solidFill>
                  <a:schemeClr val="accent3"/>
                </a:solidFill>
              </a:rPr>
              <a:t>Loggly</a:t>
            </a:r>
            <a:r>
              <a:rPr lang="en-US" sz="1200" i="1" dirty="0" smtClean="0">
                <a:solidFill>
                  <a:schemeClr val="accent3"/>
                </a:solidFill>
              </a:rPr>
              <a:t>, Log4J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14247" y="3468926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Web/App Servers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Apache, IIS, Tomcat, </a:t>
            </a:r>
            <a:r>
              <a:rPr lang="en-US" sz="1200" i="1" dirty="0" err="1" smtClean="0">
                <a:solidFill>
                  <a:schemeClr val="accent3"/>
                </a:solidFill>
              </a:rPr>
              <a:t>Jboss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err="1" smtClean="0">
                <a:solidFill>
                  <a:schemeClr val="accent3"/>
                </a:solidFill>
              </a:rPr>
              <a:t>WebLogic</a:t>
            </a:r>
            <a:r>
              <a:rPr lang="en-US" sz="1200" i="1" dirty="0" smtClean="0">
                <a:solidFill>
                  <a:schemeClr val="accent3"/>
                </a:solidFill>
              </a:rPr>
              <a:t>, others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8933" y="4455898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Servers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Oracle, </a:t>
            </a:r>
            <a:r>
              <a:rPr lang="en-US" sz="1200" i="1" dirty="0" err="1" smtClean="0">
                <a:solidFill>
                  <a:schemeClr val="accent3"/>
                </a:solidFill>
              </a:rPr>
              <a:t>mySQL</a:t>
            </a:r>
            <a:r>
              <a:rPr lang="en-US" sz="1200" i="1" dirty="0" smtClean="0">
                <a:solidFill>
                  <a:schemeClr val="accent3"/>
                </a:solidFill>
              </a:rPr>
              <a:t>, SQL Server,</a:t>
            </a:r>
          </a:p>
          <a:p>
            <a:pPr algn="ctr"/>
            <a:r>
              <a:rPr lang="en-US" sz="1200" i="1" dirty="0" err="1" smtClean="0">
                <a:solidFill>
                  <a:schemeClr val="accent3"/>
                </a:solidFill>
              </a:rPr>
              <a:t>Postgres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r>
              <a:rPr lang="en-US" sz="1200" i="1" dirty="0" err="1" smtClean="0">
                <a:solidFill>
                  <a:schemeClr val="accent3"/>
                </a:solidFill>
              </a:rPr>
              <a:t>MongoDB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r>
              <a:rPr lang="en-US" sz="1200" i="1" dirty="0" err="1" smtClean="0">
                <a:solidFill>
                  <a:schemeClr val="accent3"/>
                </a:solidFill>
              </a:rPr>
              <a:t>Hadoop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08038" y="3227020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Integrated Dev.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Eclipse, Visual Studio,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err="1" smtClean="0">
                <a:solidFill>
                  <a:schemeClr val="accent3"/>
                </a:solidFill>
              </a:rPr>
              <a:t>Textmate</a:t>
            </a:r>
            <a:r>
              <a:rPr lang="en-US" sz="1200" i="1" dirty="0" smtClean="0">
                <a:solidFill>
                  <a:schemeClr val="accent3"/>
                </a:solidFill>
              </a:rPr>
              <a:t>, tons of others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82342" y="1957023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Testing</a:t>
            </a:r>
            <a:br>
              <a:rPr lang="en-US" dirty="0" smtClean="0"/>
            </a:br>
            <a:r>
              <a:rPr lang="en-US" sz="1200" i="1" dirty="0" err="1" smtClean="0">
                <a:solidFill>
                  <a:schemeClr val="accent3"/>
                </a:solidFill>
              </a:rPr>
              <a:t>LoadRunner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r>
              <a:rPr lang="en-US" sz="1200" i="1" dirty="0" err="1" smtClean="0">
                <a:solidFill>
                  <a:schemeClr val="accent3"/>
                </a:solidFill>
              </a:rPr>
              <a:t>LoadImpact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err="1" smtClean="0">
                <a:solidFill>
                  <a:schemeClr val="accent3"/>
                </a:solidFill>
              </a:rPr>
              <a:t>Apica</a:t>
            </a:r>
            <a:r>
              <a:rPr lang="en-US" sz="1200" i="1" dirty="0" smtClean="0">
                <a:solidFill>
                  <a:schemeClr val="accent3"/>
                </a:solidFill>
              </a:rPr>
              <a:t>, others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87064" y="4542986"/>
            <a:ext cx="2298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Service Mgmt.</a:t>
            </a:r>
          </a:p>
          <a:p>
            <a:pPr algn="ctr"/>
            <a:r>
              <a:rPr lang="en-US" sz="1200" i="1" dirty="0" err="1" smtClean="0">
                <a:solidFill>
                  <a:schemeClr val="accent3"/>
                </a:solidFill>
              </a:rPr>
              <a:t>ServiceNow</a:t>
            </a:r>
            <a:r>
              <a:rPr lang="en-US" sz="1200" i="1" dirty="0" smtClean="0">
                <a:solidFill>
                  <a:schemeClr val="accent3"/>
                </a:solidFill>
              </a:rPr>
              <a:t>, JIRA, ITIL tools,</a:t>
            </a:r>
            <a:endParaRPr lang="en-US" sz="1200" i="1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2553" y="5152919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Security</a:t>
            </a:r>
            <a:br>
              <a:rPr lang="en-US" dirty="0" smtClean="0"/>
            </a:br>
            <a:r>
              <a:rPr lang="en-US" sz="1200" i="1" dirty="0" err="1" smtClean="0">
                <a:solidFill>
                  <a:schemeClr val="accent3"/>
                </a:solidFill>
              </a:rPr>
              <a:t>ActiveDirectory</a:t>
            </a:r>
            <a:r>
              <a:rPr lang="en-US" sz="1200" i="1" dirty="0" smtClean="0">
                <a:solidFill>
                  <a:schemeClr val="accent3"/>
                </a:solidFill>
              </a:rPr>
              <a:t>, LDAP,</a:t>
            </a:r>
          </a:p>
          <a:p>
            <a:pPr algn="ctr"/>
            <a:r>
              <a:rPr lang="en-US" sz="1200" i="1" dirty="0" smtClean="0">
                <a:solidFill>
                  <a:schemeClr val="accent3"/>
                </a:solidFill>
              </a:rPr>
              <a:t> RSA, tons of others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81488" y="5121126"/>
            <a:ext cx="306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Networking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F5, Cisco, </a:t>
            </a:r>
            <a:r>
              <a:rPr lang="en-US" sz="1200" i="1" dirty="0" err="1" smtClean="0">
                <a:solidFill>
                  <a:schemeClr val="accent3"/>
                </a:solidFill>
              </a:rPr>
              <a:t>Dyn</a:t>
            </a:r>
            <a:r>
              <a:rPr lang="en-US" sz="1200" i="1" dirty="0" smtClean="0">
                <a:solidFill>
                  <a:schemeClr val="accent3"/>
                </a:solidFill>
              </a:rPr>
              <a:t>,</a:t>
            </a:r>
          </a:p>
          <a:p>
            <a:pPr algn="ctr"/>
            <a:r>
              <a:rPr lang="en-US" sz="1200" i="1" dirty="0" smtClean="0">
                <a:solidFill>
                  <a:schemeClr val="accent3"/>
                </a:solidFill>
              </a:rPr>
              <a:t>tons of others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226086"/>
            <a:ext cx="2612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Communication &amp; </a:t>
            </a:r>
            <a:br>
              <a:rPr lang="en-US" dirty="0" smtClean="0"/>
            </a:br>
            <a:r>
              <a:rPr lang="en-US" dirty="0" smtClean="0"/>
              <a:t>Collaboration.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Instance message,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smtClean="0">
                <a:solidFill>
                  <a:schemeClr val="accent3"/>
                </a:solidFill>
              </a:rPr>
              <a:t>video chat, Wiki’s,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smtClean="0">
                <a:solidFill>
                  <a:schemeClr val="accent3"/>
                </a:solidFill>
              </a:rPr>
              <a:t>tons of others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93296" y="1158742"/>
            <a:ext cx="2612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Unit Testing</a:t>
            </a:r>
            <a:br>
              <a:rPr lang="en-US" dirty="0" smtClean="0"/>
            </a:br>
            <a:r>
              <a:rPr lang="en-US" sz="1200" i="1" dirty="0" err="1" smtClean="0">
                <a:solidFill>
                  <a:schemeClr val="accent3"/>
                </a:solidFill>
              </a:rPr>
              <a:t>RSpec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r>
              <a:rPr lang="en-US" sz="1200" i="1" dirty="0" err="1" smtClean="0">
                <a:solidFill>
                  <a:schemeClr val="accent3"/>
                </a:solidFill>
              </a:rPr>
              <a:t>JUnit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r>
              <a:rPr lang="en-US" sz="1200" i="1" dirty="0" err="1" smtClean="0">
                <a:solidFill>
                  <a:schemeClr val="accent3"/>
                </a:solidFill>
              </a:rPr>
              <a:t>nUnit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54108" y="2830299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Virtualization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Vagrant, </a:t>
            </a:r>
            <a:r>
              <a:rPr lang="en-US" sz="1200" i="1" dirty="0" err="1" smtClean="0">
                <a:solidFill>
                  <a:schemeClr val="accent3"/>
                </a:solidFill>
              </a:rPr>
              <a:t>VirtualBox</a:t>
            </a:r>
            <a:r>
              <a:rPr lang="en-US" sz="1200" i="1" dirty="0" smtClean="0">
                <a:solidFill>
                  <a:schemeClr val="accent3"/>
                </a:solidFill>
              </a:rPr>
              <a:t>, </a:t>
            </a:r>
            <a:br>
              <a:rPr lang="en-US" sz="1200" i="1" dirty="0" smtClean="0">
                <a:solidFill>
                  <a:schemeClr val="accent3"/>
                </a:solidFill>
              </a:rPr>
            </a:br>
            <a:r>
              <a:rPr lang="en-US" sz="1200" i="1" dirty="0" err="1" smtClean="0">
                <a:solidFill>
                  <a:schemeClr val="accent3"/>
                </a:solidFill>
              </a:rPr>
              <a:t>VMWare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17523" y="5285954"/>
            <a:ext cx="261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Systems</a:t>
            </a:r>
            <a:br>
              <a:rPr lang="en-US" dirty="0" smtClean="0"/>
            </a:br>
            <a:r>
              <a:rPr lang="en-US" sz="1200" i="1" dirty="0" smtClean="0">
                <a:solidFill>
                  <a:schemeClr val="accent3"/>
                </a:solidFill>
              </a:rPr>
              <a:t>Linux, Windows, OSX</a:t>
            </a:r>
            <a:endParaRPr lang="en-US" sz="1200" i="1" dirty="0">
              <a:solidFill>
                <a:schemeClr val="accent3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68201"/>
              </p:ext>
            </p:extLst>
          </p:nvPr>
        </p:nvGraphicFramePr>
        <p:xfrm>
          <a:off x="2975434" y="1191387"/>
          <a:ext cx="3495524" cy="5029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95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Monitoring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App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App Configuration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Middleware &amp; Components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Operating System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Hypervisor &amp; Cloud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Physical Hardware</a:t>
                      </a:r>
                      <a:r>
                        <a:rPr lang="en-US" sz="3200" baseline="0" dirty="0" smtClean="0"/>
                        <a:t> &amp; Network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04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Stack in Most Orgs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2563"/>
              </p:ext>
            </p:extLst>
          </p:nvPr>
        </p:nvGraphicFramePr>
        <p:xfrm>
          <a:off x="2975434" y="1191387"/>
          <a:ext cx="3495524" cy="5029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955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Monitoring</a:t>
                      </a:r>
                      <a:endParaRPr lang="en-US" sz="32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App</a:t>
                      </a:r>
                      <a:endParaRPr lang="en-US" sz="3200" b="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App Configuration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latin typeface="+mn-lt"/>
                        </a:rPr>
                        <a:t>Middleware &amp; Components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Operating System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Hypervisor &amp; Cloud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Physical Hardware</a:t>
                      </a:r>
                      <a:r>
                        <a:rPr lang="en-US" sz="3200" b="0" baseline="0" dirty="0" smtClean="0">
                          <a:latin typeface="+mn-lt"/>
                        </a:rPr>
                        <a:t> &amp; Network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514499" y="1192590"/>
            <a:ext cx="4838" cy="561220"/>
          </a:xfrm>
          <a:prstGeom prst="line">
            <a:avLst/>
          </a:prstGeom>
          <a:ln w="57150" cmpd="sng"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075713" y="2939143"/>
            <a:ext cx="1669135" cy="1124857"/>
          </a:xfrm>
          <a:prstGeom prst="roundRect">
            <a:avLst/>
          </a:prstGeom>
          <a:noFill/>
          <a:ln w="57150" cmpd="sng">
            <a:solidFill>
              <a:srgbClr val="2857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285780"/>
                </a:solidFill>
              </a:rPr>
              <a:t>Operations Managed</a:t>
            </a:r>
            <a:endParaRPr lang="en-US" sz="2000" b="1" dirty="0">
              <a:solidFill>
                <a:srgbClr val="28578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765" y="1809447"/>
            <a:ext cx="1857820" cy="1124857"/>
          </a:xfrm>
          <a:prstGeom prst="roundRect">
            <a:avLst/>
          </a:prstGeom>
          <a:noFill/>
          <a:ln w="57150" cmpd="sng">
            <a:solidFill>
              <a:srgbClr val="2857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285780"/>
                </a:solidFill>
              </a:rPr>
              <a:t>Development </a:t>
            </a:r>
            <a:br>
              <a:rPr lang="en-US" sz="2000" b="1" dirty="0" smtClean="0">
                <a:solidFill>
                  <a:srgbClr val="285780"/>
                </a:solidFill>
              </a:rPr>
            </a:br>
            <a:r>
              <a:rPr lang="en-US" sz="2000" b="1" dirty="0" smtClean="0">
                <a:solidFill>
                  <a:srgbClr val="285780"/>
                </a:solidFill>
              </a:rPr>
              <a:t>Managed in Code</a:t>
            </a:r>
            <a:endParaRPr lang="en-US" sz="2000" b="1" dirty="0">
              <a:solidFill>
                <a:srgbClr val="28578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922210" y="1785257"/>
            <a:ext cx="4838" cy="1105505"/>
          </a:xfrm>
          <a:prstGeom prst="line">
            <a:avLst/>
          </a:prstGeom>
          <a:ln w="57150" cmpd="sng"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40285" y="1487714"/>
            <a:ext cx="1318381" cy="1318381"/>
          </a:xfrm>
          <a:prstGeom prst="line">
            <a:avLst/>
          </a:prstGeom>
          <a:ln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85429" y="4209143"/>
            <a:ext cx="1112761" cy="1524000"/>
          </a:xfrm>
          <a:prstGeom prst="line">
            <a:avLst/>
          </a:prstGeom>
          <a:ln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10190" y="2322286"/>
            <a:ext cx="435429" cy="24191"/>
          </a:xfrm>
          <a:prstGeom prst="line">
            <a:avLst/>
          </a:prstGeom>
          <a:ln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6752" y="5003948"/>
            <a:ext cx="1984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Typically running in private/co-located data center or by a managed service provider.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502400" y="2908300"/>
            <a:ext cx="0" cy="3200400"/>
          </a:xfrm>
          <a:prstGeom prst="line">
            <a:avLst/>
          </a:prstGeom>
          <a:ln w="57150" cmpd="sng">
            <a:solidFill>
              <a:srgbClr val="285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2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ngleStone Theme">
  <a:themeElements>
    <a:clrScheme name="SingleStone Palette">
      <a:dk1>
        <a:srgbClr val="716E6A"/>
      </a:dk1>
      <a:lt1>
        <a:srgbClr val="ED9B33"/>
      </a:lt1>
      <a:dk2>
        <a:srgbClr val="7594B3"/>
      </a:dk2>
      <a:lt2>
        <a:srgbClr val="F9F2EA"/>
      </a:lt2>
      <a:accent1>
        <a:srgbClr val="8B7C5E"/>
      </a:accent1>
      <a:accent2>
        <a:srgbClr val="28939D"/>
      </a:accent2>
      <a:accent3>
        <a:srgbClr val="BE5400"/>
      </a:accent3>
      <a:accent4>
        <a:srgbClr val="285780"/>
      </a:accent4>
      <a:accent5>
        <a:srgbClr val="5D4F31"/>
      </a:accent5>
      <a:accent6>
        <a:srgbClr val="89A84F"/>
      </a:accent6>
      <a:hlink>
        <a:srgbClr val="7594B3"/>
      </a:hlink>
      <a:folHlink>
        <a:srgbClr val="716E6A"/>
      </a:folHlink>
    </a:clrScheme>
    <a:fontScheme name="SingleStone Calibri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ingleStone Theme" id="{DC313E4A-8C97-4A9F-BD76-15AC3BF7BF3B}" vid="{59119919-71BA-43C2-9EB0-0E862C62BA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4361</TotalTime>
  <Words>809</Words>
  <Application>Microsoft Macintosh PowerPoint</Application>
  <PresentationFormat>On-screen Show (4:3)</PresentationFormat>
  <Paragraphs>203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SingleStone Theme</vt:lpstr>
      <vt:lpstr>PowerPoint Presentation</vt:lpstr>
      <vt:lpstr>Topics for Today</vt:lpstr>
      <vt:lpstr>Who are We?</vt:lpstr>
      <vt:lpstr>SingleStone’s Customer Experience Capabilities</vt:lpstr>
      <vt:lpstr>DevOps is…</vt:lpstr>
      <vt:lpstr>Why DevOps Now?</vt:lpstr>
      <vt:lpstr>Common DevOps Tools</vt:lpstr>
      <vt:lpstr>Common App Stack</vt:lpstr>
      <vt:lpstr>App Stack in Most Orgs</vt:lpstr>
      <vt:lpstr>App Stack in DevOps Org</vt:lpstr>
      <vt:lpstr>PowerPoint Presentation</vt:lpstr>
      <vt:lpstr>Common DevOps Skills &amp; Practices</vt:lpstr>
      <vt:lpstr>Basic Continuous Delivery Pipeline</vt:lpstr>
      <vt:lpstr>PowerPoint Presentation</vt:lpstr>
      <vt:lpstr>PowerPoint Presentation</vt:lpstr>
      <vt:lpstr>Benefits of DevOps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Trice Moore</dc:creator>
  <cp:lastModifiedBy>Dave Tashner</cp:lastModifiedBy>
  <cp:revision>201</cp:revision>
  <cp:lastPrinted>2014-09-03T22:10:02Z</cp:lastPrinted>
  <dcterms:created xsi:type="dcterms:W3CDTF">2014-07-24T14:23:32Z</dcterms:created>
  <dcterms:modified xsi:type="dcterms:W3CDTF">2014-10-24T15:23:36Z</dcterms:modified>
</cp:coreProperties>
</file>