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62" r:id="rId5"/>
    <p:sldId id="258" r:id="rId6"/>
    <p:sldId id="271" r:id="rId7"/>
    <p:sldId id="259" r:id="rId8"/>
    <p:sldId id="263" r:id="rId9"/>
    <p:sldId id="264" r:id="rId10"/>
    <p:sldId id="266" r:id="rId11"/>
    <p:sldId id="265" r:id="rId12"/>
    <p:sldId id="267" r:id="rId13"/>
    <p:sldId id="260" r:id="rId14"/>
    <p:sldId id="268" r:id="rId15"/>
    <p:sldId id="269" r:id="rId16"/>
    <p:sldId id="26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73B0E-3970-4149-8CA6-482D2BE2D623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7A0F-348E-4128-8381-942A765F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21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C54500-BAA9-46B0-A446-390AC0351029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F57-026E-45A5-8AFC-51616B58A5C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535B-91D5-4BBD-A777-0A0A07B738D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EDC0-5D97-4C4D-A155-0FF35B603FBD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8AE9E5-5D16-4344-B605-D1C444DA897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AF81-A00A-46F9-829F-058EF277EAA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0250-04FA-4B90-9F00-F05C0A538087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910D-1A1A-4341-AB0F-3E149E724A2B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662C-C2F0-4480-A368-C036AF2B964E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BC2BC7A-F405-47FA-ADA0-C347FDFA0EA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9E95C75-79C4-4779-966D-582BB7B679D8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5FE165-A08C-47DC-9106-F18B69F5C3A8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0E713C1-9A28-4D31-970D-53F39DDE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91404" y="1659118"/>
            <a:ext cx="3892654" cy="25478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446E40-448A-404E-A845-E4EEA2D10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Rucher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2C581C-F0BC-4793-86CD-F9A1FC406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Christopher Bergont – Léa Cruiziat</a:t>
            </a:r>
          </a:p>
          <a:p>
            <a:r>
              <a:rPr lang="fr-FR" dirty="0"/>
              <a:t>Alexandre la Torre - Benoit Moderiano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1D92C-E840-4C10-8654-B52EF34EC1E8}"/>
              </a:ext>
            </a:extLst>
          </p:cNvPr>
          <p:cNvSpPr txBox="1"/>
          <p:nvPr/>
        </p:nvSpPr>
        <p:spPr>
          <a:xfrm>
            <a:off x="10260418" y="332258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4 mai 2018</a:t>
            </a:r>
          </a:p>
        </p:txBody>
      </p:sp>
    </p:spTree>
    <p:extLst>
      <p:ext uri="{BB962C8B-B14F-4D97-AF65-F5344CB8AC3E}">
        <p14:creationId xmlns:p14="http://schemas.microsoft.com/office/powerpoint/2010/main" val="369720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F04B2-1FA8-41D3-AD29-99F52106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CO2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080F79-CA7F-4C48-98BC-3A526A3C1FBF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0F1B316-6FCA-4E75-B168-4B0C420994A4}"/>
              </a:ext>
            </a:extLst>
          </p:cNvPr>
          <p:cNvSpPr txBox="1"/>
          <p:nvPr/>
        </p:nvSpPr>
        <p:spPr>
          <a:xfrm>
            <a:off x="6238346" y="2382665"/>
            <a:ext cx="341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Caractéristiques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DA7749B-CEB1-4EB0-BAC2-9D06C85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2C5526-BF85-47A4-9254-ED98AA4132DF}"/>
              </a:ext>
            </a:extLst>
          </p:cNvPr>
          <p:cNvSpPr txBox="1"/>
          <p:nvPr/>
        </p:nvSpPr>
        <p:spPr>
          <a:xfrm>
            <a:off x="1244822" y="2385657"/>
            <a:ext cx="319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MiCS-VZ-89TE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B6961D4-74A6-4C4B-9F2D-DC61840139D6}"/>
              </a:ext>
            </a:extLst>
          </p:cNvPr>
          <p:cNvSpPr txBox="1"/>
          <p:nvPr/>
        </p:nvSpPr>
        <p:spPr>
          <a:xfrm>
            <a:off x="1057225" y="5088234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Haute résistance aux chocs et aux vibrations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CA65B8-ECBC-4733-BD2A-AD2F3D1F3292}"/>
              </a:ext>
            </a:extLst>
          </p:cNvPr>
          <p:cNvSpPr txBox="1"/>
          <p:nvPr/>
        </p:nvSpPr>
        <p:spPr>
          <a:xfrm>
            <a:off x="6072496" y="5102330"/>
            <a:ext cx="522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Humidité en fonctionnement (0% HR à 95% HR)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C0F763-A5E0-423F-9B28-62A2F0E90CE0}"/>
              </a:ext>
            </a:extLst>
          </p:cNvPr>
          <p:cNvSpPr txBox="1"/>
          <p:nvPr/>
        </p:nvSpPr>
        <p:spPr>
          <a:xfrm>
            <a:off x="1057225" y="3503184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Sans calibrage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D39F48-696F-4773-9BE7-8D4721B70CD0}"/>
              </a:ext>
            </a:extLst>
          </p:cNvPr>
          <p:cNvSpPr txBox="1"/>
          <p:nvPr/>
        </p:nvSpPr>
        <p:spPr>
          <a:xfrm>
            <a:off x="1057225" y="3980238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Faible puissance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6EF3EC-F57D-4EB7-9E00-72000052748F}"/>
              </a:ext>
            </a:extLst>
          </p:cNvPr>
          <p:cNvSpPr txBox="1"/>
          <p:nvPr/>
        </p:nvSpPr>
        <p:spPr>
          <a:xfrm>
            <a:off x="1057225" y="4534236"/>
            <a:ext cx="1942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Sensibilité élevée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FBDA2D-9682-4DE9-82D1-9A62E38E5D76}"/>
              </a:ext>
            </a:extLst>
          </p:cNvPr>
          <p:cNvSpPr txBox="1"/>
          <p:nvPr/>
        </p:nvSpPr>
        <p:spPr>
          <a:xfrm>
            <a:off x="6072496" y="3497778"/>
            <a:ext cx="5234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Tension d'alimentation (3,3V DC régulée +/- 5%)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DCDC83-AB8A-49F0-900E-B93EF5523C3C}"/>
              </a:ext>
            </a:extLst>
          </p:cNvPr>
          <p:cNvSpPr txBox="1"/>
          <p:nvPr/>
        </p:nvSpPr>
        <p:spPr>
          <a:xfrm>
            <a:off x="6063603" y="4046720"/>
            <a:ext cx="4364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Puissance de fonctionnement (125 mW)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B65943C-F63D-4606-BA55-757CC54DF3F7}"/>
              </a:ext>
            </a:extLst>
          </p:cNvPr>
          <p:cNvSpPr txBox="1"/>
          <p:nvPr/>
        </p:nvSpPr>
        <p:spPr>
          <a:xfrm>
            <a:off x="6063603" y="4534236"/>
            <a:ext cx="4987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Température de fonctionnement (0°C à 50°C)</a:t>
            </a:r>
          </a:p>
        </p:txBody>
      </p:sp>
    </p:spTree>
    <p:extLst>
      <p:ext uri="{BB962C8B-B14F-4D97-AF65-F5344CB8AC3E}">
        <p14:creationId xmlns:p14="http://schemas.microsoft.com/office/powerpoint/2010/main" val="305773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94186-2B6D-4C17-84CE-53D2B8A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vibration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9B5ECB-CD8E-404A-AA35-6F99AA832A82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2F6988B-3DB8-4725-A3FB-D887028077D0}"/>
              </a:ext>
            </a:extLst>
          </p:cNvPr>
          <p:cNvSpPr txBox="1"/>
          <p:nvPr/>
        </p:nvSpPr>
        <p:spPr>
          <a:xfrm>
            <a:off x="6228919" y="2253682"/>
            <a:ext cx="341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Caractéristiques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8216D-0A98-4E83-9523-560E711D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D73D3B-FC3C-4C23-AAE4-D0EE34A46B95}"/>
              </a:ext>
            </a:extLst>
          </p:cNvPr>
          <p:cNvSpPr txBox="1"/>
          <p:nvPr/>
        </p:nvSpPr>
        <p:spPr>
          <a:xfrm flipH="1">
            <a:off x="1338607" y="3587066"/>
            <a:ext cx="151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Faible cout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D7207D-BFC2-43AD-ABB0-36C64C67EA91}"/>
              </a:ext>
            </a:extLst>
          </p:cNvPr>
          <p:cNvSpPr txBox="1"/>
          <p:nvPr/>
        </p:nvSpPr>
        <p:spPr>
          <a:xfrm>
            <a:off x="6483082" y="3232560"/>
            <a:ext cx="1683474" cy="45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fr-FR" sz="2000" dirty="0"/>
              <a:t>&lt; 1% Linéarité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D5F857-1A69-406D-9255-158FA8B413B6}"/>
              </a:ext>
            </a:extLst>
          </p:cNvPr>
          <p:cNvSpPr txBox="1"/>
          <p:nvPr/>
        </p:nvSpPr>
        <p:spPr>
          <a:xfrm>
            <a:off x="6483082" y="3760383"/>
            <a:ext cx="4869538" cy="45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fr-FR" sz="2000" dirty="0"/>
              <a:t>Fonctionnement jusqu'à 40 Hz (2 400 tr/min)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5948F2-930A-4013-8955-6F00F51FA587}"/>
              </a:ext>
            </a:extLst>
          </p:cNvPr>
          <p:cNvSpPr txBox="1"/>
          <p:nvPr/>
        </p:nvSpPr>
        <p:spPr>
          <a:xfrm>
            <a:off x="6483082" y="4448819"/>
            <a:ext cx="513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Température de fonctionnement (-20 à +60 °C)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F5815F-EEB2-4869-AFB0-1A9CE353004B}"/>
              </a:ext>
            </a:extLst>
          </p:cNvPr>
          <p:cNvSpPr txBox="1"/>
          <p:nvPr/>
        </p:nvSpPr>
        <p:spPr>
          <a:xfrm>
            <a:off x="6483082" y="5074339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Fréquence de résonnance (75 Hz)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2C1264-A2BC-4497-8B15-0A42ED620C6D}"/>
              </a:ext>
            </a:extLst>
          </p:cNvPr>
          <p:cNvSpPr txBox="1"/>
          <p:nvPr/>
        </p:nvSpPr>
        <p:spPr>
          <a:xfrm flipH="1">
            <a:off x="1338606" y="4229977"/>
            <a:ext cx="3374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Montage vertical &amp; horizontal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0382655-F762-4071-A250-8F05844D5A47}"/>
              </a:ext>
            </a:extLst>
          </p:cNvPr>
          <p:cNvSpPr txBox="1"/>
          <p:nvPr/>
        </p:nvSpPr>
        <p:spPr>
          <a:xfrm flipH="1">
            <a:off x="1338607" y="4874284"/>
            <a:ext cx="4506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Modification de la masse possible pour </a:t>
            </a:r>
            <a:r>
              <a:rPr lang="fr-FR" sz="2000" dirty="0" err="1"/>
              <a:t>senbilité</a:t>
            </a:r>
            <a:r>
              <a:rPr lang="fr-FR" sz="2000" dirty="0"/>
              <a:t> différente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16BCC4D-AC15-43A9-A615-6C0A2A52E556}"/>
              </a:ext>
            </a:extLst>
          </p:cNvPr>
          <p:cNvSpPr txBox="1"/>
          <p:nvPr/>
        </p:nvSpPr>
        <p:spPr>
          <a:xfrm>
            <a:off x="783952" y="2253682"/>
            <a:ext cx="525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 100 </a:t>
            </a:r>
            <a:r>
              <a:rPr lang="fr-FR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</a:t>
            </a:r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Vibration</a:t>
            </a:r>
          </a:p>
        </p:txBody>
      </p:sp>
    </p:spTree>
    <p:extLst>
      <p:ext uri="{BB962C8B-B14F-4D97-AF65-F5344CB8AC3E}">
        <p14:creationId xmlns:p14="http://schemas.microsoft.com/office/powerpoint/2010/main" val="390149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225D6-1D79-405C-8A51-69E5FFF6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I2C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4835D5-FEDA-4BED-82EC-62A9B40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05F54-55AC-4312-8743-10B3B15C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Liaison entre carte fille</a:t>
            </a:r>
            <a:br>
              <a:rPr lang="fr-FR" dirty="0"/>
            </a:br>
            <a:r>
              <a:rPr lang="fr-FR" dirty="0"/>
              <a:t>carte mère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CE566C-94ED-4C8E-B10B-5CE0536DD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94268" y="2120872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3ACDE3-CC4C-4D0E-A7A8-0282387F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9D2A2-3412-4A89-A7E4-0478CC4D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26F27-8FEC-4FE0-B640-EA2F5BDD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95BDAE-73DE-406F-B3A7-B283E2E4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0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35649-E85A-4279-87AF-95412CA0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34EFD-608E-41CD-8F5B-A2DAC82C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EB7100-52EE-445D-AA61-F7C51BC0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5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6E94E-B0C6-43E1-9D0E-7A454A51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Liaison entre carte mère et </a:t>
            </a:r>
            <a:r>
              <a:rPr lang="fr-FR"/>
              <a:t>gateway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B0B506-B62F-4086-92F4-E8B7F8B92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0" y="2139724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A48D20-E94E-41CC-941C-B610E803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4FED8-4533-477F-8966-0EFA8941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LORA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29E733-4A73-493D-B7A6-F55D069E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C06DAE-F853-4DA0-A08B-04FB9070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1" y="731521"/>
            <a:ext cx="5334662" cy="37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3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A0753-A7FF-4F1B-8C15-AD26EEF2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499" y="277927"/>
            <a:ext cx="1018682" cy="6580073"/>
          </a:xfrm>
        </p:spPr>
        <p:txBody>
          <a:bodyPr vert="wordArtVert">
            <a:normAutofit/>
          </a:bodyPr>
          <a:lstStyle/>
          <a:p>
            <a:r>
              <a:rPr lang="fr-FR" sz="4400" dirty="0"/>
              <a:t>SOMMAIRE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CE5431-2590-4C32-B4A7-9FED04FC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EF097-CC02-47E0-911F-70AE4336F2AF}"/>
              </a:ext>
            </a:extLst>
          </p:cNvPr>
          <p:cNvSpPr txBox="1"/>
          <p:nvPr/>
        </p:nvSpPr>
        <p:spPr>
          <a:xfrm>
            <a:off x="537328" y="836177"/>
            <a:ext cx="41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Présentation générale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B54DD5-7554-4659-BB3C-809AD2E238E9}"/>
              </a:ext>
            </a:extLst>
          </p:cNvPr>
          <p:cNvSpPr txBox="1"/>
          <p:nvPr/>
        </p:nvSpPr>
        <p:spPr>
          <a:xfrm>
            <a:off x="537328" y="1659569"/>
            <a:ext cx="6099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Planification</a:t>
            </a:r>
            <a:r>
              <a:rPr lang="fr-FR" sz="2800" dirty="0"/>
              <a:t> </a:t>
            </a:r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&amp; outils de l’équipe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82FB4A-4CE2-4322-B58F-3DF0A65C19EA}"/>
              </a:ext>
            </a:extLst>
          </p:cNvPr>
          <p:cNvSpPr txBox="1"/>
          <p:nvPr/>
        </p:nvSpPr>
        <p:spPr>
          <a:xfrm>
            <a:off x="537328" y="2482961"/>
            <a:ext cx="5424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capteurs de la carte fille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B18B05-8E80-49D3-8BAD-38A29D3B725C}"/>
              </a:ext>
            </a:extLst>
          </p:cNvPr>
          <p:cNvSpPr txBox="1"/>
          <p:nvPr/>
        </p:nvSpPr>
        <p:spPr>
          <a:xfrm>
            <a:off x="537328" y="3306353"/>
            <a:ext cx="702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Liaison entre carte fille et carte mère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BE6694-D93F-4C6B-AC29-49A936309C3B}"/>
              </a:ext>
            </a:extLst>
          </p:cNvPr>
          <p:cNvSpPr txBox="1"/>
          <p:nvPr/>
        </p:nvSpPr>
        <p:spPr>
          <a:xfrm>
            <a:off x="537328" y="4128280"/>
            <a:ext cx="659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Liaison entre carte mère et </a:t>
            </a:r>
            <a:r>
              <a:rPr lang="fr-FR" sz="2800" cap="all" spc="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gateway</a:t>
            </a:r>
            <a:endParaRPr lang="fr-FR" sz="2800" cap="all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74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AA8024-1D81-4220-A726-6A584D089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65988" y="2064310"/>
            <a:ext cx="2698579" cy="25478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EE25E6-DCCC-46C8-95D8-87C54177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D0D8-8E80-4E79-B2FF-3010E98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6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F1B7BDD-053F-4374-AD04-1299C089FAD1}"/>
              </a:ext>
            </a:extLst>
          </p:cNvPr>
          <p:cNvCxnSpPr>
            <a:cxnSpLocks/>
            <a:stCxn id="8" idx="0"/>
            <a:endCxn id="25" idx="1"/>
          </p:cNvCxnSpPr>
          <p:nvPr/>
        </p:nvCxnSpPr>
        <p:spPr>
          <a:xfrm rot="5400000" flipH="1" flipV="1">
            <a:off x="7023983" y="2279980"/>
            <a:ext cx="852130" cy="3424039"/>
          </a:xfrm>
          <a:prstGeom prst="bentConnector2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00A0B3F-59A7-4E96-A252-E1EED5D9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6794"/>
          </a:xfrm>
        </p:spPr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69DB2B1D-D500-4989-B59D-012B8C2D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E9977D-31E3-4C93-9562-1D4CDD6A1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9" r="16213" b="15975"/>
          <a:stretch/>
        </p:blipFill>
        <p:spPr>
          <a:xfrm>
            <a:off x="5002992" y="4418064"/>
            <a:ext cx="1470074" cy="19419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AA329D8-3397-4510-A5E9-3E4E2A800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9" b="14667"/>
          <a:stretch/>
        </p:blipFill>
        <p:spPr>
          <a:xfrm>
            <a:off x="6828099" y="4320636"/>
            <a:ext cx="1254411" cy="108408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D27CD60-12C4-45EF-B155-914C508B9F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2" b="18519"/>
          <a:stretch/>
        </p:blipFill>
        <p:spPr>
          <a:xfrm>
            <a:off x="4843791" y="1670608"/>
            <a:ext cx="1317645" cy="111236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90785FF-AB6B-4F7E-AAF0-B52C6C29D1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7" b="20296"/>
          <a:stretch/>
        </p:blipFill>
        <p:spPr>
          <a:xfrm>
            <a:off x="2895777" y="3243898"/>
            <a:ext cx="998619" cy="80127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8E0BF8-ACBA-4BBB-9BE5-337E4252DA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59" b="13481"/>
          <a:stretch/>
        </p:blipFill>
        <p:spPr>
          <a:xfrm>
            <a:off x="1345140" y="3131854"/>
            <a:ext cx="1170217" cy="102536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07794CC-FE6D-4EFE-9F0F-AE610A8875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00" b="14667"/>
          <a:stretch/>
        </p:blipFill>
        <p:spPr>
          <a:xfrm>
            <a:off x="9162068" y="2934785"/>
            <a:ext cx="1449669" cy="1262297"/>
          </a:xfrm>
          <a:prstGeom prst="rect">
            <a:avLst/>
          </a:prstGeom>
        </p:spPr>
      </p:pic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D4EF49BE-28CB-45E1-906E-169AF658060C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>
            <a:off x="6161436" y="2226790"/>
            <a:ext cx="3000632" cy="1339144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E401A91-8B9D-4428-880E-BC2563435EEB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2515357" y="3644537"/>
            <a:ext cx="3804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07617F77-630F-4308-823A-C88BE98C5FC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3894396" y="2226790"/>
            <a:ext cx="949395" cy="1417747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350DBA0E-244E-4B74-A63E-BE3E85D5A9E4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3650560" y="4036593"/>
            <a:ext cx="1744486" cy="960378"/>
          </a:xfrm>
          <a:prstGeom prst="bentConnector2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0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A7ACC-4915-4D74-9186-75C6652D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&amp; outils de l’équipe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795E36-699B-4420-9104-B12FEAA2F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94268" y="2130298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9575AF-A1BA-43CB-9997-8FD28C1D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5E63C-21B0-49C8-9163-864DF5FF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&amp; outils de l’équipe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FF410-C236-42B9-B1C8-C1311F4C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49AAF3-0F1D-4FCC-BB98-6B58326C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95" y="1729661"/>
            <a:ext cx="4464183" cy="13720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FC5C7BA-74CA-45EE-B4D6-E2963223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48" y="3904302"/>
            <a:ext cx="2573255" cy="19299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C6C3936-078C-48DB-9D39-03A69E26E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63" y="1329097"/>
            <a:ext cx="2220227" cy="222022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F9343F1-7CC4-4D32-ADD9-A6529E2C51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29" t="14623" r="27849" b="13377"/>
          <a:stretch/>
        </p:blipFill>
        <p:spPr>
          <a:xfrm>
            <a:off x="7231328" y="3444850"/>
            <a:ext cx="2345560" cy="25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6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ECB3E-2A3E-4CCC-997E-A3A4436A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capteurs de la carte fille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0EB526-3F68-48AC-A3D4-7055F5DB2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65988" y="2139725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1214DA-8E26-4315-82C9-13928D65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8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8BE96-FF61-4AAA-95FF-76B2A7D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Capteurs de la carte fille</a:t>
            </a:r>
            <a:br>
              <a:rPr lang="fr-FR" dirty="0"/>
            </a:br>
            <a:r>
              <a:rPr lang="fr-FR" dirty="0"/>
              <a:t>Rucher interne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B1B710-DFE6-4D0D-B887-2FA194EC07B2}"/>
              </a:ext>
            </a:extLst>
          </p:cNvPr>
          <p:cNvSpPr txBox="1"/>
          <p:nvPr/>
        </p:nvSpPr>
        <p:spPr>
          <a:xfrm>
            <a:off x="1251678" y="2205872"/>
            <a:ext cx="419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239CE2-E023-4905-9098-3EE917AAE8FF}"/>
              </a:ext>
            </a:extLst>
          </p:cNvPr>
          <p:cNvSpPr txBox="1"/>
          <p:nvPr/>
        </p:nvSpPr>
        <p:spPr>
          <a:xfrm>
            <a:off x="1251678" y="3393650"/>
            <a:ext cx="2752626" cy="183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Température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Bruit interne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Hygrométrie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CFD0109-779A-4E28-B199-A866190C2558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1E1E533-1482-421E-BE79-975CFD1219F7}"/>
              </a:ext>
            </a:extLst>
          </p:cNvPr>
          <p:cNvSpPr txBox="1"/>
          <p:nvPr/>
        </p:nvSpPr>
        <p:spPr>
          <a:xfrm>
            <a:off x="6242633" y="2205872"/>
            <a:ext cx="568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Fonctionnement et précision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811CCAE-A2ED-48F2-AD6B-A3739C477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02884"/>
              </p:ext>
            </p:extLst>
          </p:nvPr>
        </p:nvGraphicFramePr>
        <p:xfrm>
          <a:off x="6146275" y="3287253"/>
          <a:ext cx="5514682" cy="2029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7341">
                  <a:extLst>
                    <a:ext uri="{9D8B030D-6E8A-4147-A177-3AD203B41FA5}">
                      <a16:colId xmlns:a16="http://schemas.microsoft.com/office/drawing/2014/main" val="667320136"/>
                    </a:ext>
                  </a:extLst>
                </a:gridCol>
                <a:gridCol w="2757341">
                  <a:extLst>
                    <a:ext uri="{9D8B030D-6E8A-4147-A177-3AD203B41FA5}">
                      <a16:colId xmlns:a16="http://schemas.microsoft.com/office/drawing/2014/main" val="1401728156"/>
                    </a:ext>
                  </a:extLst>
                </a:gridCol>
              </a:tblGrid>
              <a:tr h="51011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-40° à 80°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0.1 ° de précision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22901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ctr"/>
                      <a:endParaRPr lang="fr-FR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59538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50 Hz à 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 Hz de précision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72556"/>
                  </a:ext>
                </a:extLst>
              </a:tr>
              <a:tr h="499109"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De 0 à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1% de précision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824691"/>
                  </a:ext>
                </a:extLst>
              </a:tr>
            </a:tbl>
          </a:graphicData>
        </a:graphic>
      </p:graphicFrame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B15E47C-CD81-4333-A96B-7806E1C3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0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17800-D012-418B-B2AF-1863DF73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température et d’hygrométrie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0220A2-A1D8-4506-A186-DC26F57742BE}"/>
              </a:ext>
            </a:extLst>
          </p:cNvPr>
          <p:cNvSpPr txBox="1"/>
          <p:nvPr/>
        </p:nvSpPr>
        <p:spPr>
          <a:xfrm>
            <a:off x="1251678" y="2297824"/>
            <a:ext cx="250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Si7006-A20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D9F974-B676-4E7A-A112-AE49701D8B06}"/>
              </a:ext>
            </a:extLst>
          </p:cNvPr>
          <p:cNvSpPr txBox="1"/>
          <p:nvPr/>
        </p:nvSpPr>
        <p:spPr>
          <a:xfrm>
            <a:off x="1251678" y="3367462"/>
            <a:ext cx="403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Capteur analogique-numérique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07E6A1-163C-40E8-A294-6690046DBF37}"/>
              </a:ext>
            </a:extLst>
          </p:cNvPr>
          <p:cNvSpPr txBox="1"/>
          <p:nvPr/>
        </p:nvSpPr>
        <p:spPr>
          <a:xfrm>
            <a:off x="1251678" y="3975435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Boîtier DFN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CB74D-5298-452F-A713-48FBA8081924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ED77C67-EB21-496C-839C-47E4AA2276EB}"/>
              </a:ext>
            </a:extLst>
          </p:cNvPr>
          <p:cNvSpPr txBox="1"/>
          <p:nvPr/>
        </p:nvSpPr>
        <p:spPr>
          <a:xfrm>
            <a:off x="6228919" y="2253682"/>
            <a:ext cx="341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Caractéristiques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DD5A02-82D9-40F7-A877-96C637562604}"/>
              </a:ext>
            </a:extLst>
          </p:cNvPr>
          <p:cNvSpPr txBox="1"/>
          <p:nvPr/>
        </p:nvSpPr>
        <p:spPr>
          <a:xfrm>
            <a:off x="5911242" y="3190966"/>
            <a:ext cx="5263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Capteur d'humidité (RH ± 5 % (max), 0-90% HR)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CA4E09-7B06-45DE-B967-CDB6B2C2E52B}"/>
              </a:ext>
            </a:extLst>
          </p:cNvPr>
          <p:cNvSpPr txBox="1"/>
          <p:nvPr/>
        </p:nvSpPr>
        <p:spPr>
          <a:xfrm>
            <a:off x="5955301" y="4412950"/>
            <a:ext cx="433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0 à 100 % : plage de fonctionnement RH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EA69D-0720-4DCE-88BD-F9842D58FC20}"/>
              </a:ext>
            </a:extLst>
          </p:cNvPr>
          <p:cNvSpPr txBox="1"/>
          <p:nvPr/>
        </p:nvSpPr>
        <p:spPr>
          <a:xfrm>
            <a:off x="5895212" y="4005622"/>
            <a:ext cx="4380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40 à +125 °C : plage de fonctionnement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5C44A9-8F1C-49C3-81D6-14264386CA3F}"/>
              </a:ext>
            </a:extLst>
          </p:cNvPr>
          <p:cNvSpPr txBox="1"/>
          <p:nvPr/>
        </p:nvSpPr>
        <p:spPr>
          <a:xfrm>
            <a:off x="5888366" y="3598294"/>
            <a:ext cx="5628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Capteur de température (±1 °C (max.), -10 à 85 °C)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73A00B-C700-4F69-B451-C5C1D8719C13}"/>
              </a:ext>
            </a:extLst>
          </p:cNvPr>
          <p:cNvSpPr txBox="1"/>
          <p:nvPr/>
        </p:nvSpPr>
        <p:spPr>
          <a:xfrm>
            <a:off x="5940300" y="4822231"/>
            <a:ext cx="4313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Tension de fonctionnement (1,9 à 3,6 V)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F3339B-11BF-44CC-A9C3-7F403BBB0BB5}"/>
              </a:ext>
            </a:extLst>
          </p:cNvPr>
          <p:cNvSpPr txBox="1"/>
          <p:nvPr/>
        </p:nvSpPr>
        <p:spPr>
          <a:xfrm>
            <a:off x="5955301" y="5222341"/>
            <a:ext cx="339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Faible consommation d'énergie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CF73174-9885-4995-B543-E7C72F453334}"/>
              </a:ext>
            </a:extLst>
          </p:cNvPr>
          <p:cNvSpPr txBox="1"/>
          <p:nvPr/>
        </p:nvSpPr>
        <p:spPr>
          <a:xfrm>
            <a:off x="6486058" y="5622451"/>
            <a:ext cx="265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150 µA courant actif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60 </a:t>
            </a:r>
            <a:r>
              <a:rPr lang="fr-FR" dirty="0" err="1"/>
              <a:t>nA</a:t>
            </a:r>
            <a:r>
              <a:rPr lang="fr-FR" dirty="0"/>
              <a:t> courant de veille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A7CE24C5-C5AD-454E-BFCE-3F882768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24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ersonnalisé 1">
      <a:dk1>
        <a:sysClr val="windowText" lastClr="000000"/>
      </a:dk1>
      <a:lt1>
        <a:sysClr val="window" lastClr="FFFFFF"/>
      </a:lt1>
      <a:dk2>
        <a:srgbClr val="2A1A00"/>
      </a:dk2>
      <a:lt2>
        <a:srgbClr val="FFFFFF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233</TotalTime>
  <Words>325</Words>
  <Application>Microsoft Office PowerPoint</Application>
  <PresentationFormat>Grand écran</PresentationFormat>
  <Paragraphs>82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Times New Roman</vt:lpstr>
      <vt:lpstr>Badge</vt:lpstr>
      <vt:lpstr>Projet Rucher</vt:lpstr>
      <vt:lpstr>SOMMAIRE</vt:lpstr>
      <vt:lpstr>Présentation générale</vt:lpstr>
      <vt:lpstr>Présentation générale</vt:lpstr>
      <vt:lpstr>Planification &amp; outils de l’équipe</vt:lpstr>
      <vt:lpstr>Planification &amp; outils de l’équipe</vt:lpstr>
      <vt:lpstr>Les capteurs de la carte fille</vt:lpstr>
      <vt:lpstr>Les Capteurs de la carte fille Rucher interne</vt:lpstr>
      <vt:lpstr>Capteur de température et d’hygrométrie</vt:lpstr>
      <vt:lpstr>Capteur de CO2</vt:lpstr>
      <vt:lpstr>Capteur de vibration</vt:lpstr>
      <vt:lpstr>Technologie I2C</vt:lpstr>
      <vt:lpstr>Liaison entre carte fille carte mère</vt:lpstr>
      <vt:lpstr>Présentation PowerPoint</vt:lpstr>
      <vt:lpstr>Présentation PowerPoint</vt:lpstr>
      <vt:lpstr>Liaison entre carte mère et gateway</vt:lpstr>
      <vt:lpstr>Technologie LORA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Rucher</dc:title>
  <dc:creator>Lea cruiziat</dc:creator>
  <cp:lastModifiedBy>Lea cruiziat</cp:lastModifiedBy>
  <cp:revision>38</cp:revision>
  <dcterms:created xsi:type="dcterms:W3CDTF">2018-04-30T18:41:29Z</dcterms:created>
  <dcterms:modified xsi:type="dcterms:W3CDTF">2018-05-02T21:26:51Z</dcterms:modified>
</cp:coreProperties>
</file>