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2" r:id="rId5"/>
    <p:sldId id="258" r:id="rId6"/>
    <p:sldId id="271" r:id="rId7"/>
    <p:sldId id="259" r:id="rId8"/>
    <p:sldId id="263" r:id="rId9"/>
    <p:sldId id="264" r:id="rId10"/>
    <p:sldId id="266" r:id="rId11"/>
    <p:sldId id="265" r:id="rId12"/>
    <p:sldId id="267" r:id="rId13"/>
    <p:sldId id="260" r:id="rId14"/>
    <p:sldId id="268" r:id="rId15"/>
    <p:sldId id="269" r:id="rId16"/>
    <p:sldId id="273" r:id="rId17"/>
    <p:sldId id="274" r:id="rId18"/>
    <p:sldId id="275" r:id="rId19"/>
    <p:sldId id="26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73B0E-3970-4149-8CA6-482D2BE2D623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7A0F-348E-4128-8381-942A765F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1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C54500-BAA9-46B0-A446-390AC0351029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F57-026E-45A5-8AFC-51616B58A5C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535B-91D5-4BBD-A777-0A0A07B738D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EDC0-5D97-4C4D-A155-0FF35B603FB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8AE9E5-5D16-4344-B605-D1C444DA897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AF81-A00A-46F9-829F-058EF277EA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250-04FA-4B90-9F00-F05C0A53808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910D-1A1A-4341-AB0F-3E149E724A2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62C-C2F0-4480-A368-C036AF2B964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C2BC7A-F405-47FA-ADA0-C347FDFA0E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E95C75-79C4-4779-966D-582BB7B679D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5FE165-A08C-47DC-9106-F18B69F5C3A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E713C1-9A28-4D31-970D-53F39DDE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91404" y="1659118"/>
            <a:ext cx="3892654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446E40-448A-404E-A845-E4EEA2D10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Rucher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2C581C-F0BC-4793-86CD-F9A1FC40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Christopher Bergont – Léa Cruiziat</a:t>
            </a:r>
          </a:p>
          <a:p>
            <a:r>
              <a:rPr lang="fr-FR" dirty="0"/>
              <a:t>Alexandre la Torre - Benoit Moderiano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1D92C-E840-4C10-8654-B52EF34EC1E8}"/>
              </a:ext>
            </a:extLst>
          </p:cNvPr>
          <p:cNvSpPr txBox="1"/>
          <p:nvPr/>
        </p:nvSpPr>
        <p:spPr>
          <a:xfrm>
            <a:off x="10260418" y="332258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4 mai 2018</a:t>
            </a:r>
          </a:p>
        </p:txBody>
      </p:sp>
    </p:spTree>
    <p:extLst>
      <p:ext uri="{BB962C8B-B14F-4D97-AF65-F5344CB8AC3E}">
        <p14:creationId xmlns:p14="http://schemas.microsoft.com/office/powerpoint/2010/main" val="369720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F04B2-1FA8-41D3-AD29-99F5210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CO2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080F79-CA7F-4C48-98BC-3A526A3C1FBF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0F1B316-6FCA-4E75-B168-4B0C420994A4}"/>
              </a:ext>
            </a:extLst>
          </p:cNvPr>
          <p:cNvSpPr txBox="1"/>
          <p:nvPr/>
        </p:nvSpPr>
        <p:spPr>
          <a:xfrm>
            <a:off x="6238346" y="2382665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DA7749B-CEB1-4EB0-BAC2-9D06C85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2C5526-BF85-47A4-9254-ED98AA4132DF}"/>
              </a:ext>
            </a:extLst>
          </p:cNvPr>
          <p:cNvSpPr txBox="1"/>
          <p:nvPr/>
        </p:nvSpPr>
        <p:spPr>
          <a:xfrm>
            <a:off x="1244822" y="2385657"/>
            <a:ext cx="319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MiCS-VZ-89TE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6961D4-74A6-4C4B-9F2D-DC61840139D6}"/>
              </a:ext>
            </a:extLst>
          </p:cNvPr>
          <p:cNvSpPr txBox="1"/>
          <p:nvPr/>
        </p:nvSpPr>
        <p:spPr>
          <a:xfrm>
            <a:off x="1057225" y="5088234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Haute résistance aux chocs et aux vibrations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CA65B8-ECBC-4733-BD2A-AD2F3D1F3292}"/>
              </a:ext>
            </a:extLst>
          </p:cNvPr>
          <p:cNvSpPr txBox="1"/>
          <p:nvPr/>
        </p:nvSpPr>
        <p:spPr>
          <a:xfrm>
            <a:off x="6072496" y="5102330"/>
            <a:ext cx="522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Humidité en fonctionnement (0% HR à 95% HR)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C0F763-A5E0-423F-9B28-62A2F0E90CE0}"/>
              </a:ext>
            </a:extLst>
          </p:cNvPr>
          <p:cNvSpPr txBox="1"/>
          <p:nvPr/>
        </p:nvSpPr>
        <p:spPr>
          <a:xfrm>
            <a:off x="1057225" y="3503184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Sans calibrage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D39F48-696F-4773-9BE7-8D4721B70CD0}"/>
              </a:ext>
            </a:extLst>
          </p:cNvPr>
          <p:cNvSpPr txBox="1"/>
          <p:nvPr/>
        </p:nvSpPr>
        <p:spPr>
          <a:xfrm>
            <a:off x="1057225" y="398023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puissance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F3EC-F57D-4EB7-9E00-72000052748F}"/>
              </a:ext>
            </a:extLst>
          </p:cNvPr>
          <p:cNvSpPr txBox="1"/>
          <p:nvPr/>
        </p:nvSpPr>
        <p:spPr>
          <a:xfrm>
            <a:off x="1057225" y="4534236"/>
            <a:ext cx="194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Sensibilité élevée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FBDA2D-9682-4DE9-82D1-9A62E38E5D76}"/>
              </a:ext>
            </a:extLst>
          </p:cNvPr>
          <p:cNvSpPr txBox="1"/>
          <p:nvPr/>
        </p:nvSpPr>
        <p:spPr>
          <a:xfrm>
            <a:off x="6072496" y="3497778"/>
            <a:ext cx="5234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d'alimentation (3,3V DC régulée +/- 5%)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DCDC83-AB8A-49F0-900E-B93EF5523C3C}"/>
              </a:ext>
            </a:extLst>
          </p:cNvPr>
          <p:cNvSpPr txBox="1"/>
          <p:nvPr/>
        </p:nvSpPr>
        <p:spPr>
          <a:xfrm>
            <a:off x="6063603" y="4046720"/>
            <a:ext cx="436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Puissance de fonctionnement (125 mW)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5943C-F63D-4606-BA55-757CC54DF3F7}"/>
              </a:ext>
            </a:extLst>
          </p:cNvPr>
          <p:cNvSpPr txBox="1"/>
          <p:nvPr/>
        </p:nvSpPr>
        <p:spPr>
          <a:xfrm>
            <a:off x="6063603" y="4534236"/>
            <a:ext cx="498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Température de fonctionnement (0°C à 50°C)</a:t>
            </a:r>
          </a:p>
        </p:txBody>
      </p:sp>
    </p:spTree>
    <p:extLst>
      <p:ext uri="{BB962C8B-B14F-4D97-AF65-F5344CB8AC3E}">
        <p14:creationId xmlns:p14="http://schemas.microsoft.com/office/powerpoint/2010/main" val="305773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94186-2B6D-4C17-84CE-53D2B8A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vibration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9B5ECB-CD8E-404A-AA35-6F99AA832A82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2F6988B-3DB8-4725-A3FB-D887028077D0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8216D-0A98-4E83-9523-560E711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D73D3B-FC3C-4C23-AAE4-D0EE34A46B95}"/>
              </a:ext>
            </a:extLst>
          </p:cNvPr>
          <p:cNvSpPr txBox="1"/>
          <p:nvPr/>
        </p:nvSpPr>
        <p:spPr>
          <a:xfrm flipH="1">
            <a:off x="1338607" y="3587066"/>
            <a:ext cx="151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Faible cout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D7207D-BFC2-43AD-ABB0-36C64C67EA91}"/>
              </a:ext>
            </a:extLst>
          </p:cNvPr>
          <p:cNvSpPr txBox="1"/>
          <p:nvPr/>
        </p:nvSpPr>
        <p:spPr>
          <a:xfrm>
            <a:off x="6483082" y="3232560"/>
            <a:ext cx="1683474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&lt; 1% Linéarité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D5F857-1A69-406D-9255-158FA8B413B6}"/>
              </a:ext>
            </a:extLst>
          </p:cNvPr>
          <p:cNvSpPr txBox="1"/>
          <p:nvPr/>
        </p:nvSpPr>
        <p:spPr>
          <a:xfrm>
            <a:off x="6483082" y="3760383"/>
            <a:ext cx="4869538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Fonctionnement jusqu'à 40 Hz (2 400 tr/min)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5948F2-930A-4013-8955-6F00F51FA587}"/>
              </a:ext>
            </a:extLst>
          </p:cNvPr>
          <p:cNvSpPr txBox="1"/>
          <p:nvPr/>
        </p:nvSpPr>
        <p:spPr>
          <a:xfrm>
            <a:off x="6483082" y="4448819"/>
            <a:ext cx="513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Température de fonctionnement (-20 à +60 °C)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F5815F-EEB2-4869-AFB0-1A9CE353004B}"/>
              </a:ext>
            </a:extLst>
          </p:cNvPr>
          <p:cNvSpPr txBox="1"/>
          <p:nvPr/>
        </p:nvSpPr>
        <p:spPr>
          <a:xfrm>
            <a:off x="6483082" y="5074339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Fréquence de résonnance (75 Hz)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2C1264-A2BC-4497-8B15-0A42ED620C6D}"/>
              </a:ext>
            </a:extLst>
          </p:cNvPr>
          <p:cNvSpPr txBox="1"/>
          <p:nvPr/>
        </p:nvSpPr>
        <p:spPr>
          <a:xfrm flipH="1">
            <a:off x="1338606" y="4229977"/>
            <a:ext cx="3374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Montage vertical &amp; horizontal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382655-F762-4071-A250-8F05844D5A47}"/>
              </a:ext>
            </a:extLst>
          </p:cNvPr>
          <p:cNvSpPr txBox="1"/>
          <p:nvPr/>
        </p:nvSpPr>
        <p:spPr>
          <a:xfrm flipH="1">
            <a:off x="1338607" y="4874284"/>
            <a:ext cx="4506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Modification de la masse possible pour </a:t>
            </a:r>
            <a:r>
              <a:rPr lang="fr-FR" sz="2000" dirty="0" err="1"/>
              <a:t>senbilité</a:t>
            </a:r>
            <a:r>
              <a:rPr lang="fr-FR" sz="2000" dirty="0"/>
              <a:t> différente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6BCC4D-AC15-43A9-A615-6C0A2A52E556}"/>
              </a:ext>
            </a:extLst>
          </p:cNvPr>
          <p:cNvSpPr txBox="1"/>
          <p:nvPr/>
        </p:nvSpPr>
        <p:spPr>
          <a:xfrm>
            <a:off x="783952" y="2253682"/>
            <a:ext cx="525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100 </a:t>
            </a:r>
            <a:r>
              <a:rPr lang="fr-FR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</a:t>
            </a:r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Vibration</a:t>
            </a:r>
          </a:p>
        </p:txBody>
      </p:sp>
    </p:spTree>
    <p:extLst>
      <p:ext uri="{BB962C8B-B14F-4D97-AF65-F5344CB8AC3E}">
        <p14:creationId xmlns:p14="http://schemas.microsoft.com/office/powerpoint/2010/main" val="3901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25D6-1D79-405C-8A51-69E5FFF6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I2C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835D5-FEDA-4BED-82EC-62A9B4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5F54-55AC-4312-8743-10B3B15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fille</a:t>
            </a:r>
            <a:br>
              <a:rPr lang="fr-FR" dirty="0"/>
            </a:br>
            <a:r>
              <a:rPr lang="fr-FR" dirty="0"/>
              <a:t>carte mère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CE566C-94ED-4C8E-B10B-5CE0536DD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20872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ACDE3-CC4C-4D0E-A7A8-0282387F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D2A2-3412-4A89-A7E4-0478CC4D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 Low Energy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26F27-8FEC-4FE0-B640-EA2F5BDD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10926"/>
            <a:ext cx="6633366" cy="4737651"/>
          </a:xfrm>
        </p:spPr>
        <p:txBody>
          <a:bodyPr>
            <a:normAutofit/>
          </a:bodyPr>
          <a:lstStyle/>
          <a:p>
            <a:pPr marL="285750" indent="-285750"/>
            <a:r>
              <a:rPr lang="fr-FR" dirty="0"/>
              <a:t>Inventé en 2006 par Nokia</a:t>
            </a:r>
          </a:p>
          <a:p>
            <a:pPr marL="285750" indent="-285750"/>
            <a:r>
              <a:rPr lang="fr-FR" dirty="0"/>
              <a:t>A été créé pour compléter le Bluetooth sans le remplacer</a:t>
            </a:r>
          </a:p>
          <a:p>
            <a:pPr marL="285750" indent="-285750"/>
            <a:r>
              <a:rPr lang="fr-FR" dirty="0"/>
              <a:t>Envoi des données jusqu’à 1 MB/s</a:t>
            </a:r>
          </a:p>
          <a:p>
            <a:pPr marL="285750" indent="-285750"/>
            <a:r>
              <a:rPr lang="fr-FR" dirty="0"/>
              <a:t>Consomme 10x moins que le Bluetooth classique</a:t>
            </a:r>
          </a:p>
          <a:p>
            <a:pPr marL="285750" indent="-285750"/>
            <a:r>
              <a:rPr lang="fr-FR" dirty="0"/>
              <a:t>Bande passante plus limité</a:t>
            </a:r>
          </a:p>
          <a:p>
            <a:pPr marL="285750" indent="-285750"/>
            <a:r>
              <a:rPr lang="fr-FR" dirty="0"/>
              <a:t>Portée plus faible que le Bluetooth classique (~30 m)</a:t>
            </a:r>
          </a:p>
          <a:p>
            <a:r>
              <a:rPr lang="fr-FR" dirty="0"/>
              <a:t>Parfaitement adapté pour envoyer des données en </a:t>
            </a:r>
            <a:r>
              <a:rPr lang="fr-FR" dirty="0" err="1"/>
              <a:t>differé</a:t>
            </a:r>
            <a:endParaRPr lang="fr-FR" dirty="0"/>
          </a:p>
          <a:p>
            <a:r>
              <a:rPr lang="fr-FR" dirty="0"/>
              <a:t>Est à l’origine de la technologie </a:t>
            </a:r>
            <a:r>
              <a:rPr lang="fr-FR" b="1" dirty="0"/>
              <a:t>BEACON</a:t>
            </a:r>
          </a:p>
          <a:p>
            <a:r>
              <a:rPr lang="fr-FR" dirty="0"/>
              <a:t>En 2013 1.2 Milliard d’objets BLE envoyés</a:t>
            </a:r>
          </a:p>
          <a:p>
            <a:r>
              <a:rPr lang="fr-FR" dirty="0"/>
              <a:t>EN 2020 on estime 2.7 Milliard d’objets BLE seraient envoyés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95BDAE-73DE-406F-B3A7-B283E2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9AED49-4C3B-4764-BD8B-B7B006CB92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0497" y="2739585"/>
            <a:ext cx="2040544" cy="17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0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35649-E85A-4279-87AF-95412CA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BLE au Beacon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B7100-52EE-445D-AA61-F7C51BC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5044A5B-5973-4F4A-B44B-144EE2F7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705" y="2328048"/>
            <a:ext cx="4824295" cy="35941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F726DA-85BD-4DDF-A72A-18AB2392CC15}"/>
              </a:ext>
            </a:extLst>
          </p:cNvPr>
          <p:cNvSpPr txBox="1"/>
          <p:nvPr/>
        </p:nvSpPr>
        <p:spPr>
          <a:xfrm>
            <a:off x="1444487" y="1605674"/>
            <a:ext cx="489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révolution dans le domaine du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BLE pour faire du Push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coup faible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837C7E-8B52-4CB6-B0AF-80AECB5E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3183491"/>
            <a:ext cx="4684717" cy="32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5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25A37-9CDE-4A2B-A869-0DC6D024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57098"/>
            <a:ext cx="10178322" cy="1492132"/>
          </a:xfrm>
        </p:spPr>
        <p:txBody>
          <a:bodyPr/>
          <a:lstStyle/>
          <a:p>
            <a:r>
              <a:rPr lang="fr-FR" dirty="0"/>
              <a:t>Code 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67106-72F0-4D98-8C0E-3F43665A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1A4840-B485-4210-A77C-1803501B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09" y="1001712"/>
            <a:ext cx="6766206" cy="5719763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1688466-BD23-4333-AB6C-F7A47E7F3D1D}"/>
              </a:ext>
            </a:extLst>
          </p:cNvPr>
          <p:cNvSpPr/>
          <p:nvPr/>
        </p:nvSpPr>
        <p:spPr>
          <a:xfrm>
            <a:off x="1550504" y="967409"/>
            <a:ext cx="8547653" cy="575406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2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6FB9-4DED-4DB3-8411-36B2FB0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E67436-F98A-497D-9FFD-23D7E25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8AA683-D457-4E77-8C31-CDD083D5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91051"/>
            <a:ext cx="8219185" cy="33869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292AC7-4907-4D24-BDB8-D249B667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09" y="4989206"/>
            <a:ext cx="8246166" cy="155937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DC625A-C9ED-47F0-B2A5-3821F6029782}"/>
              </a:ext>
            </a:extLst>
          </p:cNvPr>
          <p:cNvSpPr/>
          <p:nvPr/>
        </p:nvSpPr>
        <p:spPr>
          <a:xfrm>
            <a:off x="1251678" y="4850296"/>
            <a:ext cx="8515174" cy="17757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565D056-008F-4BE5-8EF3-C64D95A6C9F9}"/>
              </a:ext>
            </a:extLst>
          </p:cNvPr>
          <p:cNvSpPr/>
          <p:nvPr/>
        </p:nvSpPr>
        <p:spPr>
          <a:xfrm>
            <a:off x="993913" y="1192696"/>
            <a:ext cx="8945217" cy="34853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2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3E96F-EB60-4E5B-8567-A6697A46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Générale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A6620A-A847-45F9-85B3-0E7A1E4F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BC57DF-7776-4FA2-8F0D-B4F8584B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17" y="1687996"/>
            <a:ext cx="1156599" cy="20623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921F01-C2E4-4A77-B273-46DA5D56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62" y="1881029"/>
            <a:ext cx="895070" cy="14960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B65B82-7EC6-40FA-BBD0-EFD7055F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82801" y="1874517"/>
            <a:ext cx="895070" cy="1496046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1398D72-C068-4DF5-8BEA-FABDA167E81E}"/>
              </a:ext>
            </a:extLst>
          </p:cNvPr>
          <p:cNvSpPr/>
          <p:nvPr/>
        </p:nvSpPr>
        <p:spPr>
          <a:xfrm>
            <a:off x="1722783" y="1128451"/>
            <a:ext cx="2969449" cy="55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 Envoi du nom de serveur « </a:t>
            </a:r>
            <a:r>
              <a:rPr lang="fr-FR" dirty="0" err="1"/>
              <a:t>advertising</a:t>
            </a:r>
            <a:r>
              <a:rPr lang="fr-FR" dirty="0"/>
              <a:t> »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D3465FE-A419-4354-AB6C-20603D86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612" y="2162327"/>
            <a:ext cx="1837012" cy="120823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FEE671-DA77-4178-9EBE-46E0F0FD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324" y="1781257"/>
            <a:ext cx="1156599" cy="20623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0725F4-93CB-4224-9F96-37F13338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531" y="1971157"/>
            <a:ext cx="895070" cy="149604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B761014-E0C5-4ACE-A649-DDDD5B76E379}"/>
              </a:ext>
            </a:extLst>
          </p:cNvPr>
          <p:cNvSpPr/>
          <p:nvPr/>
        </p:nvSpPr>
        <p:spPr>
          <a:xfrm>
            <a:off x="7928528" y="1128451"/>
            <a:ext cx="2969449" cy="55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 Identifie le serveur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8FA0F57-4407-4E4C-801A-CC7A31BA8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160" y="3843626"/>
            <a:ext cx="878925" cy="1335689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26801B9-4A40-44CF-8938-2A010CF6861A}"/>
              </a:ext>
            </a:extLst>
          </p:cNvPr>
          <p:cNvSpPr/>
          <p:nvPr/>
        </p:nvSpPr>
        <p:spPr>
          <a:xfrm>
            <a:off x="8037897" y="5487087"/>
            <a:ext cx="3014416" cy="12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3. Utilise les </a:t>
            </a:r>
            <a:r>
              <a:rPr lang="fr-FR" dirty="0" err="1"/>
              <a:t>Ids</a:t>
            </a:r>
            <a:r>
              <a:rPr lang="fr-FR" dirty="0"/>
              <a:t> pour se connecter au bon service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853CEEE-BE9D-4CD2-8F89-DD36113F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40610" y="5300871"/>
            <a:ext cx="1837013" cy="12477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F3D03BD-8CE4-465A-A04B-5E06FA93B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488" y="5626136"/>
            <a:ext cx="437322" cy="51931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F5BFF97-5255-47B0-AF00-1EEAB918B94A}"/>
              </a:ext>
            </a:extLst>
          </p:cNvPr>
          <p:cNvSpPr/>
          <p:nvPr/>
        </p:nvSpPr>
        <p:spPr>
          <a:xfrm>
            <a:off x="1033670" y="5242497"/>
            <a:ext cx="3922643" cy="12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4. Arrête le scan de Serveurs alentours</a:t>
            </a:r>
          </a:p>
          <a:p>
            <a:r>
              <a:rPr lang="fr-FR" dirty="0"/>
              <a:t> 5. Envoi les données</a:t>
            </a:r>
          </a:p>
        </p:txBody>
      </p:sp>
    </p:spTree>
    <p:extLst>
      <p:ext uri="{BB962C8B-B14F-4D97-AF65-F5344CB8AC3E}">
        <p14:creationId xmlns:p14="http://schemas.microsoft.com/office/powerpoint/2010/main" val="111932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E94E-B0C6-43E1-9D0E-7A454A5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mère et </a:t>
            </a:r>
            <a:r>
              <a:rPr lang="fr-FR"/>
              <a:t>gateway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0B506-B62F-4086-92F4-E8B7F8B92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0" y="2139724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48D20-E94E-41CC-941C-B610E803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A0753-A7FF-4F1B-8C15-AD26EEF2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499" y="277927"/>
            <a:ext cx="1018682" cy="6580073"/>
          </a:xfrm>
        </p:spPr>
        <p:txBody>
          <a:bodyPr vert="wordArtVert"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E5431-2590-4C32-B4A7-9FED04F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EF097-CC02-47E0-911F-70AE4336F2AF}"/>
              </a:ext>
            </a:extLst>
          </p:cNvPr>
          <p:cNvSpPr txBox="1"/>
          <p:nvPr/>
        </p:nvSpPr>
        <p:spPr>
          <a:xfrm>
            <a:off x="537328" y="836177"/>
            <a:ext cx="41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Présentation générale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B54DD5-7554-4659-BB3C-809AD2E238E9}"/>
              </a:ext>
            </a:extLst>
          </p:cNvPr>
          <p:cNvSpPr txBox="1"/>
          <p:nvPr/>
        </p:nvSpPr>
        <p:spPr>
          <a:xfrm>
            <a:off x="537328" y="1659569"/>
            <a:ext cx="609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Planification</a:t>
            </a:r>
            <a:r>
              <a:rPr lang="fr-FR" sz="2800" dirty="0"/>
              <a:t> </a:t>
            </a:r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outils de l’équipe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82FB4A-4CE2-4322-B58F-3DF0A65C19EA}"/>
              </a:ext>
            </a:extLst>
          </p:cNvPr>
          <p:cNvSpPr txBox="1"/>
          <p:nvPr/>
        </p:nvSpPr>
        <p:spPr>
          <a:xfrm>
            <a:off x="537328" y="2482961"/>
            <a:ext cx="542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capteurs de la carte fille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B18B05-8E80-49D3-8BAD-38A29D3B725C}"/>
              </a:ext>
            </a:extLst>
          </p:cNvPr>
          <p:cNvSpPr txBox="1"/>
          <p:nvPr/>
        </p:nvSpPr>
        <p:spPr>
          <a:xfrm>
            <a:off x="537328" y="3306353"/>
            <a:ext cx="702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fille et carte mère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BE6694-D93F-4C6B-AC29-49A936309C3B}"/>
              </a:ext>
            </a:extLst>
          </p:cNvPr>
          <p:cNvSpPr txBox="1"/>
          <p:nvPr/>
        </p:nvSpPr>
        <p:spPr>
          <a:xfrm>
            <a:off x="537328" y="4128280"/>
            <a:ext cx="659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mère et </a:t>
            </a:r>
            <a:r>
              <a:rPr lang="fr-FR" sz="2800" cap="all" spc="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gateway</a:t>
            </a:r>
            <a:endParaRPr lang="fr-FR" sz="28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74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4FED8-4533-477F-8966-0EFA894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LORA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A497B-F4F0-465E-9FB2-2B4F1344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9E733-4A73-493D-B7A6-F55D069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AA8024-1D81-4220-A726-6A584D08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064310"/>
            <a:ext cx="2698579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EE25E6-DCCC-46C8-95D8-87C5417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D0D8-8E80-4E79-B2FF-3010E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A0B3F-59A7-4E96-A252-E1EED5D9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69DB2B1D-D500-4989-B59D-012B8C2D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A7ACC-4915-4D74-9186-75C6652D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95E36-699B-4420-9104-B12FEAA2F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30298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575AF-A1BA-43CB-9997-8FD28C1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E63C-21B0-49C8-9163-864DF5FF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FF410-C236-42B9-B1C8-C1311F4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60CA81-63A0-43D0-9AA0-88234CE9E3E3}"/>
              </a:ext>
            </a:extLst>
          </p:cNvPr>
          <p:cNvSpPr txBox="1"/>
          <p:nvPr/>
        </p:nvSpPr>
        <p:spPr>
          <a:xfrm>
            <a:off x="1941921" y="2196851"/>
            <a:ext cx="115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Trello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980BE0-8FE4-4DBF-BF39-2F4D78A88010}"/>
              </a:ext>
            </a:extLst>
          </p:cNvPr>
          <p:cNvSpPr txBox="1"/>
          <p:nvPr/>
        </p:nvSpPr>
        <p:spPr>
          <a:xfrm>
            <a:off x="1941921" y="293871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Slack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9087FF-A0F2-47DE-BD4C-F553167ECA0C}"/>
              </a:ext>
            </a:extLst>
          </p:cNvPr>
          <p:cNvSpPr txBox="1"/>
          <p:nvPr/>
        </p:nvSpPr>
        <p:spPr>
          <a:xfrm>
            <a:off x="1896331" y="3680569"/>
            <a:ext cx="240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Google Drive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34A071-5CEC-4538-BCFD-E16E13F82C10}"/>
              </a:ext>
            </a:extLst>
          </p:cNvPr>
          <p:cNvSpPr txBox="1"/>
          <p:nvPr/>
        </p:nvSpPr>
        <p:spPr>
          <a:xfrm>
            <a:off x="1896331" y="4422428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744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ECB3E-2A3E-4CCC-997E-A3A4436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capteurs de la carte fille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0EB526-3F68-48AC-A3D4-7055F5DB2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139725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1214DA-8E26-4315-82C9-13928D65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8BE96-FF61-4AAA-95FF-76B2A7D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Capteurs de la carte fille</a:t>
            </a:r>
            <a:br>
              <a:rPr lang="fr-FR" dirty="0"/>
            </a:br>
            <a:r>
              <a:rPr lang="fr-FR" dirty="0"/>
              <a:t>Rucher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1B710-DFE6-4D0D-B887-2FA194EC07B2}"/>
              </a:ext>
            </a:extLst>
          </p:cNvPr>
          <p:cNvSpPr txBox="1"/>
          <p:nvPr/>
        </p:nvSpPr>
        <p:spPr>
          <a:xfrm>
            <a:off x="1251678" y="2205872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239CE2-E023-4905-9098-3EE917AAE8FF}"/>
              </a:ext>
            </a:extLst>
          </p:cNvPr>
          <p:cNvSpPr txBox="1"/>
          <p:nvPr/>
        </p:nvSpPr>
        <p:spPr>
          <a:xfrm>
            <a:off x="1251678" y="3393650"/>
            <a:ext cx="2752626" cy="183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Température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Bruit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Hygrométrie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FD0109-779A-4E28-B199-A866190C2558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1E1E533-1482-421E-BE79-975CFD1219F7}"/>
              </a:ext>
            </a:extLst>
          </p:cNvPr>
          <p:cNvSpPr txBox="1"/>
          <p:nvPr/>
        </p:nvSpPr>
        <p:spPr>
          <a:xfrm>
            <a:off x="6242633" y="2205872"/>
            <a:ext cx="56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Fonctionnement et précision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811CCAE-A2ED-48F2-AD6B-A3739C47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2884"/>
              </p:ext>
            </p:extLst>
          </p:nvPr>
        </p:nvGraphicFramePr>
        <p:xfrm>
          <a:off x="6146275" y="3287253"/>
          <a:ext cx="5514682" cy="2029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7341">
                  <a:extLst>
                    <a:ext uri="{9D8B030D-6E8A-4147-A177-3AD203B41FA5}">
                      <a16:colId xmlns:a16="http://schemas.microsoft.com/office/drawing/2014/main" val="667320136"/>
                    </a:ext>
                  </a:extLst>
                </a:gridCol>
                <a:gridCol w="2757341">
                  <a:extLst>
                    <a:ext uri="{9D8B030D-6E8A-4147-A177-3AD203B41FA5}">
                      <a16:colId xmlns:a16="http://schemas.microsoft.com/office/drawing/2014/main" val="1401728156"/>
                    </a:ext>
                  </a:extLst>
                </a:gridCol>
              </a:tblGrid>
              <a:tr h="51011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-40° à 80°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0.1 °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22901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59538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50 Hz à 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 Hz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2556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 0 à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1%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24691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B15E47C-CD81-4333-A96B-7806E1C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17800-D012-418B-B2AF-1863DF7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température et d’hygrométrie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220A2-A1D8-4506-A186-DC26F57742BE}"/>
              </a:ext>
            </a:extLst>
          </p:cNvPr>
          <p:cNvSpPr txBox="1"/>
          <p:nvPr/>
        </p:nvSpPr>
        <p:spPr>
          <a:xfrm>
            <a:off x="1251678" y="2297824"/>
            <a:ext cx="250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Si7006-A20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D9F974-B676-4E7A-A112-AE49701D8B06}"/>
              </a:ext>
            </a:extLst>
          </p:cNvPr>
          <p:cNvSpPr txBox="1"/>
          <p:nvPr/>
        </p:nvSpPr>
        <p:spPr>
          <a:xfrm>
            <a:off x="1251678" y="3367462"/>
            <a:ext cx="403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Capteur analogique-numérique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7E6A1-163C-40E8-A294-6690046DBF37}"/>
              </a:ext>
            </a:extLst>
          </p:cNvPr>
          <p:cNvSpPr txBox="1"/>
          <p:nvPr/>
        </p:nvSpPr>
        <p:spPr>
          <a:xfrm>
            <a:off x="1251678" y="3975435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Boîtier DFN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CB74D-5298-452F-A713-48FBA8081924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ED77C67-EB21-496C-839C-47E4AA2276EB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DD5A02-82D9-40F7-A877-96C637562604}"/>
              </a:ext>
            </a:extLst>
          </p:cNvPr>
          <p:cNvSpPr txBox="1"/>
          <p:nvPr/>
        </p:nvSpPr>
        <p:spPr>
          <a:xfrm>
            <a:off x="5911242" y="3190966"/>
            <a:ext cx="526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d'humidité (RH ± 5 % (max), 0-90% HR)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CA4E09-7B06-45DE-B967-CDB6B2C2E52B}"/>
              </a:ext>
            </a:extLst>
          </p:cNvPr>
          <p:cNvSpPr txBox="1"/>
          <p:nvPr/>
        </p:nvSpPr>
        <p:spPr>
          <a:xfrm>
            <a:off x="5955301" y="4412950"/>
            <a:ext cx="433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0 à 100 % : plage de fonctionnement RH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EA69D-0720-4DCE-88BD-F9842D58FC20}"/>
              </a:ext>
            </a:extLst>
          </p:cNvPr>
          <p:cNvSpPr txBox="1"/>
          <p:nvPr/>
        </p:nvSpPr>
        <p:spPr>
          <a:xfrm>
            <a:off x="5895212" y="4005622"/>
            <a:ext cx="438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40 à +125 °C : plage de fonctionnement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5C44A9-8F1C-49C3-81D6-14264386CA3F}"/>
              </a:ext>
            </a:extLst>
          </p:cNvPr>
          <p:cNvSpPr txBox="1"/>
          <p:nvPr/>
        </p:nvSpPr>
        <p:spPr>
          <a:xfrm>
            <a:off x="5888366" y="3598294"/>
            <a:ext cx="5628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de température (±1 °C (max.), -10 à 85 °C)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73A00B-C700-4F69-B451-C5C1D8719C13}"/>
              </a:ext>
            </a:extLst>
          </p:cNvPr>
          <p:cNvSpPr txBox="1"/>
          <p:nvPr/>
        </p:nvSpPr>
        <p:spPr>
          <a:xfrm>
            <a:off x="5940300" y="4822231"/>
            <a:ext cx="43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de fonctionnement (1,9 à 3,6 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3339B-11BF-44CC-A9C3-7F403BBB0BB5}"/>
              </a:ext>
            </a:extLst>
          </p:cNvPr>
          <p:cNvSpPr txBox="1"/>
          <p:nvPr/>
        </p:nvSpPr>
        <p:spPr>
          <a:xfrm>
            <a:off x="5955301" y="5222341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consommation d'énergie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F73174-9885-4995-B543-E7C72F453334}"/>
              </a:ext>
            </a:extLst>
          </p:cNvPr>
          <p:cNvSpPr txBox="1"/>
          <p:nvPr/>
        </p:nvSpPr>
        <p:spPr>
          <a:xfrm>
            <a:off x="6486058" y="5622451"/>
            <a:ext cx="265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150 µA courant actif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60 </a:t>
            </a:r>
            <a:r>
              <a:rPr lang="fr-FR" dirty="0" err="1"/>
              <a:t>nA</a:t>
            </a:r>
            <a:r>
              <a:rPr lang="fr-FR" dirty="0"/>
              <a:t> courant de veille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7CE24C5-C5AD-454E-BFCE-3F88276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2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1">
      <a:dk1>
        <a:sysClr val="windowText" lastClr="000000"/>
      </a:dk1>
      <a:lt1>
        <a:sysClr val="window" lastClr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310</TotalTime>
  <Words>480</Words>
  <Application>Microsoft Office PowerPoint</Application>
  <PresentationFormat>Grand écran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Times New Roman</vt:lpstr>
      <vt:lpstr>Badge</vt:lpstr>
      <vt:lpstr>Projet Rucher</vt:lpstr>
      <vt:lpstr>SOMMAIRE</vt:lpstr>
      <vt:lpstr>Présentation générale</vt:lpstr>
      <vt:lpstr>Présentation générale</vt:lpstr>
      <vt:lpstr>Planification &amp; outils de l’équipe</vt:lpstr>
      <vt:lpstr>Planification &amp; outils de l’équipe</vt:lpstr>
      <vt:lpstr>Les capteurs de la carte fille</vt:lpstr>
      <vt:lpstr>Les Capteurs de la carte fille Rucher interne</vt:lpstr>
      <vt:lpstr>Capteur de température et d’hygrométrie</vt:lpstr>
      <vt:lpstr>Capteur de CO2</vt:lpstr>
      <vt:lpstr>Capteur de vibration</vt:lpstr>
      <vt:lpstr>Technologie I2C</vt:lpstr>
      <vt:lpstr>Liaison entre carte fille carte mère</vt:lpstr>
      <vt:lpstr>Bluetooth Low Energy</vt:lpstr>
      <vt:lpstr>DU BLE au Beacon </vt:lpstr>
      <vt:lpstr>Code Serveur</vt:lpstr>
      <vt:lpstr>Code Client</vt:lpstr>
      <vt:lpstr>Fonctionnement Générale</vt:lpstr>
      <vt:lpstr>Liaison entre carte mère et gateway</vt:lpstr>
      <vt:lpstr>Technologie LORA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Rucher</dc:title>
  <dc:creator>Lea cruiziat</dc:creator>
  <cp:lastModifiedBy>Benoit Moderiano</cp:lastModifiedBy>
  <cp:revision>44</cp:revision>
  <dcterms:created xsi:type="dcterms:W3CDTF">2018-04-30T18:41:29Z</dcterms:created>
  <dcterms:modified xsi:type="dcterms:W3CDTF">2018-05-02T22:46:05Z</dcterms:modified>
</cp:coreProperties>
</file>