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92" r:id="rId2"/>
    <p:sldId id="328" r:id="rId3"/>
    <p:sldId id="349" r:id="rId4"/>
    <p:sldId id="332" r:id="rId5"/>
    <p:sldId id="348" r:id="rId6"/>
    <p:sldId id="333" r:id="rId7"/>
    <p:sldId id="334" r:id="rId8"/>
    <p:sldId id="335" r:id="rId9"/>
    <p:sldId id="336" r:id="rId10"/>
    <p:sldId id="337" r:id="rId11"/>
    <p:sldId id="338" r:id="rId12"/>
    <p:sldId id="340" r:id="rId13"/>
    <p:sldId id="342" r:id="rId14"/>
    <p:sldId id="343" r:id="rId15"/>
    <p:sldId id="344" r:id="rId16"/>
    <p:sldId id="345" r:id="rId17"/>
    <p:sldId id="346" r:id="rId18"/>
  </p:sldIdLst>
  <p:sldSz cx="9144000" cy="6858000" type="screen4x3"/>
  <p:notesSz cx="6934200" cy="9220200"/>
  <p:custDataLst>
    <p:tags r:id="rId21"/>
  </p:custDataLst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2743" autoAdjust="0"/>
    <p:restoredTop sz="90929"/>
  </p:normalViewPr>
  <p:slideViewPr>
    <p:cSldViewPr>
      <p:cViewPr varScale="1">
        <p:scale>
          <a:sx n="81" d="100"/>
          <a:sy n="81" d="100"/>
        </p:scale>
        <p:origin x="94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669B46-8581-4908-8BB6-74284C15E7E8}" type="doc">
      <dgm:prSet loTypeId="urn:microsoft.com/office/officeart/2005/8/layout/process4" loCatId="process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241C855-6CE1-494A-B480-8897E0B78FCE}">
      <dgm:prSet/>
      <dgm:spPr/>
      <dgm:t>
        <a:bodyPr/>
        <a:lstStyle/>
        <a:p>
          <a:pPr rtl="0"/>
          <a:r>
            <a:rPr lang="en-US" smtClean="0"/>
            <a:t>Manual File Systems</a:t>
          </a:r>
          <a:endParaRPr lang="en-CA"/>
        </a:p>
      </dgm:t>
    </dgm:pt>
    <dgm:pt modelId="{911BEFC1-A0A8-4A2C-8F31-B1275B45FB59}" type="parTrans" cxnId="{FD04B199-0999-43F2-BE6E-FDC03A38EECD}">
      <dgm:prSet/>
      <dgm:spPr/>
      <dgm:t>
        <a:bodyPr/>
        <a:lstStyle/>
        <a:p>
          <a:endParaRPr lang="en-US"/>
        </a:p>
      </dgm:t>
    </dgm:pt>
    <dgm:pt modelId="{97054B1D-865D-48AE-B5EF-7F13B96EAD8C}" type="sibTrans" cxnId="{FD04B199-0999-43F2-BE6E-FDC03A38EECD}">
      <dgm:prSet/>
      <dgm:spPr/>
      <dgm:t>
        <a:bodyPr/>
        <a:lstStyle/>
        <a:p>
          <a:endParaRPr lang="en-US"/>
        </a:p>
      </dgm:t>
    </dgm:pt>
    <dgm:pt modelId="{E35CB5C2-6A04-4E20-A92C-86F818C29F7C}">
      <dgm:prSet/>
      <dgm:spPr/>
      <dgm:t>
        <a:bodyPr/>
        <a:lstStyle/>
        <a:p>
          <a:pPr rtl="0"/>
          <a:r>
            <a:rPr lang="en-CA" dirty="0" smtClean="0"/>
            <a:t>Accomplished through a system of file folders and filing cabinets</a:t>
          </a:r>
          <a:endParaRPr lang="en-CA" dirty="0"/>
        </a:p>
      </dgm:t>
    </dgm:pt>
    <dgm:pt modelId="{083F2EE1-EB03-4021-8C76-B0A1A8F78301}" type="parTrans" cxnId="{761C0011-5277-4995-B587-84C672D4F254}">
      <dgm:prSet/>
      <dgm:spPr/>
      <dgm:t>
        <a:bodyPr/>
        <a:lstStyle/>
        <a:p>
          <a:endParaRPr lang="en-US"/>
        </a:p>
      </dgm:t>
    </dgm:pt>
    <dgm:pt modelId="{0B0ECC4E-6BD1-41F0-BAF6-56BC9AEA0BEC}" type="sibTrans" cxnId="{761C0011-5277-4995-B587-84C672D4F254}">
      <dgm:prSet/>
      <dgm:spPr/>
      <dgm:t>
        <a:bodyPr/>
        <a:lstStyle/>
        <a:p>
          <a:endParaRPr lang="en-US"/>
        </a:p>
      </dgm:t>
    </dgm:pt>
    <dgm:pt modelId="{38E2E731-8616-4C35-BD90-A6053A427059}">
      <dgm:prSet/>
      <dgm:spPr/>
      <dgm:t>
        <a:bodyPr/>
        <a:lstStyle/>
        <a:p>
          <a:pPr rtl="0"/>
          <a:r>
            <a:rPr lang="en-US" smtClean="0"/>
            <a:t>Computerized File Systems</a:t>
          </a:r>
          <a:endParaRPr lang="en-CA"/>
        </a:p>
      </dgm:t>
    </dgm:pt>
    <dgm:pt modelId="{70D535E7-E86C-43F6-879F-8074D7FC957B}" type="parTrans" cxnId="{B2FB2321-22C4-4B1C-B827-D781CA8CD92C}">
      <dgm:prSet/>
      <dgm:spPr/>
      <dgm:t>
        <a:bodyPr/>
        <a:lstStyle/>
        <a:p>
          <a:endParaRPr lang="en-US"/>
        </a:p>
      </dgm:t>
    </dgm:pt>
    <dgm:pt modelId="{A8EFB906-7EBF-4439-879D-2F83B3864E3B}" type="sibTrans" cxnId="{B2FB2321-22C4-4B1C-B827-D781CA8CD92C}">
      <dgm:prSet/>
      <dgm:spPr/>
      <dgm:t>
        <a:bodyPr/>
        <a:lstStyle/>
        <a:p>
          <a:endParaRPr lang="en-US"/>
        </a:p>
      </dgm:t>
    </dgm:pt>
    <dgm:pt modelId="{129925E4-F026-4146-BFD2-862BA02A5274}">
      <dgm:prSet/>
      <dgm:spPr/>
      <dgm:t>
        <a:bodyPr/>
        <a:lstStyle/>
        <a:p>
          <a:pPr rtl="0"/>
          <a:r>
            <a:rPr lang="en-US" b="1" dirty="0" smtClean="0"/>
            <a:t>Data processing (DP) specialist</a:t>
          </a:r>
          <a:r>
            <a:rPr lang="en-US" dirty="0" smtClean="0"/>
            <a:t>: </a:t>
          </a:r>
          <a:r>
            <a:rPr lang="en-CA" dirty="0" smtClean="0"/>
            <a:t>Created a computer-based system that would track data and produce required reports</a:t>
          </a:r>
          <a:endParaRPr lang="en-CA" dirty="0"/>
        </a:p>
      </dgm:t>
    </dgm:pt>
    <dgm:pt modelId="{792D0476-06DB-4A0C-8F01-A60E744A15D5}" type="parTrans" cxnId="{058C0757-45C5-44F2-B109-64EF57438F0F}">
      <dgm:prSet/>
      <dgm:spPr/>
      <dgm:t>
        <a:bodyPr/>
        <a:lstStyle/>
        <a:p>
          <a:endParaRPr lang="en-US"/>
        </a:p>
      </dgm:t>
    </dgm:pt>
    <dgm:pt modelId="{B9446754-E224-4A3B-A924-391CC9039A5B}" type="sibTrans" cxnId="{058C0757-45C5-44F2-B109-64EF57438F0F}">
      <dgm:prSet/>
      <dgm:spPr/>
      <dgm:t>
        <a:bodyPr/>
        <a:lstStyle/>
        <a:p>
          <a:endParaRPr lang="en-US"/>
        </a:p>
      </dgm:t>
    </dgm:pt>
    <dgm:pt modelId="{AD4141C4-DAE9-4EF8-9285-7915476FAA05}">
      <dgm:prSet/>
      <dgm:spPr/>
      <dgm:t>
        <a:bodyPr/>
        <a:lstStyle/>
        <a:p>
          <a:pPr rtl="0"/>
          <a:r>
            <a:rPr lang="en-US" smtClean="0"/>
            <a:t>File System Redux: Modern End-User Productivity Tools </a:t>
          </a:r>
          <a:endParaRPr lang="en-CA"/>
        </a:p>
      </dgm:t>
    </dgm:pt>
    <dgm:pt modelId="{8121DEE8-4A9A-4C2A-8C5A-75424E74F32F}" type="parTrans" cxnId="{2A07D53C-D6A6-4333-A4CF-0080C8FA5165}">
      <dgm:prSet/>
      <dgm:spPr/>
      <dgm:t>
        <a:bodyPr/>
        <a:lstStyle/>
        <a:p>
          <a:endParaRPr lang="en-US"/>
        </a:p>
      </dgm:t>
    </dgm:pt>
    <dgm:pt modelId="{08CF1D8A-25C1-45AB-8971-47CE135A5586}" type="sibTrans" cxnId="{2A07D53C-D6A6-4333-A4CF-0080C8FA5165}">
      <dgm:prSet/>
      <dgm:spPr/>
      <dgm:t>
        <a:bodyPr/>
        <a:lstStyle/>
        <a:p>
          <a:endParaRPr lang="en-US"/>
        </a:p>
      </dgm:t>
    </dgm:pt>
    <dgm:pt modelId="{F7B67030-BDB3-47EC-B3A0-70E4BC635EE1}">
      <dgm:prSet/>
      <dgm:spPr/>
      <dgm:t>
        <a:bodyPr/>
        <a:lstStyle/>
        <a:p>
          <a:pPr rtl="0"/>
          <a:r>
            <a:rPr lang="en-US" smtClean="0"/>
            <a:t>Includes </a:t>
          </a:r>
          <a:r>
            <a:rPr lang="en-CA" smtClean="0"/>
            <a:t>spreadsheet programs such as Microsoft Excel</a:t>
          </a:r>
          <a:endParaRPr lang="en-CA"/>
        </a:p>
      </dgm:t>
    </dgm:pt>
    <dgm:pt modelId="{37BA4B48-39B4-4D1F-8839-2DBA11B54B36}" type="parTrans" cxnId="{F19B1FCC-C7DF-4F03-8BD0-620E58B44BF7}">
      <dgm:prSet/>
      <dgm:spPr/>
      <dgm:t>
        <a:bodyPr/>
        <a:lstStyle/>
        <a:p>
          <a:endParaRPr lang="en-US"/>
        </a:p>
      </dgm:t>
    </dgm:pt>
    <dgm:pt modelId="{D48C420A-1947-4209-BD08-BE3A42790405}" type="sibTrans" cxnId="{F19B1FCC-C7DF-4F03-8BD0-620E58B44BF7}">
      <dgm:prSet/>
      <dgm:spPr/>
      <dgm:t>
        <a:bodyPr/>
        <a:lstStyle/>
        <a:p>
          <a:endParaRPr lang="en-US"/>
        </a:p>
      </dgm:t>
    </dgm:pt>
    <dgm:pt modelId="{36D5EFA0-A46F-47C5-ACE7-6B8F7D856809}" type="pres">
      <dgm:prSet presAssocID="{33669B46-8581-4908-8BB6-74284C15E7E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369DE2-35CC-41AB-B265-3229773F9580}" type="pres">
      <dgm:prSet presAssocID="{AD4141C4-DAE9-4EF8-9285-7915476FAA05}" presName="boxAndChildren" presStyleCnt="0"/>
      <dgm:spPr/>
      <dgm:t>
        <a:bodyPr/>
        <a:lstStyle/>
        <a:p>
          <a:endParaRPr lang="en-US"/>
        </a:p>
      </dgm:t>
    </dgm:pt>
    <dgm:pt modelId="{861E5E25-4F5D-4279-8A40-A72E5130953A}" type="pres">
      <dgm:prSet presAssocID="{AD4141C4-DAE9-4EF8-9285-7915476FAA05}" presName="parentTextBox" presStyleLbl="node1" presStyleIdx="0" presStyleCnt="3"/>
      <dgm:spPr/>
      <dgm:t>
        <a:bodyPr/>
        <a:lstStyle/>
        <a:p>
          <a:endParaRPr lang="en-US"/>
        </a:p>
      </dgm:t>
    </dgm:pt>
    <dgm:pt modelId="{3A7967EB-F850-420E-83F0-0ED0EB35030D}" type="pres">
      <dgm:prSet presAssocID="{AD4141C4-DAE9-4EF8-9285-7915476FAA05}" presName="entireBox" presStyleLbl="node1" presStyleIdx="0" presStyleCnt="3"/>
      <dgm:spPr/>
      <dgm:t>
        <a:bodyPr/>
        <a:lstStyle/>
        <a:p>
          <a:endParaRPr lang="en-US"/>
        </a:p>
      </dgm:t>
    </dgm:pt>
    <dgm:pt modelId="{33B2E0C6-0414-449E-B4A5-935D027A09C7}" type="pres">
      <dgm:prSet presAssocID="{AD4141C4-DAE9-4EF8-9285-7915476FAA05}" presName="descendantBox" presStyleCnt="0"/>
      <dgm:spPr/>
      <dgm:t>
        <a:bodyPr/>
        <a:lstStyle/>
        <a:p>
          <a:endParaRPr lang="en-US"/>
        </a:p>
      </dgm:t>
    </dgm:pt>
    <dgm:pt modelId="{72BA0602-0EDA-4ED1-8915-A7433C7D4E4B}" type="pres">
      <dgm:prSet presAssocID="{F7B67030-BDB3-47EC-B3A0-70E4BC635EE1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96CACF-97B9-4776-ADAC-E21D0F0D55AC}" type="pres">
      <dgm:prSet presAssocID="{A8EFB906-7EBF-4439-879D-2F83B3864E3B}" presName="sp" presStyleCnt="0"/>
      <dgm:spPr/>
      <dgm:t>
        <a:bodyPr/>
        <a:lstStyle/>
        <a:p>
          <a:endParaRPr lang="en-US"/>
        </a:p>
      </dgm:t>
    </dgm:pt>
    <dgm:pt modelId="{025CC1DD-C676-4C30-B3EE-2E79C8361059}" type="pres">
      <dgm:prSet presAssocID="{38E2E731-8616-4C35-BD90-A6053A427059}" presName="arrowAndChildren" presStyleCnt="0"/>
      <dgm:spPr/>
      <dgm:t>
        <a:bodyPr/>
        <a:lstStyle/>
        <a:p>
          <a:endParaRPr lang="en-US"/>
        </a:p>
      </dgm:t>
    </dgm:pt>
    <dgm:pt modelId="{19CE9AA5-8CB6-4C59-9F7F-EB4FE4881110}" type="pres">
      <dgm:prSet presAssocID="{38E2E731-8616-4C35-BD90-A6053A427059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8C82CCEF-8287-4F59-9206-F89DC412D666}" type="pres">
      <dgm:prSet presAssocID="{38E2E731-8616-4C35-BD90-A6053A427059}" presName="arrow" presStyleLbl="node1" presStyleIdx="1" presStyleCnt="3"/>
      <dgm:spPr/>
      <dgm:t>
        <a:bodyPr/>
        <a:lstStyle/>
        <a:p>
          <a:endParaRPr lang="en-US"/>
        </a:p>
      </dgm:t>
    </dgm:pt>
    <dgm:pt modelId="{9A1867E2-166C-4CAB-A389-85F66C31F645}" type="pres">
      <dgm:prSet presAssocID="{38E2E731-8616-4C35-BD90-A6053A427059}" presName="descendantArrow" presStyleCnt="0"/>
      <dgm:spPr/>
      <dgm:t>
        <a:bodyPr/>
        <a:lstStyle/>
        <a:p>
          <a:endParaRPr lang="en-US"/>
        </a:p>
      </dgm:t>
    </dgm:pt>
    <dgm:pt modelId="{F056D08D-82DC-48A4-80AC-2E8D8D60D3B5}" type="pres">
      <dgm:prSet presAssocID="{129925E4-F026-4146-BFD2-862BA02A5274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C23-BFC9-4DB1-A329-B7AC64D596E3}" type="pres">
      <dgm:prSet presAssocID="{97054B1D-865D-48AE-B5EF-7F13B96EAD8C}" presName="sp" presStyleCnt="0"/>
      <dgm:spPr/>
      <dgm:t>
        <a:bodyPr/>
        <a:lstStyle/>
        <a:p>
          <a:endParaRPr lang="en-US"/>
        </a:p>
      </dgm:t>
    </dgm:pt>
    <dgm:pt modelId="{E737E149-6D5C-45C2-9E03-CA40B195508F}" type="pres">
      <dgm:prSet presAssocID="{0241C855-6CE1-494A-B480-8897E0B78FCE}" presName="arrowAndChildren" presStyleCnt="0"/>
      <dgm:spPr/>
      <dgm:t>
        <a:bodyPr/>
        <a:lstStyle/>
        <a:p>
          <a:endParaRPr lang="en-US"/>
        </a:p>
      </dgm:t>
    </dgm:pt>
    <dgm:pt modelId="{71918899-6F63-4EE4-91D4-B80446E4EE85}" type="pres">
      <dgm:prSet presAssocID="{0241C855-6CE1-494A-B480-8897E0B78FCE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102B6564-8973-4585-9A6E-FC0242DE274A}" type="pres">
      <dgm:prSet presAssocID="{0241C855-6CE1-494A-B480-8897E0B78FCE}" presName="arrow" presStyleLbl="node1" presStyleIdx="2" presStyleCnt="3"/>
      <dgm:spPr/>
      <dgm:t>
        <a:bodyPr/>
        <a:lstStyle/>
        <a:p>
          <a:endParaRPr lang="en-US"/>
        </a:p>
      </dgm:t>
    </dgm:pt>
    <dgm:pt modelId="{8FB70510-7FD0-449F-863D-2C01D7766DD1}" type="pres">
      <dgm:prSet presAssocID="{0241C855-6CE1-494A-B480-8897E0B78FCE}" presName="descendantArrow" presStyleCnt="0"/>
      <dgm:spPr/>
      <dgm:t>
        <a:bodyPr/>
        <a:lstStyle/>
        <a:p>
          <a:endParaRPr lang="en-US"/>
        </a:p>
      </dgm:t>
    </dgm:pt>
    <dgm:pt modelId="{C4E80382-58C0-4FAA-AAB1-91945958B6DA}" type="pres">
      <dgm:prSet presAssocID="{E35CB5C2-6A04-4E20-A92C-86F818C29F7C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1C0011-5277-4995-B587-84C672D4F254}" srcId="{0241C855-6CE1-494A-B480-8897E0B78FCE}" destId="{E35CB5C2-6A04-4E20-A92C-86F818C29F7C}" srcOrd="0" destOrd="0" parTransId="{083F2EE1-EB03-4021-8C76-B0A1A8F78301}" sibTransId="{0B0ECC4E-6BD1-41F0-BAF6-56BC9AEA0BEC}"/>
    <dgm:cxn modelId="{6076B96E-F55C-48B7-8F5B-B9A601574C9D}" type="presOf" srcId="{0241C855-6CE1-494A-B480-8897E0B78FCE}" destId="{71918899-6F63-4EE4-91D4-B80446E4EE85}" srcOrd="0" destOrd="0" presId="urn:microsoft.com/office/officeart/2005/8/layout/process4"/>
    <dgm:cxn modelId="{8F851945-81D5-47E7-9C62-5C5FF0864FEC}" type="presOf" srcId="{38E2E731-8616-4C35-BD90-A6053A427059}" destId="{19CE9AA5-8CB6-4C59-9F7F-EB4FE4881110}" srcOrd="0" destOrd="0" presId="urn:microsoft.com/office/officeart/2005/8/layout/process4"/>
    <dgm:cxn modelId="{3DA52B0C-A167-40BB-B1C3-368589AF8ECF}" type="presOf" srcId="{38E2E731-8616-4C35-BD90-A6053A427059}" destId="{8C82CCEF-8287-4F59-9206-F89DC412D666}" srcOrd="1" destOrd="0" presId="urn:microsoft.com/office/officeart/2005/8/layout/process4"/>
    <dgm:cxn modelId="{BE282BD4-F777-40A0-9AF9-9719CF00698D}" type="presOf" srcId="{AD4141C4-DAE9-4EF8-9285-7915476FAA05}" destId="{3A7967EB-F850-420E-83F0-0ED0EB35030D}" srcOrd="1" destOrd="0" presId="urn:microsoft.com/office/officeart/2005/8/layout/process4"/>
    <dgm:cxn modelId="{2A07D53C-D6A6-4333-A4CF-0080C8FA5165}" srcId="{33669B46-8581-4908-8BB6-74284C15E7E8}" destId="{AD4141C4-DAE9-4EF8-9285-7915476FAA05}" srcOrd="2" destOrd="0" parTransId="{8121DEE8-4A9A-4C2A-8C5A-75424E74F32F}" sibTransId="{08CF1D8A-25C1-45AB-8971-47CE135A5586}"/>
    <dgm:cxn modelId="{B2FB2321-22C4-4B1C-B827-D781CA8CD92C}" srcId="{33669B46-8581-4908-8BB6-74284C15E7E8}" destId="{38E2E731-8616-4C35-BD90-A6053A427059}" srcOrd="1" destOrd="0" parTransId="{70D535E7-E86C-43F6-879F-8074D7FC957B}" sibTransId="{A8EFB906-7EBF-4439-879D-2F83B3864E3B}"/>
    <dgm:cxn modelId="{81441C92-17BF-4977-9087-1A70BF1AEB54}" type="presOf" srcId="{F7B67030-BDB3-47EC-B3A0-70E4BC635EE1}" destId="{72BA0602-0EDA-4ED1-8915-A7433C7D4E4B}" srcOrd="0" destOrd="0" presId="urn:microsoft.com/office/officeart/2005/8/layout/process4"/>
    <dgm:cxn modelId="{67D9E936-B25F-4C1E-B696-F422C7F991AF}" type="presOf" srcId="{E35CB5C2-6A04-4E20-A92C-86F818C29F7C}" destId="{C4E80382-58C0-4FAA-AAB1-91945958B6DA}" srcOrd="0" destOrd="0" presId="urn:microsoft.com/office/officeart/2005/8/layout/process4"/>
    <dgm:cxn modelId="{4025A0BC-EEBE-46A0-91FF-E4F418CDC62E}" type="presOf" srcId="{33669B46-8581-4908-8BB6-74284C15E7E8}" destId="{36D5EFA0-A46F-47C5-ACE7-6B8F7D856809}" srcOrd="0" destOrd="0" presId="urn:microsoft.com/office/officeart/2005/8/layout/process4"/>
    <dgm:cxn modelId="{FD04B199-0999-43F2-BE6E-FDC03A38EECD}" srcId="{33669B46-8581-4908-8BB6-74284C15E7E8}" destId="{0241C855-6CE1-494A-B480-8897E0B78FCE}" srcOrd="0" destOrd="0" parTransId="{911BEFC1-A0A8-4A2C-8F31-B1275B45FB59}" sibTransId="{97054B1D-865D-48AE-B5EF-7F13B96EAD8C}"/>
    <dgm:cxn modelId="{822C6CA2-3821-4673-A60F-1EE42F7BE60D}" type="presOf" srcId="{129925E4-F026-4146-BFD2-862BA02A5274}" destId="{F056D08D-82DC-48A4-80AC-2E8D8D60D3B5}" srcOrd="0" destOrd="0" presId="urn:microsoft.com/office/officeart/2005/8/layout/process4"/>
    <dgm:cxn modelId="{948DF619-ACF3-4403-B43C-6BA9D58807BD}" type="presOf" srcId="{AD4141C4-DAE9-4EF8-9285-7915476FAA05}" destId="{861E5E25-4F5D-4279-8A40-A72E5130953A}" srcOrd="0" destOrd="0" presId="urn:microsoft.com/office/officeart/2005/8/layout/process4"/>
    <dgm:cxn modelId="{058C0757-45C5-44F2-B109-64EF57438F0F}" srcId="{38E2E731-8616-4C35-BD90-A6053A427059}" destId="{129925E4-F026-4146-BFD2-862BA02A5274}" srcOrd="0" destOrd="0" parTransId="{792D0476-06DB-4A0C-8F01-A60E744A15D5}" sibTransId="{B9446754-E224-4A3B-A924-391CC9039A5B}"/>
    <dgm:cxn modelId="{F19B1FCC-C7DF-4F03-8BD0-620E58B44BF7}" srcId="{AD4141C4-DAE9-4EF8-9285-7915476FAA05}" destId="{F7B67030-BDB3-47EC-B3A0-70E4BC635EE1}" srcOrd="0" destOrd="0" parTransId="{37BA4B48-39B4-4D1F-8839-2DBA11B54B36}" sibTransId="{D48C420A-1947-4209-BD08-BE3A42790405}"/>
    <dgm:cxn modelId="{EB74E7C6-69FA-4CFF-BFB0-919C0624E393}" type="presOf" srcId="{0241C855-6CE1-494A-B480-8897E0B78FCE}" destId="{102B6564-8973-4585-9A6E-FC0242DE274A}" srcOrd="1" destOrd="0" presId="urn:microsoft.com/office/officeart/2005/8/layout/process4"/>
    <dgm:cxn modelId="{CEB9EF6E-5F17-409F-A727-4AAF166E9C8C}" type="presParOf" srcId="{36D5EFA0-A46F-47C5-ACE7-6B8F7D856809}" destId="{7D369DE2-35CC-41AB-B265-3229773F9580}" srcOrd="0" destOrd="0" presId="urn:microsoft.com/office/officeart/2005/8/layout/process4"/>
    <dgm:cxn modelId="{9BD07D26-5923-49CD-A84F-2E35D7B4A0C5}" type="presParOf" srcId="{7D369DE2-35CC-41AB-B265-3229773F9580}" destId="{861E5E25-4F5D-4279-8A40-A72E5130953A}" srcOrd="0" destOrd="0" presId="urn:microsoft.com/office/officeart/2005/8/layout/process4"/>
    <dgm:cxn modelId="{8A35CA1E-5CCD-4BFC-927B-FB3DDCF07231}" type="presParOf" srcId="{7D369DE2-35CC-41AB-B265-3229773F9580}" destId="{3A7967EB-F850-420E-83F0-0ED0EB35030D}" srcOrd="1" destOrd="0" presId="urn:microsoft.com/office/officeart/2005/8/layout/process4"/>
    <dgm:cxn modelId="{9DC64D36-8E3A-4CB0-AC9A-18C13E87F630}" type="presParOf" srcId="{7D369DE2-35CC-41AB-B265-3229773F9580}" destId="{33B2E0C6-0414-449E-B4A5-935D027A09C7}" srcOrd="2" destOrd="0" presId="urn:microsoft.com/office/officeart/2005/8/layout/process4"/>
    <dgm:cxn modelId="{1BFEE79D-0036-4784-93F0-B7800E923EE8}" type="presParOf" srcId="{33B2E0C6-0414-449E-B4A5-935D027A09C7}" destId="{72BA0602-0EDA-4ED1-8915-A7433C7D4E4B}" srcOrd="0" destOrd="0" presId="urn:microsoft.com/office/officeart/2005/8/layout/process4"/>
    <dgm:cxn modelId="{6972F0A9-B54F-4EF5-91C4-AE8693E4BA7A}" type="presParOf" srcId="{36D5EFA0-A46F-47C5-ACE7-6B8F7D856809}" destId="{A096CACF-97B9-4776-ADAC-E21D0F0D55AC}" srcOrd="1" destOrd="0" presId="urn:microsoft.com/office/officeart/2005/8/layout/process4"/>
    <dgm:cxn modelId="{BD9F5D2D-F185-4665-9B39-0C78B6C8D3C4}" type="presParOf" srcId="{36D5EFA0-A46F-47C5-ACE7-6B8F7D856809}" destId="{025CC1DD-C676-4C30-B3EE-2E79C8361059}" srcOrd="2" destOrd="0" presId="urn:microsoft.com/office/officeart/2005/8/layout/process4"/>
    <dgm:cxn modelId="{4AA03DA5-CBE1-4B5E-8DE1-4F030309C142}" type="presParOf" srcId="{025CC1DD-C676-4C30-B3EE-2E79C8361059}" destId="{19CE9AA5-8CB6-4C59-9F7F-EB4FE4881110}" srcOrd="0" destOrd="0" presId="urn:microsoft.com/office/officeart/2005/8/layout/process4"/>
    <dgm:cxn modelId="{2560DDB4-FB60-490E-9159-C119DD2B2E4F}" type="presParOf" srcId="{025CC1DD-C676-4C30-B3EE-2E79C8361059}" destId="{8C82CCEF-8287-4F59-9206-F89DC412D666}" srcOrd="1" destOrd="0" presId="urn:microsoft.com/office/officeart/2005/8/layout/process4"/>
    <dgm:cxn modelId="{3BC3E110-CD49-4225-A335-B7A83FB27168}" type="presParOf" srcId="{025CC1DD-C676-4C30-B3EE-2E79C8361059}" destId="{9A1867E2-166C-4CAB-A389-85F66C31F645}" srcOrd="2" destOrd="0" presId="urn:microsoft.com/office/officeart/2005/8/layout/process4"/>
    <dgm:cxn modelId="{65095E5B-8D61-45D5-9815-89EA6A8D2DB3}" type="presParOf" srcId="{9A1867E2-166C-4CAB-A389-85F66C31F645}" destId="{F056D08D-82DC-48A4-80AC-2E8D8D60D3B5}" srcOrd="0" destOrd="0" presId="urn:microsoft.com/office/officeart/2005/8/layout/process4"/>
    <dgm:cxn modelId="{E83F0E7D-E33F-4C23-AB0D-5A64FF2CD225}" type="presParOf" srcId="{36D5EFA0-A46F-47C5-ACE7-6B8F7D856809}" destId="{862B9C23-BFC9-4DB1-A329-B7AC64D596E3}" srcOrd="3" destOrd="0" presId="urn:microsoft.com/office/officeart/2005/8/layout/process4"/>
    <dgm:cxn modelId="{FD40848D-9879-4F1F-8398-58B7718B2761}" type="presParOf" srcId="{36D5EFA0-A46F-47C5-ACE7-6B8F7D856809}" destId="{E737E149-6D5C-45C2-9E03-CA40B195508F}" srcOrd="4" destOrd="0" presId="urn:microsoft.com/office/officeart/2005/8/layout/process4"/>
    <dgm:cxn modelId="{A37C0D8A-9D4B-4DD3-A541-C25810C78271}" type="presParOf" srcId="{E737E149-6D5C-45C2-9E03-CA40B195508F}" destId="{71918899-6F63-4EE4-91D4-B80446E4EE85}" srcOrd="0" destOrd="0" presId="urn:microsoft.com/office/officeart/2005/8/layout/process4"/>
    <dgm:cxn modelId="{F7C8DEF2-ABD4-4239-9DCE-8C13BFB67E23}" type="presParOf" srcId="{E737E149-6D5C-45C2-9E03-CA40B195508F}" destId="{102B6564-8973-4585-9A6E-FC0242DE274A}" srcOrd="1" destOrd="0" presId="urn:microsoft.com/office/officeart/2005/8/layout/process4"/>
    <dgm:cxn modelId="{0F9C260D-3884-4923-AE56-C7F42D02B65F}" type="presParOf" srcId="{E737E149-6D5C-45C2-9E03-CA40B195508F}" destId="{8FB70510-7FD0-449F-863D-2C01D7766DD1}" srcOrd="2" destOrd="0" presId="urn:microsoft.com/office/officeart/2005/8/layout/process4"/>
    <dgm:cxn modelId="{7F5A3D0F-C80F-4D5A-B921-A392A945A492}" type="presParOf" srcId="{8FB70510-7FD0-449F-863D-2C01D7766DD1}" destId="{C4E80382-58C0-4FAA-AAB1-91945958B6D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967EB-F850-420E-83F0-0ED0EB35030D}">
      <dsp:nvSpPr>
        <dsp:cNvPr id="0" name=""/>
        <dsp:cNvSpPr/>
      </dsp:nvSpPr>
      <dsp:spPr>
        <a:xfrm>
          <a:off x="0" y="3441586"/>
          <a:ext cx="8458200" cy="112960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File System Redux: Modern End-User Productivity Tools </a:t>
          </a:r>
          <a:endParaRPr lang="en-CA" sz="2200" kern="1200"/>
        </a:p>
      </dsp:txBody>
      <dsp:txXfrm>
        <a:off x="0" y="3441586"/>
        <a:ext cx="8458200" cy="609986"/>
      </dsp:txXfrm>
    </dsp:sp>
    <dsp:sp modelId="{72BA0602-0EDA-4ED1-8915-A7433C7D4E4B}">
      <dsp:nvSpPr>
        <dsp:cNvPr id="0" name=""/>
        <dsp:cNvSpPr/>
      </dsp:nvSpPr>
      <dsp:spPr>
        <a:xfrm>
          <a:off x="0" y="4028981"/>
          <a:ext cx="8458200" cy="51961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Includes </a:t>
          </a:r>
          <a:r>
            <a:rPr lang="en-CA" sz="1800" kern="1200" smtClean="0"/>
            <a:t>spreadsheet programs such as Microsoft Excel</a:t>
          </a:r>
          <a:endParaRPr lang="en-CA" sz="1800" kern="1200"/>
        </a:p>
      </dsp:txBody>
      <dsp:txXfrm>
        <a:off x="0" y="4028981"/>
        <a:ext cx="8458200" cy="519618"/>
      </dsp:txXfrm>
    </dsp:sp>
    <dsp:sp modelId="{8C82CCEF-8287-4F59-9206-F89DC412D666}">
      <dsp:nvSpPr>
        <dsp:cNvPr id="0" name=""/>
        <dsp:cNvSpPr/>
      </dsp:nvSpPr>
      <dsp:spPr>
        <a:xfrm rot="10800000">
          <a:off x="0" y="1721197"/>
          <a:ext cx="8458200" cy="1737333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Computerized File Systems</a:t>
          </a:r>
          <a:endParaRPr lang="en-CA" sz="2200" kern="1200"/>
        </a:p>
      </dsp:txBody>
      <dsp:txXfrm rot="-10800000">
        <a:off x="0" y="1721197"/>
        <a:ext cx="8458200" cy="609803"/>
      </dsp:txXfrm>
    </dsp:sp>
    <dsp:sp modelId="{F056D08D-82DC-48A4-80AC-2E8D8D60D3B5}">
      <dsp:nvSpPr>
        <dsp:cNvPr id="0" name=""/>
        <dsp:cNvSpPr/>
      </dsp:nvSpPr>
      <dsp:spPr>
        <a:xfrm>
          <a:off x="0" y="2331001"/>
          <a:ext cx="8458200" cy="51946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Data processing (DP) specialist</a:t>
          </a:r>
          <a:r>
            <a:rPr lang="en-US" sz="1800" kern="1200" dirty="0" smtClean="0"/>
            <a:t>: </a:t>
          </a:r>
          <a:r>
            <a:rPr lang="en-CA" sz="1800" kern="1200" dirty="0" smtClean="0"/>
            <a:t>Created a computer-based system that would track data and produce required reports</a:t>
          </a:r>
          <a:endParaRPr lang="en-CA" sz="1800" kern="1200" dirty="0"/>
        </a:p>
      </dsp:txBody>
      <dsp:txXfrm>
        <a:off x="0" y="2331001"/>
        <a:ext cx="8458200" cy="519462"/>
      </dsp:txXfrm>
    </dsp:sp>
    <dsp:sp modelId="{102B6564-8973-4585-9A6E-FC0242DE274A}">
      <dsp:nvSpPr>
        <dsp:cNvPr id="0" name=""/>
        <dsp:cNvSpPr/>
      </dsp:nvSpPr>
      <dsp:spPr>
        <a:xfrm rot="10800000">
          <a:off x="0" y="808"/>
          <a:ext cx="8458200" cy="1737333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Manual File Systems</a:t>
          </a:r>
          <a:endParaRPr lang="en-CA" sz="2200" kern="1200"/>
        </a:p>
      </dsp:txBody>
      <dsp:txXfrm rot="-10800000">
        <a:off x="0" y="808"/>
        <a:ext cx="8458200" cy="609803"/>
      </dsp:txXfrm>
    </dsp:sp>
    <dsp:sp modelId="{C4E80382-58C0-4FAA-AAB1-91945958B6DA}">
      <dsp:nvSpPr>
        <dsp:cNvPr id="0" name=""/>
        <dsp:cNvSpPr/>
      </dsp:nvSpPr>
      <dsp:spPr>
        <a:xfrm>
          <a:off x="0" y="610612"/>
          <a:ext cx="8458200" cy="51946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dirty="0" smtClean="0"/>
            <a:t>Accomplished through a system of file folders and filing cabinets</a:t>
          </a:r>
          <a:endParaRPr lang="en-CA" sz="1800" kern="1200" dirty="0"/>
        </a:p>
      </dsp:txBody>
      <dsp:txXfrm>
        <a:off x="0" y="610612"/>
        <a:ext cx="8458200" cy="519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6F7B278-2B3F-46CF-8931-2BC6F8EB33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81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1146F13-B57D-4DE0-899D-FA9B87F733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057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slides in this presentation have been adapted from slides provided with the textbook, </a:t>
            </a:r>
            <a:r>
              <a:rPr lang="en-US" altLang="en-US" dirty="0" smtClean="0"/>
              <a:t>Database Systems: Design, Implementation, and Management, 12E</a:t>
            </a:r>
            <a:r>
              <a:rPr lang="en-US" dirty="0" smtClean="0"/>
              <a:t>, Cornel and Morris, </a:t>
            </a:r>
            <a:r>
              <a:rPr lang="en-US" altLang="en-US" dirty="0" smtClean="0"/>
              <a:t>Copyright © 2017  Cengage Learning.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9733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62D574B-B4AC-4FBF-907E-0226857DC53B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203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42C8A7-AA2C-4EA4-B7F3-BDA00D23D00C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53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024D840-8241-4491-A4F6-2DA8C0EFCCC0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183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7437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6426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49E6CAF-87CB-4255-891E-8569894BD09B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26404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D7347F-AAED-42EC-9DB3-0E4FE99DB8AC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559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24770F7-ACA4-4A0A-8C8E-916ECB33048E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625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0550781-AB0C-4C0F-826E-5FE431DE52DA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744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ED17986-BE13-4376-BFFB-79E1271326BD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8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2432530-B775-42BC-A9A1-BEF15BDC4EBB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486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7A4D7A6-9AD9-4131-84AD-F90C5A205DF7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569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914CD3-67D9-4349-8007-9113F6EE421A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30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600200" y="6400800"/>
            <a:ext cx="6283325" cy="1524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2017  Cengage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73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31463-D8B8-47FA-AF0B-878C91323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9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152400"/>
            <a:ext cx="21145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52400"/>
            <a:ext cx="61912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4919B-919F-4E80-88D9-D5548AEE0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26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6172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657350" indent="-28575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9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83469-0284-4DAE-ACAA-4AFFBDF07E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099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4F6CA-C2F1-41A1-B8C3-2C15891EA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273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7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5433" y="533400"/>
            <a:ext cx="6172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88546-F1A5-4EBC-AC88-46062DEFA9A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" y="65913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13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 smtClean="0"/>
              <a:t>Copyright © 2017  Cengage Learning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7F166-5AFE-4545-BCBE-5C761779AD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5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1D8B3D-E700-4C27-B818-EFFA1BB026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1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29168-9154-43A0-B28A-1E4258387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24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676400"/>
            <a:ext cx="845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 Click to edit Master text styles</a:t>
            </a:r>
          </a:p>
          <a:p>
            <a:pPr lvl="1"/>
            <a:r>
              <a:rPr lang="en-US" altLang="en-US" dirty="0" smtClean="0"/>
              <a:t> 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</a:t>
            </a:r>
            <a:r>
              <a:rPr lang="en-US" altLang="en-US" dirty="0" smtClean="0"/>
              <a:t>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457200" y="1565275"/>
            <a:ext cx="792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1489075"/>
            <a:ext cx="79248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" y="65913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913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80CEC538-5A4E-4E40-933F-8DEA5D21A93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485900" y="608330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" name="object 5"/>
          <p:cNvSpPr/>
          <p:nvPr userDrawn="1"/>
        </p:nvSpPr>
        <p:spPr>
          <a:xfrm>
            <a:off x="152400" y="188030"/>
            <a:ext cx="2288602" cy="4952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</a:defRPr>
      </a:lvl3pPr>
      <a:lvl4pPr marL="16573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00100" y="381000"/>
            <a:ext cx="7391400" cy="1066800"/>
          </a:xfrm>
          <a:noFill/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200" i="1" dirty="0" smtClean="0"/>
              <a:t>Chapter </a:t>
            </a:r>
            <a:r>
              <a:rPr lang="en-US" altLang="en-US" sz="3200" i="1" dirty="0" smtClean="0"/>
              <a:t>1, Part 1</a:t>
            </a:r>
            <a:endParaRPr lang="en-US" altLang="en-US" sz="3200" i="1" dirty="0" smtClean="0"/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200" i="1" dirty="0" smtClean="0"/>
              <a:t>Database </a:t>
            </a:r>
            <a:r>
              <a:rPr lang="en-US" altLang="en-US" sz="3200" i="1" dirty="0" smtClean="0"/>
              <a:t>Systems </a:t>
            </a:r>
          </a:p>
        </p:txBody>
      </p:sp>
      <p:pic>
        <p:nvPicPr>
          <p:cNvPr id="2051" name="Picture 6" descr="http://www.sanfranciscosentinel.com/wp-content/uploads/2007/04/virginia-tech-nightf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71650"/>
            <a:ext cx="74676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5715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Types of Databases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Single-user database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Supports one user at a time</a:t>
            </a:r>
          </a:p>
          <a:p>
            <a:pPr lvl="1" eaLnBrk="1" hangingPunct="1"/>
            <a:r>
              <a:rPr lang="en-US" altLang="en-US" dirty="0" smtClean="0"/>
              <a:t>Desktop database: Runs on PC</a:t>
            </a:r>
          </a:p>
          <a:p>
            <a:pPr lvl="1" eaLnBrk="1" hangingPunct="1"/>
            <a:r>
              <a:rPr lang="en-US" altLang="en-US" dirty="0" smtClean="0"/>
              <a:t>Your Projects in this class.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Multiuser database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Supports multiple users at the same time</a:t>
            </a:r>
          </a:p>
          <a:p>
            <a:pPr lvl="1" eaLnBrk="1" hangingPunct="1"/>
            <a:r>
              <a:rPr lang="en-US" altLang="en-US" b="1" dirty="0" smtClean="0"/>
              <a:t>Workgroup databases</a:t>
            </a:r>
            <a:r>
              <a:rPr lang="en-US" altLang="en-US" dirty="0" smtClean="0"/>
              <a:t>: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Supports a small number of users or a specific department</a:t>
            </a:r>
          </a:p>
          <a:p>
            <a:pPr lvl="1" eaLnBrk="1" hangingPunct="1"/>
            <a:r>
              <a:rPr lang="en-US" altLang="en-US" b="1" dirty="0" smtClean="0"/>
              <a:t>Enterprise database</a:t>
            </a:r>
            <a:r>
              <a:rPr lang="en-US" altLang="en-US" dirty="0" smtClean="0"/>
              <a:t>: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Supports many users across many departments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79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6096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Locations of Databases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077200" cy="4572000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defRPr/>
            </a:pPr>
            <a:r>
              <a:rPr lang="en-US" altLang="en-US" b="1" dirty="0" smtClean="0"/>
              <a:t>Centralized database</a:t>
            </a:r>
            <a:r>
              <a:rPr lang="en-US" altLang="en-US" dirty="0" smtClean="0"/>
              <a:t>: Data is located at a single site</a:t>
            </a:r>
          </a:p>
          <a:p>
            <a:pPr marL="365760" indent="-256032" eaLnBrk="1" fontAlgn="auto" hangingPunct="1">
              <a:defRPr/>
            </a:pPr>
            <a:endParaRPr lang="en-US" altLang="en-US" dirty="0" smtClean="0"/>
          </a:p>
          <a:p>
            <a:pPr marL="365760" indent="-256032" eaLnBrk="1" fontAlgn="auto" hangingPunct="1">
              <a:defRPr/>
            </a:pPr>
            <a:r>
              <a:rPr lang="en-US" altLang="en-US" b="1" dirty="0" smtClean="0"/>
              <a:t>Distributed database</a:t>
            </a:r>
            <a:r>
              <a:rPr lang="en-US" altLang="en-US" dirty="0" smtClean="0"/>
              <a:t>: Data is distributed across different sites </a:t>
            </a:r>
          </a:p>
          <a:p>
            <a:pPr marL="365760" indent="-256032" eaLnBrk="1" fontAlgn="auto" hangingPunct="1">
              <a:defRPr/>
            </a:pPr>
            <a:endParaRPr lang="en-US" altLang="en-US" dirty="0" smtClean="0"/>
          </a:p>
          <a:p>
            <a:pPr marL="365760" indent="-256032" eaLnBrk="1" fontAlgn="auto" hangingPunct="1">
              <a:defRPr/>
            </a:pPr>
            <a:r>
              <a:rPr lang="en-US" altLang="en-US" b="1" dirty="0" smtClean="0"/>
              <a:t>Cloud database</a:t>
            </a:r>
            <a:r>
              <a:rPr lang="en-US" altLang="en-US" dirty="0" smtClean="0"/>
              <a:t>: </a:t>
            </a:r>
            <a:r>
              <a:rPr lang="en-US" altLang="en-US" dirty="0"/>
              <a:t>Created and maintained using cloud data services that provide defined performance measures for the </a:t>
            </a:r>
            <a:r>
              <a:rPr lang="en-US" altLang="en-US" dirty="0" smtClean="0"/>
              <a:t>database</a:t>
            </a:r>
          </a:p>
          <a:p>
            <a:pPr marL="0" indent="0" eaLnBrk="1" fontAlgn="auto" hangingPunct="1">
              <a:buFontTx/>
              <a:buNone/>
              <a:defRPr/>
            </a:pPr>
            <a:endParaRPr lang="en-US" altLang="en-US" b="1" dirty="0" smtClean="0">
              <a:ea typeface="ＭＳ Ｐゴシック" charset="-128"/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79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075" y="6096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Uses of Databases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Operational database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 Designed to support a company’s day-to-day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operations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Grocery Store, Insurance, Medical Records, Customer Management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b="1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Analytical database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Stores historical data and business metrics used exclusively for tactical or strategic decision making </a:t>
            </a:r>
          </a:p>
          <a:p>
            <a:pPr lvl="1" eaLnBrk="1" hangingPunct="1"/>
            <a:r>
              <a:rPr lang="en-US" altLang="en-US" b="1" dirty="0" smtClean="0"/>
              <a:t>Data warehouse</a:t>
            </a:r>
            <a:r>
              <a:rPr lang="en-US" altLang="en-US" dirty="0" smtClean="0"/>
              <a:t>: Stores data in a format optimized for </a:t>
            </a:r>
            <a:r>
              <a:rPr lang="en-US" altLang="en-US" dirty="0" smtClean="0"/>
              <a:t>support of specific decisions to be made</a:t>
            </a:r>
            <a:endParaRPr lang="en-US" altLang="en-US" b="1" dirty="0" smtClean="0"/>
          </a:p>
          <a:p>
            <a:pPr lvl="1" eaLnBrk="1" hangingPunct="1"/>
            <a:endParaRPr lang="en-US" altLang="en-US" dirty="0" smtClean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59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075" y="5334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Types of Data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87622" y="1524000"/>
            <a:ext cx="8827777" cy="46482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Unstructured data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It exists in their original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state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Tweets, Blogs, Real Estate Contracts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Structured data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It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results from formatting </a:t>
            </a:r>
          </a:p>
          <a:p>
            <a:pPr lvl="1" eaLnBrk="1" hangingPunct="1"/>
            <a:r>
              <a:rPr lang="en-US" altLang="en-US" dirty="0" smtClean="0"/>
              <a:t>Structure is applied based on type of processing to be </a:t>
            </a:r>
            <a:r>
              <a:rPr lang="en-US" altLang="en-US" dirty="0" smtClean="0"/>
              <a:t>performed</a:t>
            </a:r>
          </a:p>
          <a:p>
            <a:pPr lvl="1" eaLnBrk="1" hangingPunct="1"/>
            <a:r>
              <a:rPr lang="en-US" altLang="en-US" dirty="0" smtClean="0"/>
              <a:t>Driver’s License or Vehicle Title or Registration</a:t>
            </a:r>
          </a:p>
          <a:p>
            <a:pPr lvl="1" eaLnBrk="1" hangingPunct="1"/>
            <a:r>
              <a:rPr lang="en-US" altLang="en-US" dirty="0" smtClean="0"/>
              <a:t>Multiple Listing Service (MLS) Real Estate Data</a:t>
            </a:r>
            <a:endParaRPr lang="en-US" altLang="en-US" dirty="0" smtClean="0"/>
          </a:p>
          <a:p>
            <a:pPr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Semi-structured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data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Processed to some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extent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Tweets processed for positive/negative sentiments toward a news topic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marL="457200" lvl="1" indent="0" eaLnBrk="1" hangingPunct="1">
              <a:buNone/>
            </a:pPr>
            <a:endParaRPr lang="en-US" altLang="en-US" dirty="0" smtClean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74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075" y="533400"/>
            <a:ext cx="6172200" cy="1143000"/>
          </a:xfrm>
        </p:spPr>
        <p:txBody>
          <a:bodyPr/>
          <a:lstStyle/>
          <a:p>
            <a:r>
              <a:rPr lang="en-US" altLang="en-US" dirty="0" smtClean="0"/>
              <a:t>Database Design</a:t>
            </a:r>
            <a:endParaRPr lang="en-US" altLang="en-US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Focuses on the design of the database structure that will be used to store and manage end-user data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Well-designed database</a:t>
            </a:r>
          </a:p>
          <a:p>
            <a:pPr lvl="1"/>
            <a:r>
              <a:rPr lang="en-US" altLang="en-US" dirty="0" smtClean="0"/>
              <a:t>Facilitates data management</a:t>
            </a:r>
          </a:p>
          <a:p>
            <a:pPr lvl="1"/>
            <a:r>
              <a:rPr lang="en-US" altLang="en-US" dirty="0" smtClean="0"/>
              <a:t>Generates accurate and valuable information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Poorly designed database causes difficult-to-trace errors</a:t>
            </a:r>
            <a:endParaRPr lang="en-US" altLang="en-US" dirty="0" smtClean="0"/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24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209800" y="304800"/>
            <a:ext cx="61722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1"/>
                </a:solidFill>
                <a:ea typeface="ＭＳ Ｐゴシック" charset="-128"/>
              </a:rPr>
              <a:t>Evolution of File System </a:t>
            </a:r>
            <a:br>
              <a:rPr lang="en-US" altLang="en-US" dirty="0" smtClean="0">
                <a:solidFill>
                  <a:schemeClr val="tx1"/>
                </a:solidFill>
                <a:ea typeface="ＭＳ Ｐゴシック" charset="-128"/>
              </a:rPr>
            </a:br>
            <a:r>
              <a:rPr lang="en-US" altLang="en-US" dirty="0" smtClean="0">
                <a:solidFill>
                  <a:schemeClr val="tx1"/>
                </a:solidFill>
                <a:ea typeface="ＭＳ Ｐゴシック" charset="-128"/>
              </a:rPr>
              <a:t>Data Processing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1676400"/>
          <a:ext cx="8458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06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65397" y="457200"/>
            <a:ext cx="6019556" cy="1219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0" dirty="0" smtClean="0">
                <a:ea typeface="ＭＳ Ｐゴシック" panose="020B0600070205080204" pitchFamily="34" charset="-128"/>
              </a:rPr>
              <a:t>Data are the facts about that situation that are stored in the database.</a:t>
            </a:r>
          </a:p>
          <a:p>
            <a:r>
              <a:rPr lang="en-US" altLang="en-US" b="0" dirty="0" smtClean="0">
                <a:ea typeface="ＭＳ Ｐゴシック" panose="020B0600070205080204" pitchFamily="34" charset="-128"/>
              </a:rPr>
              <a:t>Information for decision making is created by </a:t>
            </a:r>
            <a:r>
              <a:rPr lang="en-US" altLang="en-US" b="0" dirty="0" smtClean="0">
                <a:ea typeface="ＭＳ Ｐゴシック" panose="020B0600070205080204" pitchFamily="34" charset="-128"/>
              </a:rPr>
              <a:t>processing, e.g., summarizing</a:t>
            </a:r>
            <a:r>
              <a:rPr lang="en-US" altLang="en-US" b="0" dirty="0" smtClean="0">
                <a:ea typeface="ＭＳ Ｐゴシック" panose="020B0600070205080204" pitchFamily="34" charset="-128"/>
              </a:rPr>
              <a:t> or graphing</a:t>
            </a:r>
            <a:r>
              <a:rPr lang="en-US" altLang="en-US" b="0" dirty="0" smtClean="0">
                <a:ea typeface="ＭＳ Ｐゴシック" panose="020B0600070205080204" pitchFamily="34" charset="-128"/>
              </a:rPr>
              <a:t> the data</a:t>
            </a:r>
            <a:endParaRPr lang="en-US" altLang="en-US" b="0" dirty="0" smtClean="0">
              <a:ea typeface="ＭＳ Ｐゴシック" panose="020B0600070205080204" pitchFamily="34" charset="-128"/>
            </a:endParaRPr>
          </a:p>
          <a:p>
            <a:r>
              <a:rPr lang="en-US" altLang="en-US" b="0" dirty="0" smtClean="0">
                <a:ea typeface="ＭＳ Ｐゴシック" panose="020B0600070205080204" pitchFamily="34" charset="-128"/>
              </a:rPr>
              <a:t>A DBMS is a collection of programs that manage a database.</a:t>
            </a:r>
          </a:p>
          <a:p>
            <a:r>
              <a:rPr lang="en-US" altLang="en-US" b="0" dirty="0" smtClean="0">
                <a:ea typeface="ＭＳ Ｐゴシック" panose="020B0600070205080204" pitchFamily="34" charset="-128"/>
              </a:rPr>
              <a:t>Databases can be on your desktop, in a central site, distributed across many sites, or in the cloud.</a:t>
            </a:r>
          </a:p>
          <a:p>
            <a:r>
              <a:rPr lang="en-US" altLang="en-US" b="0" dirty="0" smtClean="0">
                <a:ea typeface="ＭＳ Ｐゴシック" panose="020B0600070205080204" pitchFamily="34" charset="-128"/>
              </a:rPr>
              <a:t>You use and provide data every day.</a:t>
            </a: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b="0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63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8847" y="775245"/>
            <a:ext cx="4495800" cy="762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Task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96" y="1541206"/>
            <a:ext cx="9114503" cy="4648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0" dirty="0" smtClean="0">
                <a:ea typeface="ＭＳ Ｐゴシック" panose="020B0600070205080204" pitchFamily="34" charset="-128"/>
              </a:rPr>
              <a:t>Identify three situations from your day today where you have likely provided data that was stored in a database: </a:t>
            </a:r>
          </a:p>
          <a:p>
            <a:pPr marL="0" indent="0">
              <a:buNone/>
            </a:pPr>
            <a:endParaRPr lang="en-US" altLang="en-US" b="0" dirty="0" smtClean="0">
              <a:ea typeface="ＭＳ Ｐゴシック" panose="020B0600070205080204" pitchFamily="34" charset="-128"/>
            </a:endParaRPr>
          </a:p>
          <a:p>
            <a:r>
              <a:rPr lang="en-US" altLang="en-US" b="0" dirty="0">
                <a:ea typeface="ＭＳ Ｐゴシック" panose="020B0600070205080204" pitchFamily="34" charset="-128"/>
              </a:rPr>
              <a:t>1</a:t>
            </a:r>
            <a:r>
              <a:rPr lang="en-US" altLang="en-US" b="0" dirty="0" smtClean="0">
                <a:ea typeface="ＭＳ Ｐゴシック" panose="020B0600070205080204" pitchFamily="34" charset="-128"/>
              </a:rPr>
              <a:t>: ___________________________________</a:t>
            </a:r>
          </a:p>
          <a:p>
            <a:endParaRPr lang="en-US" altLang="en-US" b="0" dirty="0">
              <a:ea typeface="ＭＳ Ｐゴシック" panose="020B0600070205080204" pitchFamily="34" charset="-128"/>
            </a:endParaRPr>
          </a:p>
          <a:p>
            <a:r>
              <a:rPr lang="en-US" altLang="en-US" b="0" dirty="0" smtClean="0">
                <a:ea typeface="ＭＳ Ｐゴシック" panose="020B0600070205080204" pitchFamily="34" charset="-128"/>
              </a:rPr>
              <a:t>2: </a:t>
            </a:r>
            <a:r>
              <a:rPr lang="en-US" altLang="en-US" b="0" dirty="0">
                <a:ea typeface="ＭＳ Ｐゴシック" panose="020B0600070205080204" pitchFamily="34" charset="-128"/>
              </a:rPr>
              <a:t>___________________________________</a:t>
            </a:r>
          </a:p>
          <a:p>
            <a:endParaRPr lang="en-US" altLang="en-US" b="0" dirty="0" smtClean="0">
              <a:ea typeface="ＭＳ Ｐゴシック" panose="020B0600070205080204" pitchFamily="34" charset="-128"/>
            </a:endParaRPr>
          </a:p>
          <a:p>
            <a:r>
              <a:rPr lang="en-US" altLang="en-US" b="0" dirty="0" smtClean="0">
                <a:ea typeface="ＭＳ Ｐゴシック" panose="020B0600070205080204" pitchFamily="34" charset="-128"/>
              </a:rPr>
              <a:t>3: ___________________________________</a:t>
            </a:r>
            <a:endParaRPr lang="en-US" altLang="en-US" b="0" dirty="0">
              <a:ea typeface="ＭＳ Ｐゴシック" panose="020B0600070205080204" pitchFamily="34" charset="-128"/>
            </a:endParaRP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50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075" y="567267"/>
            <a:ext cx="6172200" cy="1143000"/>
          </a:xfrm>
        </p:spPr>
        <p:txBody>
          <a:bodyPr/>
          <a:lstStyle/>
          <a:p>
            <a:r>
              <a:rPr lang="en-US" altLang="en-US" dirty="0" smtClean="0"/>
              <a:t>Learning Objectives</a:t>
            </a:r>
            <a:endParaRPr lang="en-US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0" dirty="0" smtClean="0"/>
              <a:t>The difference between data and information</a:t>
            </a:r>
          </a:p>
          <a:p>
            <a:endParaRPr lang="en-US" altLang="en-US" b="0" dirty="0" smtClean="0"/>
          </a:p>
          <a:p>
            <a:r>
              <a:rPr lang="en-US" altLang="en-US" b="0" dirty="0" smtClean="0"/>
              <a:t>What a database is, the various types of databases, and why they are valuable assets for decision making</a:t>
            </a:r>
          </a:p>
          <a:p>
            <a:endParaRPr lang="en-US" altLang="en-US" b="0" dirty="0" smtClean="0"/>
          </a:p>
          <a:p>
            <a:r>
              <a:rPr lang="en-US" altLang="en-US" b="0" dirty="0" smtClean="0"/>
              <a:t>How modern databases evolved from file systems</a:t>
            </a:r>
          </a:p>
          <a:p>
            <a:endParaRPr lang="en-US" altLang="en-US" b="0" dirty="0" smtClean="0"/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11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48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381000"/>
            <a:ext cx="6172200" cy="1143000"/>
          </a:xfrm>
        </p:spPr>
        <p:txBody>
          <a:bodyPr/>
          <a:lstStyle/>
          <a:p>
            <a:r>
              <a:rPr lang="en-US" dirty="0" smtClean="0"/>
              <a:t>You Use Databases Many Times each Day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8001000" cy="5023582"/>
          </a:xfrm>
          <a:prstGeom prst="rect">
            <a:avLst/>
          </a:prstGeom>
        </p:spPr>
      </p:pic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82477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>
          <a:xfrm>
            <a:off x="1752600" y="589956"/>
            <a:ext cx="5918822" cy="1143000"/>
          </a:xfrm>
        </p:spPr>
        <p:txBody>
          <a:bodyPr/>
          <a:lstStyle/>
          <a:p>
            <a:r>
              <a:rPr lang="en-US" altLang="en-US" dirty="0" smtClean="0"/>
              <a:t>Data vs. Information</a:t>
            </a:r>
            <a:endParaRPr lang="en-US" altLang="en-US" dirty="0" smtClean="0"/>
          </a:p>
        </p:txBody>
      </p:sp>
      <p:sp>
        <p:nvSpPr>
          <p:cNvPr id="5123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Data</a:t>
            </a:r>
            <a:endParaRPr lang="en-US" altLang="en-US" smtClean="0"/>
          </a:p>
        </p:txBody>
      </p:sp>
      <p:sp>
        <p:nvSpPr>
          <p:cNvPr id="16389" name="Content Placeholder 7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altLang="en-US" smtClean="0"/>
              <a:t>Raw facts  </a:t>
            </a:r>
          </a:p>
          <a:p>
            <a:pPr lvl="1"/>
            <a:r>
              <a:rPr lang="en-US" altLang="en-US" smtClean="0"/>
              <a:t>Raw data - </a:t>
            </a:r>
            <a:r>
              <a:rPr lang="en-CA" altLang="en-US" smtClean="0"/>
              <a:t>Not yet been processed to reveal the meaning</a:t>
            </a:r>
          </a:p>
          <a:p>
            <a:r>
              <a:rPr lang="en-US" altLang="en-US" smtClean="0"/>
              <a:t>Building blocks of information</a:t>
            </a:r>
          </a:p>
          <a:p>
            <a:r>
              <a:rPr lang="en-US" altLang="en-US" smtClean="0"/>
              <a:t>Data management </a:t>
            </a:r>
          </a:p>
          <a:p>
            <a:pPr lvl="1"/>
            <a:r>
              <a:rPr lang="en-CA" altLang="en-US" smtClean="0"/>
              <a:t>Generation, storage, and retrieval of data </a:t>
            </a:r>
            <a:endParaRPr lang="en-US" altLang="en-US" smtClean="0"/>
          </a:p>
          <a:p>
            <a:endParaRPr lang="en-US" altLang="en-US" dirty="0" smtClean="0"/>
          </a:p>
        </p:txBody>
      </p:sp>
      <p:sp>
        <p:nvSpPr>
          <p:cNvPr id="5125" name="Text Placeholder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altLang="en-US" smtClean="0"/>
              <a:t>Information</a:t>
            </a:r>
            <a:endParaRPr lang="en-US" altLang="en-US" dirty="0" smtClean="0"/>
          </a:p>
        </p:txBody>
      </p:sp>
      <p:sp>
        <p:nvSpPr>
          <p:cNvPr id="1639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en-US" smtClean="0"/>
              <a:t>Produced by processing data </a:t>
            </a:r>
          </a:p>
          <a:p>
            <a:r>
              <a:rPr lang="en-CA" altLang="en-US" smtClean="0"/>
              <a:t>Reveals the meaning of data </a:t>
            </a:r>
            <a:endParaRPr lang="en-US" altLang="en-US" smtClean="0"/>
          </a:p>
          <a:p>
            <a:r>
              <a:rPr lang="en-CA" altLang="en-US" smtClean="0"/>
              <a:t>Enables knowledge creation</a:t>
            </a:r>
          </a:p>
          <a:p>
            <a:r>
              <a:rPr lang="en-CA" altLang="en-US" smtClean="0"/>
              <a:t>Should be accurate, relevant, and timely to enable good decision making</a:t>
            </a:r>
            <a:endParaRPr lang="en-US" altLang="en-US" dirty="0" smtClean="0"/>
          </a:p>
        </p:txBody>
      </p:sp>
      <p:sp>
        <p:nvSpPr>
          <p:cNvPr id="20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21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19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/>
          <p:cNvSpPr txBox="1">
            <a:spLocks/>
          </p:cNvSpPr>
          <p:nvPr/>
        </p:nvSpPr>
        <p:spPr>
          <a:xfrm>
            <a:off x="2520950" y="0"/>
            <a:ext cx="5937250" cy="10699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kern="0" dirty="0" smtClean="0">
                <a:ea typeface="ＭＳ Ｐゴシック" panose="020B0600070205080204" pitchFamily="34" charset="-128"/>
              </a:rPr>
              <a:t>Data vs. Information</a:t>
            </a:r>
            <a:endParaRPr lang="en-US" altLang="en-US" kern="0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" y="762000"/>
            <a:ext cx="8956343" cy="5715000"/>
          </a:xfrm>
          <a:prstGeom prst="rect">
            <a:avLst/>
          </a:prstGeom>
        </p:spPr>
      </p:pic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34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5715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Database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altLang="en-US" dirty="0" smtClean="0">
                <a:ea typeface="ＭＳ Ｐゴシック" charset="-128"/>
              </a:rPr>
              <a:t>Shared, integrated computer structure that stores a collection of: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/>
              <a:t>End-user data: Raw facts of interest to end users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/>
              <a:t>Metadata: Data about data, with which the end-user data are integrated and managed</a:t>
            </a:r>
          </a:p>
          <a:p>
            <a:pPr marL="365760" indent="-256032" eaLnBrk="1" fontAlgn="auto" hangingPunct="1">
              <a:defRPr/>
            </a:pPr>
            <a:r>
              <a:rPr lang="en-US" altLang="en-US" b="1" dirty="0" smtClean="0">
                <a:ea typeface="ＭＳ Ｐゴシック" charset="-128"/>
              </a:rPr>
              <a:t>Database management system (DBMS)</a:t>
            </a:r>
            <a:r>
              <a:rPr lang="en-US" altLang="en-US" dirty="0" smtClean="0">
                <a:ea typeface="ＭＳ Ｐゴシック" charset="-128"/>
              </a:rPr>
              <a:t> 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/>
              <a:t>Collection of programs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/>
              <a:t>Manages the database structure 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/>
              <a:t>Controls access to data stored in the database</a:t>
            </a:r>
          </a:p>
          <a:p>
            <a:pPr marL="0" indent="0" eaLnBrk="1" fontAlgn="auto" hangingPunct="1">
              <a:buFontTx/>
              <a:buNone/>
              <a:defRPr/>
            </a:pPr>
            <a:endParaRPr lang="en-US" altLang="en-US" dirty="0" smtClean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50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075" y="6096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Role of the DBMS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Intermediary between the user and the database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Enables data to be shared 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Presents the end user with an integrated view of the data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Receives and translates application requests into operations required to fulfill the requests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Hides database’s internal complexity from the application programs and users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29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sz="2900" dirty="0" smtClean="0">
                <a:ea typeface="ＭＳ Ｐゴシック" panose="020B0600070205080204" pitchFamily="34" charset="-128"/>
              </a:rPr>
              <a:t>Figure 1.3 - The DBMS Manages the Interaction between the End User and the Database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4" y="1676400"/>
            <a:ext cx="9014106" cy="4419600"/>
          </a:xfrm>
          <a:prstGeom prst="rect">
            <a:avLst/>
          </a:prstGeom>
        </p:spPr>
      </p:pic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20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075" y="6096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Advantages of the DBMS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 eaLnBrk="1" fontAlgn="auto" hangingPunct="1">
              <a:buFontTx/>
              <a:buChar char="•"/>
              <a:defRPr/>
            </a:pPr>
            <a:r>
              <a:rPr lang="en-US" altLang="en-US" dirty="0" smtClean="0"/>
              <a:t>Better data integration and less </a:t>
            </a:r>
            <a:r>
              <a:rPr lang="en-US" altLang="en-US" dirty="0"/>
              <a:t>data </a:t>
            </a:r>
            <a:r>
              <a:rPr lang="en-US" altLang="en-US" dirty="0" smtClean="0"/>
              <a:t>inconsistency</a:t>
            </a:r>
          </a:p>
          <a:p>
            <a:pPr marL="742950" lvl="2" indent="-342900" eaLnBrk="1" fontAlgn="auto" hangingPunct="1">
              <a:buFont typeface="Arial" panose="020B0604020202020204" pitchFamily="34" charset="0"/>
              <a:buChar char="–"/>
              <a:defRPr/>
            </a:pPr>
            <a:r>
              <a:rPr lang="en-CA" b="1" dirty="0" smtClean="0"/>
              <a:t>Data inconsistency</a:t>
            </a:r>
            <a:r>
              <a:rPr lang="en-CA" dirty="0" smtClean="0"/>
              <a:t>:</a:t>
            </a:r>
            <a:r>
              <a:rPr lang="en-CA" b="1" dirty="0" smtClean="0"/>
              <a:t> </a:t>
            </a:r>
            <a:r>
              <a:rPr lang="en-CA" dirty="0" smtClean="0"/>
              <a:t>Different </a:t>
            </a:r>
            <a:r>
              <a:rPr lang="en-CA" dirty="0"/>
              <a:t>versions of the same data appear in different places</a:t>
            </a:r>
            <a:endParaRPr lang="en-US" altLang="en-US" dirty="0"/>
          </a:p>
          <a:p>
            <a:pPr marL="342900" lvl="1" indent="-342900" eaLnBrk="1" fontAlgn="auto" hangingPunct="1">
              <a:buFontTx/>
              <a:buChar char="•"/>
              <a:defRPr/>
            </a:pPr>
            <a:r>
              <a:rPr lang="en-US" altLang="en-US" dirty="0" smtClean="0"/>
              <a:t>Increased end-user productivity</a:t>
            </a:r>
          </a:p>
          <a:p>
            <a:pPr marL="342900" lvl="1" indent="-342900" eaLnBrk="1" fontAlgn="auto" hangingPunct="1">
              <a:buFontTx/>
              <a:buChar char="•"/>
              <a:defRPr/>
            </a:pPr>
            <a:r>
              <a:rPr lang="en-US" altLang="en-US" dirty="0" smtClean="0"/>
              <a:t>Improved: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D</a:t>
            </a:r>
            <a:r>
              <a:rPr lang="en-US" altLang="en-US" dirty="0" smtClean="0"/>
              <a:t>ata sharing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D</a:t>
            </a:r>
            <a:r>
              <a:rPr lang="en-US" altLang="en-US" dirty="0" smtClean="0"/>
              <a:t>ata security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D</a:t>
            </a:r>
            <a:r>
              <a:rPr lang="en-US" altLang="en-US" dirty="0" smtClean="0"/>
              <a:t>ata access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D</a:t>
            </a:r>
            <a:r>
              <a:rPr lang="en-US" altLang="en-US" dirty="0" smtClean="0"/>
              <a:t>ecision making</a:t>
            </a:r>
          </a:p>
          <a:p>
            <a:pPr marL="658368" lvl="1" indent="-246888" eaLnBrk="1" fontAlgn="auto" hangingPunct="1">
              <a:defRPr/>
            </a:pPr>
            <a:r>
              <a:rPr lang="en-CA" dirty="0" smtClean="0"/>
              <a:t>Data quality: Promoting accuracy</a:t>
            </a:r>
            <a:r>
              <a:rPr lang="en-CA" dirty="0"/>
              <a:t>, validity, and timeliness of </a:t>
            </a:r>
            <a:r>
              <a:rPr lang="en-CA" dirty="0" smtClean="0"/>
              <a:t>data</a:t>
            </a:r>
            <a:endParaRPr lang="en-US" altLang="en-US" dirty="0" smtClean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83971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92&quot;/&gt;&lt;/object&gt;&lt;object type=&quot;3&quot; unique_id=&quot;10005&quot;&gt;&lt;property id=&quot;20148&quot; value=&quot;5&quot;/&gt;&lt;property id=&quot;20300&quot; value=&quot;Slide 2 - &amp;quot;Welcome to ACIS 5504!&amp;quot;&quot;/&gt;&lt;property id=&quot;20307&quot; value=&quot;314&quot;/&gt;&lt;/object&gt;&lt;object type=&quot;3&quot; unique_id=&quot;10006&quot;&gt;&lt;property id=&quot;20148&quot; value=&quot;5&quot;/&gt;&lt;property id=&quot;20300&quot; value=&quot;Slide 3 - &amp;quot;Welcome to ACIS 5504!&amp;quot;&quot;/&gt;&lt;property id=&quot;20307&quot; value=&quot;326&quot;/&gt;&lt;/object&gt;&lt;object type=&quot;3&quot; unique_id=&quot;10007&quot;&gt;&lt;property id=&quot;20148&quot; value=&quot;5&quot;/&gt;&lt;property id=&quot;20300&quot; value=&quot;Slide 4 - &amp;quot;WebEx Lectures&amp;quot;&quot;/&gt;&lt;property id=&quot;20307&quot; value=&quot;319&quot;/&gt;&lt;/object&gt;&lt;object type=&quot;3&quot; unique_id=&quot;10008&quot;&gt;&lt;property id=&quot;20148&quot; value=&quot;5&quot;/&gt;&lt;property id=&quot;20300&quot; value=&quot;Slide 5 - &amp;quot;Course Forums&amp;quot;&quot;/&gt;&lt;property id=&quot;20307&quot; value=&quot;318&quot;/&gt;&lt;/object&gt;&lt;object type=&quot;3&quot; unique_id=&quot;10009&quot;&gt;&lt;property id=&quot;20148&quot; value=&quot;5&quot;/&gt;&lt;property id=&quot;20300&quot; value=&quot;Slide 6 - &amp;quot;E-Mail Policy&amp;quot;&quot;/&gt;&lt;property id=&quot;20307&quot; value=&quot;258&quot;/&gt;&lt;/object&gt;&lt;object type=&quot;3&quot; unique_id=&quot;10010&quot;&gt;&lt;property id=&quot;20148&quot; value=&quot;5&quot;/&gt;&lt;property id=&quot;20300&quot; value=&quot;Slide 7 - &amp;quot;E-Mail Policy (2)&amp;quot;&quot;/&gt;&lt;property id=&quot;20307&quot; value=&quot;321&quot;/&gt;&lt;/object&gt;&lt;object type=&quot;3&quot; unique_id=&quot;10011&quot;&gt;&lt;property id=&quot;20148&quot; value=&quot;5&quot;/&gt;&lt;property id=&quot;20300&quot; value=&quot;Slide 8 - &amp;quot;Website Content&amp;quot;&quot;/&gt;&lt;property id=&quot;20307&quot; value=&quot;322&quot;/&gt;&lt;/object&gt;&lt;object type=&quot;3&quot; unique_id=&quot;10012&quot;&gt;&lt;property id=&quot;20148&quot; value=&quot;5&quot;/&gt;&lt;property id=&quot;20300&quot; value=&quot;Slide 9 - &amp;quot;Website Content (2)&amp;quot;&quot;/&gt;&lt;property id=&quot;20307&quot; value=&quot;316&quot;/&gt;&lt;/object&gt;&lt;object type=&quot;3&quot; unique_id=&quot;10013&quot;&gt;&lt;property id=&quot;20148&quot; value=&quot;5&quot;/&gt;&lt;property id=&quot;20300&quot; value=&quot;Slide 10 - &amp;quot;Grading and Course Make-Up&amp;quot;&quot;/&gt;&lt;property id=&quot;20307&quot; value=&quot;261&quot;/&gt;&lt;/object&gt;&lt;object type=&quot;3&quot; unique_id=&quot;10014&quot;&gt;&lt;property id=&quot;20148&quot; value=&quot;5&quot;/&gt;&lt;property id=&quot;20300&quot; value=&quot;Slide 11 - &amp;quot;Assignments&amp;quot;&quot;/&gt;&lt;property id=&quot;20307&quot; value=&quot;315&quot;/&gt;&lt;/object&gt;&lt;object type=&quot;3&quot; unique_id=&quot;10015&quot;&gt;&lt;property id=&quot;20148&quot; value=&quot;5&quot;/&gt;&lt;property id=&quot;20300&quot; value=&quot;Slide 12 - &amp;quot;Assignment Turn-In&amp;quot;&quot;/&gt;&lt;property id=&quot;20307&quot; value=&quot;259&quot;/&gt;&lt;/object&gt;&lt;object type=&quot;3&quot; unique_id=&quot;10016&quot;&gt;&lt;property id=&quot;20148&quot; value=&quot;5&quot;/&gt;&lt;property id=&quot;20300&quot; value=&quot;Slide 13 - &amp;quot;Exams&amp;quot;&quot;/&gt;&lt;property id=&quot;20307&quot; value=&quot;324&quot;/&gt;&lt;/object&gt;&lt;object type=&quot;3&quot; unique_id=&quot;10017&quot;&gt;&lt;property id=&quot;20148&quot; value=&quot;5&quot;/&gt;&lt;property id=&quot;20300&quot; value=&quot;Slide 14 - &amp;quot;FAQ’s&amp;quot;&quot;/&gt;&lt;property id=&quot;20307&quot; value=&quot;303&quot;/&gt;&lt;/object&gt;&lt;object type=&quot;3&quot; unique_id=&quot;10018&quot;&gt;&lt;property id=&quot;20148&quot; value=&quot;5&quot;/&gt;&lt;property id=&quot;20300&quot; value=&quot;Slide 15 - &amp;quot;FAQ’s (2)&amp;quot;&quot;/&gt;&lt;property id=&quot;20307&quot; value=&quot;317&quot;/&gt;&lt;/object&gt;&lt;object type=&quot;3&quot; unique_id=&quot;10019&quot;&gt;&lt;property id=&quot;20148&quot; value=&quot;5&quot;/&gt;&lt;property id=&quot;20300&quot; value=&quot;Slide 16 - &amp;quot;FAQ’s (3)&amp;quot;&quot;/&gt;&lt;property id=&quot;20307&quot; value=&quot;323&quot;/&gt;&lt;/object&gt;&lt;object type=&quot;3&quot; unique_id=&quot;10020&quot;&gt;&lt;property id=&quot;20148&quot; value=&quot;5&quot;/&gt;&lt;property id=&quot;20300&quot; value=&quot;Slide 17 - &amp;quot;Course Composition&amp;quot;&quot;/&gt;&lt;property id=&quot;20307&quot; value=&quot;313&quot;/&gt;&lt;/object&gt;&lt;object type=&quot;3&quot; unique_id=&quot;10021&quot;&gt;&lt;property id=&quot;20148&quot; value=&quot;5&quot;/&gt;&lt;property id=&quot;20300&quot; value=&quot;Slide 18 - &amp;quot;Course Content&amp;quot;&quot;/&gt;&lt;property id=&quot;20307&quot; value=&quot;295&quot;/&gt;&lt;/object&gt;&lt;object type=&quot;3&quot; unique_id=&quot;10022&quot;&gt;&lt;property id=&quot;20148&quot; value=&quot;5&quot;/&gt;&lt;property id=&quot;20300&quot; value=&quot;Slide 19&quot;/&gt;&lt;property id=&quot;20307&quot; value=&quot;304&quot;/&gt;&lt;/object&gt;&lt;object type=&quot;3&quot; unique_id=&quot;10023&quot;&gt;&lt;property id=&quot;20148&quot; value=&quot;5&quot;/&gt;&lt;property id=&quot;20300&quot; value=&quot;Slide 20&quot;/&gt;&lt;property id=&quot;20307&quot; value=&quot;305&quot;/&gt;&lt;/object&gt;&lt;object type=&quot;3&quot; unique_id=&quot;10024&quot;&gt;&lt;property id=&quot;20148&quot; value=&quot;5&quot;/&gt;&lt;property id=&quot;20300&quot; value=&quot;Slide 21&quot;/&gt;&lt;property id=&quot;20307&quot; value=&quot;306&quot;/&gt;&lt;/object&gt;&lt;object type=&quot;3&quot; unique_id=&quot;10025&quot;&gt;&lt;property id=&quot;20148&quot; value=&quot;5&quot;/&gt;&lt;property id=&quot;20300&quot; value=&quot;Slide 22&quot;/&gt;&lt;property id=&quot;20307&quot; value=&quot;307&quot;/&gt;&lt;/object&gt;&lt;object type=&quot;3&quot; unique_id=&quot;10026&quot;&gt;&lt;property id=&quot;20148&quot; value=&quot;5&quot;/&gt;&lt;property id=&quot;20300&quot; value=&quot;Slide 23&quot;/&gt;&lt;property id=&quot;20307&quot; value=&quot;308&quot;/&gt;&lt;/object&gt;&lt;object type=&quot;3&quot; unique_id=&quot;10027&quot;&gt;&lt;property id=&quot;20148&quot; value=&quot;5&quot;/&gt;&lt;property id=&quot;20300&quot; value=&quot;Slide 24&quot;/&gt;&lt;property id=&quot;20307&quot; value=&quot;309&quot;/&gt;&lt;/object&gt;&lt;object type=&quot;3&quot; unique_id=&quot;10028&quot;&gt;&lt;property id=&quot;20148&quot; value=&quot;5&quot;/&gt;&lt;property id=&quot;20300&quot; value=&quot;Slide 25&quot;/&gt;&lt;property id=&quot;20307&quot; value=&quot;310&quot;/&gt;&lt;/object&gt;&lt;object type=&quot;3&quot; unique_id=&quot;10029&quot;&gt;&lt;property id=&quot;20148&quot; value=&quot;5&quot;/&gt;&lt;property id=&quot;20300&quot; value=&quot;Slide 26&quot;/&gt;&lt;property id=&quot;20307&quot; value=&quot;311&quot;/&gt;&lt;/object&gt;&lt;object type=&quot;3&quot; unique_id=&quot;10030&quot;&gt;&lt;property id=&quot;20148&quot; value=&quot;5&quot;/&gt;&lt;property id=&quot;20300&quot; value=&quot;Slide 27 - &amp;quot;Other Issues&amp;quot;&quot;/&gt;&lt;property id=&quot;20307&quot; value=&quot;302&quot;/&gt;&lt;/object&gt;&lt;object type=&quot;3&quot; unique_id=&quot;10031&quot;&gt;&lt;property id=&quot;20148&quot; value=&quot;5&quot;/&gt;&lt;property id=&quot;20300&quot; value=&quot;Slide 28 - &amp;quot;Typical Week&amp;quot;&quot;/&gt;&lt;property id=&quot;20307&quot; value=&quot;281&quot;/&gt;&lt;/object&gt;&lt;object type=&quot;3&quot; unique_id=&quot;10032&quot;&gt;&lt;property id=&quot;20148&quot; value=&quot;5&quot;/&gt;&lt;property id=&quot;20300&quot; value=&quot;Slide 29 - &amp;quot;For Next Week&amp;quot;&quot;/&gt;&lt;property id=&quot;20307&quot; value=&quot;2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plate -- VT">
  <a:themeElements>
    <a:clrScheme name="Template -- 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 -- VT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Template -- 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-- V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Settings\stephen.dargis\Desktop\Template -- VT.ppt</Template>
  <TotalTime>8508</TotalTime>
  <Words>841</Words>
  <Application>Microsoft Office PowerPoint</Application>
  <PresentationFormat>On-screen Show (4:3)</PresentationFormat>
  <Paragraphs>151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ＭＳ Ｐゴシック</vt:lpstr>
      <vt:lpstr>Arial</vt:lpstr>
      <vt:lpstr>Monotype Sorts</vt:lpstr>
      <vt:lpstr>Tahoma</vt:lpstr>
      <vt:lpstr>Times New Roman</vt:lpstr>
      <vt:lpstr>Webdings</vt:lpstr>
      <vt:lpstr>Template -- VT</vt:lpstr>
      <vt:lpstr>PowerPoint Presentation</vt:lpstr>
      <vt:lpstr>Learning Objectives</vt:lpstr>
      <vt:lpstr>You Use Databases Many Times each Day</vt:lpstr>
      <vt:lpstr>Data vs. Information</vt:lpstr>
      <vt:lpstr>PowerPoint Presentation</vt:lpstr>
      <vt:lpstr>Database</vt:lpstr>
      <vt:lpstr>Role of the DBMS</vt:lpstr>
      <vt:lpstr>Figure 1.3 - The DBMS Manages the Interaction between the End User and the Database</vt:lpstr>
      <vt:lpstr>Advantages of the DBMS</vt:lpstr>
      <vt:lpstr>Types of Databases</vt:lpstr>
      <vt:lpstr>Locations of Databases</vt:lpstr>
      <vt:lpstr>Uses of Databases</vt:lpstr>
      <vt:lpstr>Types of Data</vt:lpstr>
      <vt:lpstr>Database Design</vt:lpstr>
      <vt:lpstr>Evolution of File System  Data Processing</vt:lpstr>
      <vt:lpstr>Summary</vt:lpstr>
      <vt:lpstr>Task</vt:lpstr>
    </vt:vector>
  </TitlesOfParts>
  <Company>NMCI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Administrative Items</dc:title>
  <dc:creator>stephen.dargis</dc:creator>
  <cp:lastModifiedBy>Steve Sheetz</cp:lastModifiedBy>
  <cp:revision>242</cp:revision>
  <dcterms:created xsi:type="dcterms:W3CDTF">2003-01-16T16:51:42Z</dcterms:created>
  <dcterms:modified xsi:type="dcterms:W3CDTF">2017-06-05T17:13:56Z</dcterms:modified>
</cp:coreProperties>
</file>