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6"/>
  </p:notesMasterIdLst>
  <p:handoutMasterIdLst>
    <p:handoutMasterId r:id="rId17"/>
  </p:handoutMasterIdLst>
  <p:sldIdLst>
    <p:sldId id="292" r:id="rId2"/>
    <p:sldId id="428" r:id="rId3"/>
    <p:sldId id="378" r:id="rId4"/>
    <p:sldId id="379" r:id="rId5"/>
    <p:sldId id="380" r:id="rId6"/>
    <p:sldId id="381" r:id="rId7"/>
    <p:sldId id="382" r:id="rId8"/>
    <p:sldId id="388" r:id="rId9"/>
    <p:sldId id="384" r:id="rId10"/>
    <p:sldId id="431" r:id="rId11"/>
    <p:sldId id="385" r:id="rId12"/>
    <p:sldId id="386" r:id="rId13"/>
    <p:sldId id="429" r:id="rId14"/>
    <p:sldId id="430" r:id="rId15"/>
  </p:sldIdLst>
  <p:sldSz cx="9144000" cy="6858000" type="screen4x3"/>
  <p:notesSz cx="6934200" cy="9220200"/>
  <p:custDataLst>
    <p:tags r:id="rId18"/>
  </p:custDataLst>
  <p:defaultTextStyle>
    <a:defPPr>
      <a:defRPr lang="en-US"/>
    </a:defPPr>
    <a:lvl1pPr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006699"/>
      </a:buClr>
      <a:buFont typeface="Times New Roman" panose="02020603050405020304" pitchFamily="18" charset="0"/>
      <a:buChar char="•"/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1pPr>
    <a:lvl2pPr marL="4572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006699"/>
      </a:buClr>
      <a:buFont typeface="Times New Roman" panose="02020603050405020304" pitchFamily="18" charset="0"/>
      <a:buChar char="•"/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2pPr>
    <a:lvl3pPr marL="9144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006699"/>
      </a:buClr>
      <a:buFont typeface="Times New Roman" panose="02020603050405020304" pitchFamily="18" charset="0"/>
      <a:buChar char="•"/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3pPr>
    <a:lvl4pPr marL="13716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006699"/>
      </a:buClr>
      <a:buFont typeface="Times New Roman" panose="02020603050405020304" pitchFamily="18" charset="0"/>
      <a:buChar char="•"/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4pPr>
    <a:lvl5pPr marL="18288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006699"/>
      </a:buClr>
      <a:buFont typeface="Times New Roman" panose="02020603050405020304" pitchFamily="18" charset="0"/>
      <a:buChar char="•"/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jas Iyer" initials="TI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43" autoAdjust="0"/>
    <p:restoredTop sz="90929"/>
  </p:normalViewPr>
  <p:slideViewPr>
    <p:cSldViewPr>
      <p:cViewPr varScale="1">
        <p:scale>
          <a:sx n="78" d="100"/>
          <a:sy n="78" d="100"/>
        </p:scale>
        <p:origin x="461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EBB69B-B49C-48DC-93C3-3D18FE8ECF28}" type="doc">
      <dgm:prSet loTypeId="urn:microsoft.com/office/officeart/2005/8/layout/default#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2783FE0-ECB7-4989-9DC7-A2B187A1C49C}">
      <dgm:prSet/>
      <dgm:spPr/>
      <dgm:t>
        <a:bodyPr/>
        <a:lstStyle/>
        <a:p>
          <a:pPr rtl="0"/>
          <a:r>
            <a:rPr lang="en-US" dirty="0" smtClean="0"/>
            <a:t>Company managers</a:t>
          </a:r>
          <a:endParaRPr lang="en-US" dirty="0"/>
        </a:p>
      </dgm:t>
    </dgm:pt>
    <dgm:pt modelId="{A551566B-D96F-4B53-A4FC-2A3726146576}" type="parTrans" cxnId="{92052FEA-9866-4106-9BFE-7B143E322273}">
      <dgm:prSet/>
      <dgm:spPr/>
      <dgm:t>
        <a:bodyPr/>
        <a:lstStyle/>
        <a:p>
          <a:endParaRPr lang="en-US"/>
        </a:p>
      </dgm:t>
    </dgm:pt>
    <dgm:pt modelId="{AC7A8D3D-E78C-4BAD-A110-1691CA46BC99}" type="sibTrans" cxnId="{92052FEA-9866-4106-9BFE-7B143E322273}">
      <dgm:prSet/>
      <dgm:spPr/>
      <dgm:t>
        <a:bodyPr/>
        <a:lstStyle/>
        <a:p>
          <a:endParaRPr lang="en-US"/>
        </a:p>
      </dgm:t>
    </dgm:pt>
    <dgm:pt modelId="{69565186-57FC-476D-8D67-CE5E6ED1E0B6}">
      <dgm:prSet/>
      <dgm:spPr/>
      <dgm:t>
        <a:bodyPr/>
        <a:lstStyle/>
        <a:p>
          <a:pPr rtl="0"/>
          <a:r>
            <a:rPr lang="en-US" smtClean="0"/>
            <a:t>Policy makers</a:t>
          </a:r>
          <a:endParaRPr lang="en-US"/>
        </a:p>
      </dgm:t>
    </dgm:pt>
    <dgm:pt modelId="{4B1BA1EC-62B4-49C2-B30D-2683A643B572}" type="parTrans" cxnId="{54CBEF02-DA43-47FC-99E0-3A03CB54955D}">
      <dgm:prSet/>
      <dgm:spPr/>
      <dgm:t>
        <a:bodyPr/>
        <a:lstStyle/>
        <a:p>
          <a:endParaRPr lang="en-US"/>
        </a:p>
      </dgm:t>
    </dgm:pt>
    <dgm:pt modelId="{C1CDD273-A241-4320-ACF3-33454D165F36}" type="sibTrans" cxnId="{54CBEF02-DA43-47FC-99E0-3A03CB54955D}">
      <dgm:prSet/>
      <dgm:spPr/>
      <dgm:t>
        <a:bodyPr/>
        <a:lstStyle/>
        <a:p>
          <a:endParaRPr lang="en-US"/>
        </a:p>
      </dgm:t>
    </dgm:pt>
    <dgm:pt modelId="{2A89B972-2B48-4F96-9D04-C4D3E43EA5DD}">
      <dgm:prSet/>
      <dgm:spPr/>
      <dgm:t>
        <a:bodyPr/>
        <a:lstStyle/>
        <a:p>
          <a:pPr rtl="0"/>
          <a:r>
            <a:rPr lang="en-US" smtClean="0"/>
            <a:t>Department managers</a:t>
          </a:r>
          <a:endParaRPr lang="en-US"/>
        </a:p>
      </dgm:t>
    </dgm:pt>
    <dgm:pt modelId="{F91C2D3C-BD0A-49FD-88B4-8967FC06E48D}" type="parTrans" cxnId="{861CA661-BE18-494C-A47D-40ECB483C5EB}">
      <dgm:prSet/>
      <dgm:spPr/>
      <dgm:t>
        <a:bodyPr/>
        <a:lstStyle/>
        <a:p>
          <a:endParaRPr lang="en-US"/>
        </a:p>
      </dgm:t>
    </dgm:pt>
    <dgm:pt modelId="{D52918C4-B0B6-4987-A2B1-FBA589484F26}" type="sibTrans" cxnId="{861CA661-BE18-494C-A47D-40ECB483C5EB}">
      <dgm:prSet/>
      <dgm:spPr/>
      <dgm:t>
        <a:bodyPr/>
        <a:lstStyle/>
        <a:p>
          <a:endParaRPr lang="en-US"/>
        </a:p>
      </dgm:t>
    </dgm:pt>
    <dgm:pt modelId="{C43553FD-C6DE-48D5-A7E4-489E110989A9}">
      <dgm:prSet/>
      <dgm:spPr/>
      <dgm:t>
        <a:bodyPr/>
        <a:lstStyle/>
        <a:p>
          <a:pPr rtl="0"/>
          <a:r>
            <a:rPr lang="en-US" smtClean="0"/>
            <a:t>Written documentation</a:t>
          </a:r>
          <a:endParaRPr lang="en-US"/>
        </a:p>
      </dgm:t>
    </dgm:pt>
    <dgm:pt modelId="{C1F6CC48-215F-40CB-BD7F-2277E275D292}" type="parTrans" cxnId="{BAD1D6F5-655B-4944-BB63-2A447AD62587}">
      <dgm:prSet/>
      <dgm:spPr/>
      <dgm:t>
        <a:bodyPr/>
        <a:lstStyle/>
        <a:p>
          <a:endParaRPr lang="en-US"/>
        </a:p>
      </dgm:t>
    </dgm:pt>
    <dgm:pt modelId="{8295DDE9-1232-488D-BDB0-90FF5BE8A9D7}" type="sibTrans" cxnId="{BAD1D6F5-655B-4944-BB63-2A447AD62587}">
      <dgm:prSet/>
      <dgm:spPr/>
      <dgm:t>
        <a:bodyPr/>
        <a:lstStyle/>
        <a:p>
          <a:endParaRPr lang="en-US"/>
        </a:p>
      </dgm:t>
    </dgm:pt>
    <dgm:pt modelId="{CECC9968-8E08-41F3-A83C-E8F6399A7A92}">
      <dgm:prSet/>
      <dgm:spPr/>
      <dgm:t>
        <a:bodyPr/>
        <a:lstStyle/>
        <a:p>
          <a:pPr rtl="0"/>
          <a:r>
            <a:rPr lang="en-US" smtClean="0"/>
            <a:t>Direct interviews with end users</a:t>
          </a:r>
          <a:endParaRPr lang="en-US"/>
        </a:p>
      </dgm:t>
    </dgm:pt>
    <dgm:pt modelId="{9850439D-AB0B-4733-99DE-7F216D14017E}" type="parTrans" cxnId="{F812E66E-3AAF-4E8B-877E-277C5AE1F1D7}">
      <dgm:prSet/>
      <dgm:spPr/>
      <dgm:t>
        <a:bodyPr/>
        <a:lstStyle/>
        <a:p>
          <a:endParaRPr lang="en-US"/>
        </a:p>
      </dgm:t>
    </dgm:pt>
    <dgm:pt modelId="{2BFC0A94-F161-4EBC-B520-E72AB9249859}" type="sibTrans" cxnId="{F812E66E-3AAF-4E8B-877E-277C5AE1F1D7}">
      <dgm:prSet/>
      <dgm:spPr/>
      <dgm:t>
        <a:bodyPr/>
        <a:lstStyle/>
        <a:p>
          <a:endParaRPr lang="en-US"/>
        </a:p>
      </dgm:t>
    </dgm:pt>
    <dgm:pt modelId="{A097145F-534A-4610-AD2C-3630677F2E49}" type="pres">
      <dgm:prSet presAssocID="{F8EBB69B-B49C-48DC-93C3-3D18FE8ECF28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AC68309-6962-4FF5-8B80-3C9A91A7FBD2}" type="pres">
      <dgm:prSet presAssocID="{E2783FE0-ECB7-4989-9DC7-A2B187A1C49C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EDCEBA-5AD5-4521-9DFE-B098FAFCDF54}" type="pres">
      <dgm:prSet presAssocID="{AC7A8D3D-E78C-4BAD-A110-1691CA46BC99}" presName="sibTrans" presStyleCnt="0"/>
      <dgm:spPr/>
    </dgm:pt>
    <dgm:pt modelId="{6408D1CF-4E44-4544-936F-0C0E152F51BC}" type="pres">
      <dgm:prSet presAssocID="{69565186-57FC-476D-8D67-CE5E6ED1E0B6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3D8BDE-C2F6-477B-AE19-969CA615EEBD}" type="pres">
      <dgm:prSet presAssocID="{C1CDD273-A241-4320-ACF3-33454D165F36}" presName="sibTrans" presStyleCnt="0"/>
      <dgm:spPr/>
    </dgm:pt>
    <dgm:pt modelId="{1B6FEC7C-5BBA-46A0-9867-DD7D43324B4B}" type="pres">
      <dgm:prSet presAssocID="{2A89B972-2B48-4F96-9D04-C4D3E43EA5D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23DC2A-7D5B-49CA-A0A3-16104DF93AAF}" type="pres">
      <dgm:prSet presAssocID="{D52918C4-B0B6-4987-A2B1-FBA589484F26}" presName="sibTrans" presStyleCnt="0"/>
      <dgm:spPr/>
    </dgm:pt>
    <dgm:pt modelId="{8B3BE074-0F4B-4F41-BC7E-8EA58006E3E6}" type="pres">
      <dgm:prSet presAssocID="{C43553FD-C6DE-48D5-A7E4-489E110989A9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250773-112F-4218-9A14-3D7179405EEA}" type="pres">
      <dgm:prSet presAssocID="{8295DDE9-1232-488D-BDB0-90FF5BE8A9D7}" presName="sibTrans" presStyleCnt="0"/>
      <dgm:spPr/>
    </dgm:pt>
    <dgm:pt modelId="{73B10709-A085-49D6-998C-F8DC6A2B5545}" type="pres">
      <dgm:prSet presAssocID="{CECC9968-8E08-41F3-A83C-E8F6399A7A92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3AE585F-D88D-4987-9A27-625DA84A4724}" type="presOf" srcId="{F8EBB69B-B49C-48DC-93C3-3D18FE8ECF28}" destId="{A097145F-534A-4610-AD2C-3630677F2E49}" srcOrd="0" destOrd="0" presId="urn:microsoft.com/office/officeart/2005/8/layout/default#1"/>
    <dgm:cxn modelId="{1FBABF93-9381-41CC-A348-09D192EEB60C}" type="presOf" srcId="{CECC9968-8E08-41F3-A83C-E8F6399A7A92}" destId="{73B10709-A085-49D6-998C-F8DC6A2B5545}" srcOrd="0" destOrd="0" presId="urn:microsoft.com/office/officeart/2005/8/layout/default#1"/>
    <dgm:cxn modelId="{54CBEF02-DA43-47FC-99E0-3A03CB54955D}" srcId="{F8EBB69B-B49C-48DC-93C3-3D18FE8ECF28}" destId="{69565186-57FC-476D-8D67-CE5E6ED1E0B6}" srcOrd="1" destOrd="0" parTransId="{4B1BA1EC-62B4-49C2-B30D-2683A643B572}" sibTransId="{C1CDD273-A241-4320-ACF3-33454D165F36}"/>
    <dgm:cxn modelId="{861CA661-BE18-494C-A47D-40ECB483C5EB}" srcId="{F8EBB69B-B49C-48DC-93C3-3D18FE8ECF28}" destId="{2A89B972-2B48-4F96-9D04-C4D3E43EA5DD}" srcOrd="2" destOrd="0" parTransId="{F91C2D3C-BD0A-49FD-88B4-8967FC06E48D}" sibTransId="{D52918C4-B0B6-4987-A2B1-FBA589484F26}"/>
    <dgm:cxn modelId="{F812E66E-3AAF-4E8B-877E-277C5AE1F1D7}" srcId="{F8EBB69B-B49C-48DC-93C3-3D18FE8ECF28}" destId="{CECC9968-8E08-41F3-A83C-E8F6399A7A92}" srcOrd="4" destOrd="0" parTransId="{9850439D-AB0B-4733-99DE-7F216D14017E}" sibTransId="{2BFC0A94-F161-4EBC-B520-E72AB9249859}"/>
    <dgm:cxn modelId="{F9A9C0AC-560D-4979-89E8-147E8A06F44F}" type="presOf" srcId="{2A89B972-2B48-4F96-9D04-C4D3E43EA5DD}" destId="{1B6FEC7C-5BBA-46A0-9867-DD7D43324B4B}" srcOrd="0" destOrd="0" presId="urn:microsoft.com/office/officeart/2005/8/layout/default#1"/>
    <dgm:cxn modelId="{92052FEA-9866-4106-9BFE-7B143E322273}" srcId="{F8EBB69B-B49C-48DC-93C3-3D18FE8ECF28}" destId="{E2783FE0-ECB7-4989-9DC7-A2B187A1C49C}" srcOrd="0" destOrd="0" parTransId="{A551566B-D96F-4B53-A4FC-2A3726146576}" sibTransId="{AC7A8D3D-E78C-4BAD-A110-1691CA46BC99}"/>
    <dgm:cxn modelId="{BAD1D6F5-655B-4944-BB63-2A447AD62587}" srcId="{F8EBB69B-B49C-48DC-93C3-3D18FE8ECF28}" destId="{C43553FD-C6DE-48D5-A7E4-489E110989A9}" srcOrd="3" destOrd="0" parTransId="{C1F6CC48-215F-40CB-BD7F-2277E275D292}" sibTransId="{8295DDE9-1232-488D-BDB0-90FF5BE8A9D7}"/>
    <dgm:cxn modelId="{A504AEB4-6175-48B1-A45B-A1ED561B51BA}" type="presOf" srcId="{C43553FD-C6DE-48D5-A7E4-489E110989A9}" destId="{8B3BE074-0F4B-4F41-BC7E-8EA58006E3E6}" srcOrd="0" destOrd="0" presId="urn:microsoft.com/office/officeart/2005/8/layout/default#1"/>
    <dgm:cxn modelId="{0E4C7D06-A26E-40B6-9A99-07945F03FF41}" type="presOf" srcId="{E2783FE0-ECB7-4989-9DC7-A2B187A1C49C}" destId="{AAC68309-6962-4FF5-8B80-3C9A91A7FBD2}" srcOrd="0" destOrd="0" presId="urn:microsoft.com/office/officeart/2005/8/layout/default#1"/>
    <dgm:cxn modelId="{2F052E8E-0649-411D-B21F-4EA706C9573B}" type="presOf" srcId="{69565186-57FC-476D-8D67-CE5E6ED1E0B6}" destId="{6408D1CF-4E44-4544-936F-0C0E152F51BC}" srcOrd="0" destOrd="0" presId="urn:microsoft.com/office/officeart/2005/8/layout/default#1"/>
    <dgm:cxn modelId="{BA3807DE-3396-4DB6-A739-CFF78EF57881}" type="presParOf" srcId="{A097145F-534A-4610-AD2C-3630677F2E49}" destId="{AAC68309-6962-4FF5-8B80-3C9A91A7FBD2}" srcOrd="0" destOrd="0" presId="urn:microsoft.com/office/officeart/2005/8/layout/default#1"/>
    <dgm:cxn modelId="{6C7BF04E-DB7D-40EC-9DB2-1AD5DC85E18C}" type="presParOf" srcId="{A097145F-534A-4610-AD2C-3630677F2E49}" destId="{F8EDCEBA-5AD5-4521-9DFE-B098FAFCDF54}" srcOrd="1" destOrd="0" presId="urn:microsoft.com/office/officeart/2005/8/layout/default#1"/>
    <dgm:cxn modelId="{D8AF9F84-AC4B-4D46-A304-BC53231F4608}" type="presParOf" srcId="{A097145F-534A-4610-AD2C-3630677F2E49}" destId="{6408D1CF-4E44-4544-936F-0C0E152F51BC}" srcOrd="2" destOrd="0" presId="urn:microsoft.com/office/officeart/2005/8/layout/default#1"/>
    <dgm:cxn modelId="{D653A4AF-7D3D-499B-A8DD-DAC5CD2ACEDF}" type="presParOf" srcId="{A097145F-534A-4610-AD2C-3630677F2E49}" destId="{803D8BDE-C2F6-477B-AE19-969CA615EEBD}" srcOrd="3" destOrd="0" presId="urn:microsoft.com/office/officeart/2005/8/layout/default#1"/>
    <dgm:cxn modelId="{E7883A7C-3D84-4040-B84F-32DB3ED1C187}" type="presParOf" srcId="{A097145F-534A-4610-AD2C-3630677F2E49}" destId="{1B6FEC7C-5BBA-46A0-9867-DD7D43324B4B}" srcOrd="4" destOrd="0" presId="urn:microsoft.com/office/officeart/2005/8/layout/default#1"/>
    <dgm:cxn modelId="{1C75CF4B-A6BD-4C40-9954-4F87424169C5}" type="presParOf" srcId="{A097145F-534A-4610-AD2C-3630677F2E49}" destId="{CF23DC2A-7D5B-49CA-A0A3-16104DF93AAF}" srcOrd="5" destOrd="0" presId="urn:microsoft.com/office/officeart/2005/8/layout/default#1"/>
    <dgm:cxn modelId="{E43D7D69-2A18-43E6-B901-7B14A5CF0A87}" type="presParOf" srcId="{A097145F-534A-4610-AD2C-3630677F2E49}" destId="{8B3BE074-0F4B-4F41-BC7E-8EA58006E3E6}" srcOrd="6" destOrd="0" presId="urn:microsoft.com/office/officeart/2005/8/layout/default#1"/>
    <dgm:cxn modelId="{A83D00AE-EC13-4F75-A1F2-B34118269773}" type="presParOf" srcId="{A097145F-534A-4610-AD2C-3630677F2E49}" destId="{95250773-112F-4218-9A14-3D7179405EEA}" srcOrd="7" destOrd="0" presId="urn:microsoft.com/office/officeart/2005/8/layout/default#1"/>
    <dgm:cxn modelId="{5FA81722-7609-4CD4-9B4E-E51FA7A22814}" type="presParOf" srcId="{A097145F-534A-4610-AD2C-3630677F2E49}" destId="{73B10709-A085-49D6-998C-F8DC6A2B5545}" srcOrd="8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C68309-6962-4FF5-8B80-3C9A91A7FBD2}">
      <dsp:nvSpPr>
        <dsp:cNvPr id="0" name=""/>
        <dsp:cNvSpPr/>
      </dsp:nvSpPr>
      <dsp:spPr>
        <a:xfrm>
          <a:off x="0" y="478631"/>
          <a:ext cx="2428875" cy="14573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Company managers</a:t>
          </a:r>
          <a:endParaRPr lang="en-US" sz="2600" kern="1200" dirty="0"/>
        </a:p>
      </dsp:txBody>
      <dsp:txXfrm>
        <a:off x="0" y="478631"/>
        <a:ext cx="2428875" cy="1457324"/>
      </dsp:txXfrm>
    </dsp:sp>
    <dsp:sp modelId="{6408D1CF-4E44-4544-936F-0C0E152F51BC}">
      <dsp:nvSpPr>
        <dsp:cNvPr id="0" name=""/>
        <dsp:cNvSpPr/>
      </dsp:nvSpPr>
      <dsp:spPr>
        <a:xfrm>
          <a:off x="2671762" y="478631"/>
          <a:ext cx="2428875" cy="14573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Policy makers</a:t>
          </a:r>
          <a:endParaRPr lang="en-US" sz="2600" kern="1200"/>
        </a:p>
      </dsp:txBody>
      <dsp:txXfrm>
        <a:off x="2671762" y="478631"/>
        <a:ext cx="2428875" cy="1457324"/>
      </dsp:txXfrm>
    </dsp:sp>
    <dsp:sp modelId="{1B6FEC7C-5BBA-46A0-9867-DD7D43324B4B}">
      <dsp:nvSpPr>
        <dsp:cNvPr id="0" name=""/>
        <dsp:cNvSpPr/>
      </dsp:nvSpPr>
      <dsp:spPr>
        <a:xfrm>
          <a:off x="5343525" y="478631"/>
          <a:ext cx="2428875" cy="14573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Department managers</a:t>
          </a:r>
          <a:endParaRPr lang="en-US" sz="2600" kern="1200"/>
        </a:p>
      </dsp:txBody>
      <dsp:txXfrm>
        <a:off x="5343525" y="478631"/>
        <a:ext cx="2428875" cy="1457324"/>
      </dsp:txXfrm>
    </dsp:sp>
    <dsp:sp modelId="{8B3BE074-0F4B-4F41-BC7E-8EA58006E3E6}">
      <dsp:nvSpPr>
        <dsp:cNvPr id="0" name=""/>
        <dsp:cNvSpPr/>
      </dsp:nvSpPr>
      <dsp:spPr>
        <a:xfrm>
          <a:off x="1335881" y="2178843"/>
          <a:ext cx="2428875" cy="14573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Written documentation</a:t>
          </a:r>
          <a:endParaRPr lang="en-US" sz="2600" kern="1200"/>
        </a:p>
      </dsp:txBody>
      <dsp:txXfrm>
        <a:off x="1335881" y="2178843"/>
        <a:ext cx="2428875" cy="1457324"/>
      </dsp:txXfrm>
    </dsp:sp>
    <dsp:sp modelId="{73B10709-A085-49D6-998C-F8DC6A2B5545}">
      <dsp:nvSpPr>
        <dsp:cNvPr id="0" name=""/>
        <dsp:cNvSpPr/>
      </dsp:nvSpPr>
      <dsp:spPr>
        <a:xfrm>
          <a:off x="4007643" y="2178843"/>
          <a:ext cx="2428875" cy="14573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Direct interviews with end users</a:t>
          </a:r>
          <a:endParaRPr lang="en-US" sz="2600" kern="1200"/>
        </a:p>
      </dsp:txBody>
      <dsp:txXfrm>
        <a:off x="4007643" y="2178843"/>
        <a:ext cx="2428875" cy="14573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9063" y="0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9825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9063" y="8759825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fld id="{D6F7B278-2B3F-46CF-8931-2BC6F8EB33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60813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9063" y="0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4379913"/>
            <a:ext cx="5086350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9825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63" y="8759825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fld id="{D1146F13-B57D-4DE0-899D-FA9B87F733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90577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46F13-B57D-4DE0-899D-FA9B87F73338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26585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42975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42975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42975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42975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7674999-9C71-4467-955B-673F0E9AFD80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329546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42975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42975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42975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42975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6760A7D-8A2F-4AB9-B98C-6252741D5DF8}" type="slidenum">
              <a:rPr lang="en-US" altLang="en-US" sz="1200"/>
              <a:pPr/>
              <a:t>11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883586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42975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42975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42975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42975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66B9A9E-3D20-4D9B-8C3D-DB4ED12FC4B1}" type="slidenum">
              <a:rPr lang="en-US" altLang="en-US" sz="1200"/>
              <a:pPr/>
              <a:t>12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8718674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46F13-B57D-4DE0-899D-FA9B87F73338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19611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2994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42975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42975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42975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42975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4EC2411-998C-44D7-9577-F880CD096AA1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59176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42975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42975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42975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42975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0CFD872-93BF-43B3-A448-A75B1E1227D1}" type="slidenum">
              <a:rPr lang="en-US" altLang="en-US" sz="1200"/>
              <a:pPr/>
              <a:t>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302128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42975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42975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42975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42975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0D91199-A449-4EEA-8A50-C328ABC0EEB7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83384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42975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42975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42975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42975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26DC395-5D48-4113-A534-6E8972D82B4F}" type="slidenum">
              <a:rPr lang="en-US" altLang="en-US" sz="1200"/>
              <a:pPr/>
              <a:t>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645824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FC82B3D2-85CC-498A-BA32-F5DB9935C659}" type="slidenum">
              <a:rPr lang="en-US" altLang="en-US"/>
              <a:pPr eaLnBrk="1" hangingPunct="1"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3557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42975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42975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42975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42975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AF8725E-78A0-4F36-8CE0-6A2B21782CC0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166596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D2E4AE2-92DB-47D7-8948-B72424554882}" type="slidenum">
              <a:rPr lang="en-US" altLang="en-US"/>
              <a:pPr eaLnBrk="1" hangingPunct="1"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278322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42975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42975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42975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42975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7674999-9C71-4467-955B-673F0E9AFD80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7850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41DE58-C35D-4631-AB52-2BDF5B8E97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3773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C31463-D8B8-47FA-AF0B-878C91323C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6932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9725" y="152400"/>
            <a:ext cx="211455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075" y="152400"/>
            <a:ext cx="619125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44919B-919F-4E80-88D9-D5548AEE05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3266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76200"/>
            <a:ext cx="6172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DD0C8D-CF30-478E-9ADF-4C48357786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2297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483469-0284-4DAE-ACAA-4AFFBDF07E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6099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075" y="1676400"/>
            <a:ext cx="41529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1676400"/>
            <a:ext cx="41529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74F6CA-C2F1-41A1-B8C3-2C15891EA0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1273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349BA8-F855-4D69-AC3B-1469890427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767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C88546-F1A5-4EBC-AC88-46062DEFA9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0313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47F166-5AFE-4545-BCBE-5C761779AD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355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1D8B3D-E700-4C27-B818-EFFA1BB026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514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B29168-9154-43A0-B28A-1E4258387E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7242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vt.edu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6075" y="1676400"/>
            <a:ext cx="8458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 Click to edit Master text styles</a:t>
            </a:r>
          </a:p>
          <a:p>
            <a:pPr lvl="1"/>
            <a:r>
              <a:rPr lang="en-US" altLang="en-US" smtClean="0"/>
              <a:t> 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 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auto">
          <a:xfrm>
            <a:off x="457200" y="1565275"/>
            <a:ext cx="7924800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457200" y="1489075"/>
            <a:ext cx="7924800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000"/>
            </a:lvl1pPr>
          </a:lstStyle>
          <a:p>
            <a:fld id="{80CEC538-5A4E-4E40-933F-8DEA5D21A93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2209800" y="152400"/>
            <a:ext cx="6172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pic>
        <p:nvPicPr>
          <p:cNvPr id="1033" name="Picture 9" descr="Virginia Tech Logo">
            <a:hlinkClick r:id="rId13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04800"/>
            <a:ext cx="2057400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n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u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ebdings" panose="05030102010509060703" pitchFamily="18" charset="2"/>
        <a:buChar char="4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ebdings" panose="05030102010509060703" pitchFamily="18" charset="2"/>
        <a:buChar char="n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w"/>
        <a:defRPr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w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w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w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w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524000" y="457200"/>
            <a:ext cx="7391400" cy="1066800"/>
          </a:xfrm>
          <a:noFill/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FontTx/>
              <a:buNone/>
            </a:pPr>
            <a:r>
              <a:rPr lang="en-US" altLang="en-US" sz="3200" i="1" dirty="0" smtClean="0"/>
              <a:t>Chapter 2 Part 1</a:t>
            </a:r>
          </a:p>
          <a:p>
            <a:pPr marL="0" indent="0" algn="ctr" eaLnBrk="1" hangingPunct="1">
              <a:lnSpc>
                <a:spcPct val="90000"/>
              </a:lnSpc>
              <a:buFontTx/>
              <a:buNone/>
            </a:pPr>
            <a:r>
              <a:rPr lang="en-US" altLang="en-US" sz="3200" i="1" dirty="0" smtClean="0"/>
              <a:t>Data Models</a:t>
            </a:r>
          </a:p>
          <a:p>
            <a:pPr algn="ctr">
              <a:buFont typeface="Monotype Sorts" pitchFamily="2" charset="2"/>
              <a:buNone/>
            </a:pPr>
            <a:endParaRPr lang="en-US" altLang="en-US" sz="3200" dirty="0" smtClean="0"/>
          </a:p>
        </p:txBody>
      </p:sp>
      <p:pic>
        <p:nvPicPr>
          <p:cNvPr id="2051" name="Picture 6" descr="http://www.sanfranciscosentinel.com/wp-content/uploads/2007/04/virginia-tech-nightf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71650"/>
            <a:ext cx="7467600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6457890"/>
            <a:ext cx="8845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000" dirty="0"/>
              <a:t>The slides in this presentation have been adapted from slides provided with the textbook, </a:t>
            </a:r>
            <a:r>
              <a:rPr lang="en-US" altLang="en-US" sz="1000" dirty="0"/>
              <a:t>Database Systems: Design, Implementation, and Management, </a:t>
            </a:r>
            <a:endParaRPr lang="en-US" altLang="en-US" sz="1000" dirty="0" smtClean="0"/>
          </a:p>
          <a:p>
            <a:pPr>
              <a:buNone/>
            </a:pPr>
            <a:r>
              <a:rPr lang="en-US" altLang="en-US" sz="1000" dirty="0" smtClean="0"/>
              <a:t>12E</a:t>
            </a:r>
            <a:r>
              <a:rPr lang="en-US" sz="1000" dirty="0"/>
              <a:t>, Cornel and Morris, </a:t>
            </a:r>
            <a:r>
              <a:rPr lang="en-US" altLang="en-US" sz="1000" dirty="0"/>
              <a:t>Copyright © 2017  Cengage Learning</a:t>
            </a:r>
            <a:r>
              <a:rPr lang="en-US" altLang="en-US" sz="1000" dirty="0" smtClean="0"/>
              <a:t>.</a:t>
            </a:r>
            <a:endParaRPr lang="en-US" sz="1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Business Rules Example</a:t>
            </a:r>
          </a:p>
        </p:txBody>
      </p:sp>
      <p:sp>
        <p:nvSpPr>
          <p:cNvPr id="1126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Data Modeler: Where do invoices come from?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User: An invoice is generated when a customer places an order for one or more products.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Rule 1: A customer generates invoices.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Rule 2: Each invoice is for one or more products.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Entities: Customer, Invoice, Product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Relationship 1: One customer generates many invoices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Relationship 2: One invoice can order many products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145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152400"/>
            <a:ext cx="6172200" cy="1143000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Translating Business Rules into Data Models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797925" cy="4648200"/>
          </a:xfrm>
        </p:spPr>
        <p:txBody>
          <a:bodyPr/>
          <a:lstStyle/>
          <a:p>
            <a:r>
              <a:rPr lang="en-US" altLang="en-US" sz="3200" dirty="0" smtClean="0">
                <a:ea typeface="ＭＳ Ｐゴシック" panose="020B0600070205080204" pitchFamily="34" charset="-128"/>
              </a:rPr>
              <a:t>Nouns translate into entities</a:t>
            </a:r>
          </a:p>
          <a:p>
            <a:r>
              <a:rPr lang="en-US" altLang="en-US" sz="3200" dirty="0" smtClean="0">
                <a:ea typeface="ＭＳ Ｐゴシック" panose="020B0600070205080204" pitchFamily="34" charset="-128"/>
              </a:rPr>
              <a:t>Verbs translate into relationships among entities</a:t>
            </a:r>
          </a:p>
          <a:p>
            <a:r>
              <a:rPr lang="en-US" altLang="en-US" sz="3200" dirty="0" smtClean="0">
                <a:ea typeface="ＭＳ Ｐゴシック" panose="020B0600070205080204" pitchFamily="34" charset="-128"/>
              </a:rPr>
              <a:t>Relationships are bidirectional</a:t>
            </a:r>
          </a:p>
          <a:p>
            <a:r>
              <a:rPr lang="en-US" altLang="en-US" sz="3200" dirty="0" smtClean="0">
                <a:ea typeface="ＭＳ Ｐゴシック" panose="020B0600070205080204" pitchFamily="34" charset="-128"/>
              </a:rPr>
              <a:t>Two questions to identify the relationship connectivity 1:1, 1:M, M:N</a:t>
            </a:r>
          </a:p>
          <a:p>
            <a:pPr lvl="1"/>
            <a:r>
              <a:rPr lang="en-US" altLang="en-US" sz="2800" dirty="0" smtClean="0">
                <a:ea typeface="ＭＳ Ｐゴシック" panose="020B0600070205080204" pitchFamily="34" charset="-128"/>
              </a:rPr>
              <a:t>How many instances of B are related to one instance of A?</a:t>
            </a:r>
          </a:p>
          <a:p>
            <a:pPr lvl="1"/>
            <a:r>
              <a:rPr lang="en-US" altLang="en-US" sz="2800" dirty="0" smtClean="0">
                <a:ea typeface="ＭＳ Ｐゴシック" panose="020B0600070205080204" pitchFamily="34" charset="-128"/>
              </a:rPr>
              <a:t>How many instances of A are related to one instance of B?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11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518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Naming Conventions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Names should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be </a:t>
            </a:r>
            <a:r>
              <a:rPr lang="en-US" altLang="en-US" dirty="0">
                <a:ea typeface="ＭＳ Ｐゴシック" panose="020B0600070205080204" pitchFamily="34" charset="-128"/>
              </a:rPr>
              <a:t>descriptive of objects in the environment and be familiar to users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Proper naming: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Facilitates communication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with users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Promotes self-documentation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Provides stability over time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Naming occurs during translation of business rules to data model components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Names must make the object unique and distinguishable from other objects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12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45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Data </a:t>
            </a:r>
            <a:r>
              <a:rPr lang="en-US" altLang="en-US" dirty="0">
                <a:ea typeface="ＭＳ Ｐゴシック" panose="020B0600070205080204" pitchFamily="34" charset="-128"/>
              </a:rPr>
              <a:t>models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represent the data in the problem domain 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Entities, Attributes, Primary Keys and Foreign Keys are the </a:t>
            </a:r>
            <a:r>
              <a:rPr lang="en-US" altLang="en-US" dirty="0">
                <a:ea typeface="ＭＳ Ｐゴシック" panose="020B0600070205080204" pitchFamily="34" charset="-128"/>
              </a:rPr>
              <a:t>basic data-modeling building blocks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Business </a:t>
            </a:r>
            <a:r>
              <a:rPr lang="en-US" altLang="en-US" dirty="0">
                <a:ea typeface="ＭＳ Ｐゴシック" panose="020B0600070205080204" pitchFamily="34" charset="-128"/>
              </a:rPr>
              <a:t>rules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describe the problem domain from a data perspective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157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512233"/>
            <a:ext cx="6019556" cy="1219200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Task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497" y="1600200"/>
            <a:ext cx="9114503" cy="46482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en-US" sz="2400" b="0" dirty="0" smtClean="0">
                <a:ea typeface="ＭＳ Ｐゴシック" panose="020B0600070205080204" pitchFamily="34" charset="-128"/>
              </a:rPr>
              <a:t>What </a:t>
            </a:r>
            <a:r>
              <a:rPr lang="en-US" altLang="en-US" sz="2400" b="0" dirty="0" smtClean="0">
                <a:ea typeface="ＭＳ Ｐゴシック" panose="020B0600070205080204" pitchFamily="34" charset="-128"/>
              </a:rPr>
              <a:t>are </a:t>
            </a:r>
            <a:r>
              <a:rPr lang="en-US" altLang="en-US" sz="2400" b="0" dirty="0" smtClean="0">
                <a:ea typeface="ＭＳ Ｐゴシック" panose="020B0600070205080204" pitchFamily="34" charset="-128"/>
              </a:rPr>
              <a:t>the definitions for entity, attribute, and relationship: </a:t>
            </a:r>
            <a:r>
              <a:rPr lang="en-US" altLang="en-US" sz="2400" b="0" dirty="0" smtClean="0">
                <a:ea typeface="ＭＳ Ｐゴシック" panose="020B0600070205080204" pitchFamily="34" charset="-128"/>
              </a:rPr>
              <a:t>___________________________________</a:t>
            </a:r>
          </a:p>
          <a:p>
            <a:pPr marL="514350" indent="-514350">
              <a:buFont typeface="+mj-lt"/>
              <a:buAutoNum type="arabicPeriod"/>
            </a:pPr>
            <a:endParaRPr lang="en-US" altLang="en-US" sz="2400" b="0" dirty="0">
              <a:ea typeface="ＭＳ Ｐゴシック" panose="020B0600070205080204" pitchFamily="34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en-US" sz="2400" b="0" dirty="0" smtClean="0">
                <a:ea typeface="ＭＳ Ｐゴシック" panose="020B0600070205080204" pitchFamily="34" charset="-128"/>
              </a:rPr>
              <a:t>Write three business rules for a course registration system?      	_____________________________</a:t>
            </a:r>
          </a:p>
          <a:p>
            <a:pPr marL="400050" lvl="1" indent="0">
              <a:buNone/>
            </a:pPr>
            <a:r>
              <a:rPr lang="en-US" altLang="en-US" sz="2000" b="0" dirty="0" smtClean="0">
                <a:ea typeface="ＭＳ Ｐゴシック" panose="020B0600070205080204" pitchFamily="34" charset="-128"/>
              </a:rPr>
              <a:t>	___________________________________</a:t>
            </a:r>
            <a:endParaRPr lang="en-US" altLang="en-US" sz="2000" b="0" dirty="0">
              <a:ea typeface="ＭＳ Ｐゴシック" panose="020B0600070205080204" pitchFamily="34" charset="-128"/>
            </a:endParaRPr>
          </a:p>
          <a:p>
            <a:pPr marL="400050" lvl="1" indent="0">
              <a:buNone/>
            </a:pPr>
            <a:r>
              <a:rPr lang="en-US" altLang="en-US" sz="2000" b="0" dirty="0" smtClean="0">
                <a:ea typeface="ＭＳ Ｐゴシック" panose="020B0600070205080204" pitchFamily="34" charset="-128"/>
              </a:rPr>
              <a:t>	___________________________________</a:t>
            </a:r>
            <a:endParaRPr lang="en-US" altLang="en-US" sz="2000" b="0" dirty="0">
              <a:ea typeface="ＭＳ Ｐゴシック" panose="020B0600070205080204" pitchFamily="34" charset="-128"/>
            </a:endParaRPr>
          </a:p>
          <a:p>
            <a:pPr marL="514350" indent="-514350">
              <a:buFont typeface="+mj-lt"/>
              <a:buAutoNum type="arabicPeriod"/>
            </a:pPr>
            <a:endParaRPr lang="en-US" altLang="en-US" sz="2400" b="0" dirty="0" smtClean="0">
              <a:ea typeface="ＭＳ Ｐゴシック" panose="020B0600070205080204" pitchFamily="34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en-US" sz="2400" b="0" dirty="0" smtClean="0">
                <a:ea typeface="ＭＳ Ｐゴシック" panose="020B0600070205080204" pitchFamily="34" charset="-128"/>
              </a:rPr>
              <a:t>Identify the entities in your business rules: ___________________________________</a:t>
            </a:r>
            <a:endParaRPr lang="en-US" altLang="en-US" sz="2400" b="0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400" b="0" dirty="0">
              <a:ea typeface="ＭＳ Ｐゴシック" panose="020B0600070205080204" pitchFamily="34" charset="-128"/>
            </a:endParaRP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087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0" y="228600"/>
            <a:ext cx="6172200" cy="1143000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Learning Objectives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About data modeling and why data models are important</a:t>
            </a: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About the basic data-modeling building blocks</a:t>
            </a: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What business rules are and how they influence database design</a:t>
            </a: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2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654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Introduction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Designers, programmers, and end users see data in different ways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Different views of same data lead to designs that do not reflect organization’s operation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Data modeling reduces complexities of database design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Various degrees of data abstraction help reconcile varying views of same data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/>
              <a:t>3</a:t>
            </a:r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536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Data Modeling and Data Models</a:t>
            </a:r>
          </a:p>
        </p:txBody>
      </p:sp>
      <p:sp>
        <p:nvSpPr>
          <p:cNvPr id="614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Model: an abstraction of a real-world object or event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Useful in understanding complexities of the real-world environment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Data models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Relatively simple representations of complex real-world data structures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Often graphical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Data modeling is the process of creating data models, it is iterative and progressive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4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230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The Importance of Data Models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6075" y="1676400"/>
            <a:ext cx="8458200" cy="5181600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Captures explicit representation of the real-world domain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Facilitate communication/interaction among the designer, the applications programmer, and the end user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Demonstrates for end users that they have different views and needs for data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Data model organizes data for various users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A Data Model is an abstraction created through data modeling</a:t>
            </a:r>
          </a:p>
          <a:p>
            <a:pPr marL="0" indent="0">
              <a:buNone/>
            </a:pPr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13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 Model Basic Building Blocks</a:t>
            </a:r>
          </a:p>
        </p:txBody>
      </p:sp>
      <p:sp>
        <p:nvSpPr>
          <p:cNvPr id="17411" name="Rectangle 5"/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8686800" cy="4724400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Entity</a:t>
            </a:r>
            <a:r>
              <a:rPr lang="en-US" altLang="en-US" dirty="0" smtClean="0"/>
              <a:t>: Unique and distinct object used to collect and store data</a:t>
            </a:r>
          </a:p>
          <a:p>
            <a:pPr lvl="1" eaLnBrk="1" hangingPunct="1"/>
            <a:r>
              <a:rPr lang="en-US" altLang="en-US" b="1" dirty="0" smtClean="0"/>
              <a:t>Attribute</a:t>
            </a:r>
            <a:r>
              <a:rPr lang="en-US" altLang="en-US" dirty="0" smtClean="0"/>
              <a:t>: Characteristic of an entity</a:t>
            </a:r>
          </a:p>
          <a:p>
            <a:pPr lvl="1" eaLnBrk="1" hangingPunct="1"/>
            <a:r>
              <a:rPr lang="en-US" altLang="en-US" b="1" dirty="0" smtClean="0"/>
              <a:t>Primary Key: </a:t>
            </a:r>
            <a:r>
              <a:rPr lang="en-US" altLang="en-US" dirty="0" smtClean="0"/>
              <a:t>attribute that has a unique value for all instances</a:t>
            </a:r>
          </a:p>
          <a:p>
            <a:pPr eaLnBrk="1" hangingPunct="1"/>
            <a:r>
              <a:rPr lang="en-US" altLang="en-US" b="1" dirty="0" smtClean="0"/>
              <a:t>Relationship</a:t>
            </a:r>
            <a:r>
              <a:rPr lang="en-US" altLang="en-US" dirty="0" smtClean="0"/>
              <a:t>: Describes an association among entities: Implemented by FOREIGN KEY</a:t>
            </a:r>
          </a:p>
          <a:p>
            <a:pPr lvl="1" eaLnBrk="1" hangingPunct="1"/>
            <a:r>
              <a:rPr lang="en-US" altLang="en-US" b="1" dirty="0" smtClean="0"/>
              <a:t>One-to-many (1:M)</a:t>
            </a:r>
            <a:endParaRPr lang="en-US" altLang="en-US" dirty="0" smtClean="0"/>
          </a:p>
          <a:p>
            <a:pPr lvl="1" eaLnBrk="1" hangingPunct="1"/>
            <a:r>
              <a:rPr lang="en-US" altLang="en-US" b="1" dirty="0" smtClean="0"/>
              <a:t>Many-to-many (M:N or M:M)</a:t>
            </a:r>
            <a:endParaRPr lang="en-US" altLang="en-US" dirty="0" smtClean="0"/>
          </a:p>
          <a:p>
            <a:pPr lvl="1" eaLnBrk="1" hangingPunct="1"/>
            <a:r>
              <a:rPr lang="en-US" altLang="en-US" b="1" dirty="0" smtClean="0"/>
              <a:t>One-to-one (1:1)</a:t>
            </a:r>
            <a:endParaRPr lang="en-US" altLang="en-US" dirty="0" smtClean="0"/>
          </a:p>
          <a:p>
            <a:pPr eaLnBrk="1" hangingPunct="1"/>
            <a:r>
              <a:rPr lang="en-US" altLang="en-US" b="1" dirty="0" smtClean="0"/>
              <a:t>Constraints</a:t>
            </a:r>
            <a:r>
              <a:rPr lang="en-US" altLang="en-US" dirty="0" smtClean="0"/>
              <a:t>: Set of rules to ensure integrity</a:t>
            </a:r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6</a:t>
            </a:r>
            <a:endParaRPr lang="en-US" dirty="0"/>
          </a:p>
        </p:txBody>
      </p:sp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878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Business Rules</a:t>
            </a:r>
          </a:p>
        </p:txBody>
      </p:sp>
      <p:sp>
        <p:nvSpPr>
          <p:cNvPr id="921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51183" y="1676400"/>
            <a:ext cx="8763000" cy="4953000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Descriptions of policies, procedures, or principles within a specific organization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Apply to any organization that stores and uses data to generate information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Detailed, yet concise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Description of operations to create/enforce actions within an organization’s environment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Must be in writing and kept up to date (but often aren’t)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Must be easy to understand and widely disseminated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Describe characteristics of data as viewed by the company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7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96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Sources of Business Rules</a:t>
            </a:r>
            <a:endParaRPr lang="en-US" altLang="en-US" smtClean="0">
              <a:solidFill>
                <a:srgbClr val="FF0000"/>
              </a:solidFill>
            </a:endParaRPr>
          </a:p>
        </p:txBody>
      </p:sp>
      <p:graphicFrame>
        <p:nvGraphicFramePr>
          <p:cNvPr id="3" name="Diagram 2"/>
          <p:cNvGraphicFramePr/>
          <p:nvPr/>
        </p:nvGraphicFramePr>
        <p:xfrm>
          <a:off x="685800" y="1524000"/>
          <a:ext cx="77724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071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Discovering Business Rules (cont’d.)</a:t>
            </a:r>
          </a:p>
        </p:txBody>
      </p:sp>
      <p:sp>
        <p:nvSpPr>
          <p:cNvPr id="1126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Allow designer to understand business processes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Allow designer to understand the nature, role, and scope of data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Allow designer to develop appropriate relationship participation rules and constraints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Standardize company’s view of data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Communications tool between users and designers; speak the language of users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62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92&quot;/&gt;&lt;/object&gt;&lt;object type=&quot;3&quot; unique_id=&quot;10005&quot;&gt;&lt;property id=&quot;20148&quot; value=&quot;5&quot;/&gt;&lt;property id=&quot;20300&quot; value=&quot;Slide 2 - &amp;quot;Welcome to ACIS 5504!&amp;quot;&quot;/&gt;&lt;property id=&quot;20307&quot; value=&quot;314&quot;/&gt;&lt;/object&gt;&lt;object type=&quot;3&quot; unique_id=&quot;10006&quot;&gt;&lt;property id=&quot;20148&quot; value=&quot;5&quot;/&gt;&lt;property id=&quot;20300&quot; value=&quot;Slide 3 - &amp;quot;Welcome to ACIS 5504!&amp;quot;&quot;/&gt;&lt;property id=&quot;20307&quot; value=&quot;326&quot;/&gt;&lt;/object&gt;&lt;object type=&quot;3&quot; unique_id=&quot;10007&quot;&gt;&lt;property id=&quot;20148&quot; value=&quot;5&quot;/&gt;&lt;property id=&quot;20300&quot; value=&quot;Slide 4 - &amp;quot;WebEx Lectures&amp;quot;&quot;/&gt;&lt;property id=&quot;20307&quot; value=&quot;319&quot;/&gt;&lt;/object&gt;&lt;object type=&quot;3&quot; unique_id=&quot;10008&quot;&gt;&lt;property id=&quot;20148&quot; value=&quot;5&quot;/&gt;&lt;property id=&quot;20300&quot; value=&quot;Slide 5 - &amp;quot;Course Forums&amp;quot;&quot;/&gt;&lt;property id=&quot;20307&quot; value=&quot;318&quot;/&gt;&lt;/object&gt;&lt;object type=&quot;3&quot; unique_id=&quot;10009&quot;&gt;&lt;property id=&quot;20148&quot; value=&quot;5&quot;/&gt;&lt;property id=&quot;20300&quot; value=&quot;Slide 6 - &amp;quot;E-Mail Policy&amp;quot;&quot;/&gt;&lt;property id=&quot;20307&quot; value=&quot;258&quot;/&gt;&lt;/object&gt;&lt;object type=&quot;3&quot; unique_id=&quot;10010&quot;&gt;&lt;property id=&quot;20148&quot; value=&quot;5&quot;/&gt;&lt;property id=&quot;20300&quot; value=&quot;Slide 7 - &amp;quot;E-Mail Policy (2)&amp;quot;&quot;/&gt;&lt;property id=&quot;20307&quot; value=&quot;321&quot;/&gt;&lt;/object&gt;&lt;object type=&quot;3&quot; unique_id=&quot;10011&quot;&gt;&lt;property id=&quot;20148&quot; value=&quot;5&quot;/&gt;&lt;property id=&quot;20300&quot; value=&quot;Slide 8 - &amp;quot;Website Content&amp;quot;&quot;/&gt;&lt;property id=&quot;20307&quot; value=&quot;322&quot;/&gt;&lt;/object&gt;&lt;object type=&quot;3&quot; unique_id=&quot;10012&quot;&gt;&lt;property id=&quot;20148&quot; value=&quot;5&quot;/&gt;&lt;property id=&quot;20300&quot; value=&quot;Slide 9 - &amp;quot;Website Content (2)&amp;quot;&quot;/&gt;&lt;property id=&quot;20307&quot; value=&quot;316&quot;/&gt;&lt;/object&gt;&lt;object type=&quot;3&quot; unique_id=&quot;10013&quot;&gt;&lt;property id=&quot;20148&quot; value=&quot;5&quot;/&gt;&lt;property id=&quot;20300&quot; value=&quot;Slide 10 - &amp;quot;Grading and Course Make-Up&amp;quot;&quot;/&gt;&lt;property id=&quot;20307&quot; value=&quot;261&quot;/&gt;&lt;/object&gt;&lt;object type=&quot;3&quot; unique_id=&quot;10014&quot;&gt;&lt;property id=&quot;20148&quot; value=&quot;5&quot;/&gt;&lt;property id=&quot;20300&quot; value=&quot;Slide 11 - &amp;quot;Assignments&amp;quot;&quot;/&gt;&lt;property id=&quot;20307&quot; value=&quot;315&quot;/&gt;&lt;/object&gt;&lt;object type=&quot;3&quot; unique_id=&quot;10015&quot;&gt;&lt;property id=&quot;20148&quot; value=&quot;5&quot;/&gt;&lt;property id=&quot;20300&quot; value=&quot;Slide 12 - &amp;quot;Assignment Turn-In&amp;quot;&quot;/&gt;&lt;property id=&quot;20307&quot; value=&quot;259&quot;/&gt;&lt;/object&gt;&lt;object type=&quot;3&quot; unique_id=&quot;10016&quot;&gt;&lt;property id=&quot;20148&quot; value=&quot;5&quot;/&gt;&lt;property id=&quot;20300&quot; value=&quot;Slide 13 - &amp;quot;Exams&amp;quot;&quot;/&gt;&lt;property id=&quot;20307&quot; value=&quot;324&quot;/&gt;&lt;/object&gt;&lt;object type=&quot;3&quot; unique_id=&quot;10017&quot;&gt;&lt;property id=&quot;20148&quot; value=&quot;5&quot;/&gt;&lt;property id=&quot;20300&quot; value=&quot;Slide 14 - &amp;quot;FAQ’s&amp;quot;&quot;/&gt;&lt;property id=&quot;20307&quot; value=&quot;303&quot;/&gt;&lt;/object&gt;&lt;object type=&quot;3&quot; unique_id=&quot;10018&quot;&gt;&lt;property id=&quot;20148&quot; value=&quot;5&quot;/&gt;&lt;property id=&quot;20300&quot; value=&quot;Slide 15 - &amp;quot;FAQ’s (2)&amp;quot;&quot;/&gt;&lt;property id=&quot;20307&quot; value=&quot;317&quot;/&gt;&lt;/object&gt;&lt;object type=&quot;3&quot; unique_id=&quot;10019&quot;&gt;&lt;property id=&quot;20148&quot; value=&quot;5&quot;/&gt;&lt;property id=&quot;20300&quot; value=&quot;Slide 16 - &amp;quot;FAQ’s (3)&amp;quot;&quot;/&gt;&lt;property id=&quot;20307&quot; value=&quot;323&quot;/&gt;&lt;/object&gt;&lt;object type=&quot;3&quot; unique_id=&quot;10020&quot;&gt;&lt;property id=&quot;20148&quot; value=&quot;5&quot;/&gt;&lt;property id=&quot;20300&quot; value=&quot;Slide 17 - &amp;quot;Course Composition&amp;quot;&quot;/&gt;&lt;property id=&quot;20307&quot; value=&quot;313&quot;/&gt;&lt;/object&gt;&lt;object type=&quot;3&quot; unique_id=&quot;10021&quot;&gt;&lt;property id=&quot;20148&quot; value=&quot;5&quot;/&gt;&lt;property id=&quot;20300&quot; value=&quot;Slide 18 - &amp;quot;Course Content&amp;quot;&quot;/&gt;&lt;property id=&quot;20307&quot; value=&quot;295&quot;/&gt;&lt;/object&gt;&lt;object type=&quot;3&quot; unique_id=&quot;10022&quot;&gt;&lt;property id=&quot;20148&quot; value=&quot;5&quot;/&gt;&lt;property id=&quot;20300&quot; value=&quot;Slide 19&quot;/&gt;&lt;property id=&quot;20307&quot; value=&quot;304&quot;/&gt;&lt;/object&gt;&lt;object type=&quot;3&quot; unique_id=&quot;10023&quot;&gt;&lt;property id=&quot;20148&quot; value=&quot;5&quot;/&gt;&lt;property id=&quot;20300&quot; value=&quot;Slide 20&quot;/&gt;&lt;property id=&quot;20307&quot; value=&quot;305&quot;/&gt;&lt;/object&gt;&lt;object type=&quot;3&quot; unique_id=&quot;10024&quot;&gt;&lt;property id=&quot;20148&quot; value=&quot;5&quot;/&gt;&lt;property id=&quot;20300&quot; value=&quot;Slide 21&quot;/&gt;&lt;property id=&quot;20307&quot; value=&quot;306&quot;/&gt;&lt;/object&gt;&lt;object type=&quot;3&quot; unique_id=&quot;10025&quot;&gt;&lt;property id=&quot;20148&quot; value=&quot;5&quot;/&gt;&lt;property id=&quot;20300&quot; value=&quot;Slide 22&quot;/&gt;&lt;property id=&quot;20307&quot; value=&quot;307&quot;/&gt;&lt;/object&gt;&lt;object type=&quot;3&quot; unique_id=&quot;10026&quot;&gt;&lt;property id=&quot;20148&quot; value=&quot;5&quot;/&gt;&lt;property id=&quot;20300&quot; value=&quot;Slide 23&quot;/&gt;&lt;property id=&quot;20307&quot; value=&quot;308&quot;/&gt;&lt;/object&gt;&lt;object type=&quot;3&quot; unique_id=&quot;10027&quot;&gt;&lt;property id=&quot;20148&quot; value=&quot;5&quot;/&gt;&lt;property id=&quot;20300&quot; value=&quot;Slide 24&quot;/&gt;&lt;property id=&quot;20307&quot; value=&quot;309&quot;/&gt;&lt;/object&gt;&lt;object type=&quot;3&quot; unique_id=&quot;10028&quot;&gt;&lt;property id=&quot;20148&quot; value=&quot;5&quot;/&gt;&lt;property id=&quot;20300&quot; value=&quot;Slide 25&quot;/&gt;&lt;property id=&quot;20307&quot; value=&quot;310&quot;/&gt;&lt;/object&gt;&lt;object type=&quot;3&quot; unique_id=&quot;10029&quot;&gt;&lt;property id=&quot;20148&quot; value=&quot;5&quot;/&gt;&lt;property id=&quot;20300&quot; value=&quot;Slide 26&quot;/&gt;&lt;property id=&quot;20307&quot; value=&quot;311&quot;/&gt;&lt;/object&gt;&lt;object type=&quot;3&quot; unique_id=&quot;10030&quot;&gt;&lt;property id=&quot;20148&quot; value=&quot;5&quot;/&gt;&lt;property id=&quot;20300&quot; value=&quot;Slide 27 - &amp;quot;Other Issues&amp;quot;&quot;/&gt;&lt;property id=&quot;20307&quot; value=&quot;302&quot;/&gt;&lt;/object&gt;&lt;object type=&quot;3&quot; unique_id=&quot;10031&quot;&gt;&lt;property id=&quot;20148&quot; value=&quot;5&quot;/&gt;&lt;property id=&quot;20300&quot; value=&quot;Slide 28 - &amp;quot;Typical Week&amp;quot;&quot;/&gt;&lt;property id=&quot;20307&quot; value=&quot;281&quot;/&gt;&lt;/object&gt;&lt;object type=&quot;3&quot; unique_id=&quot;10032&quot;&gt;&lt;property id=&quot;20148&quot; value=&quot;5&quot;/&gt;&lt;property id=&quot;20300&quot; value=&quot;Slide 29 - &amp;quot;For Next Week&amp;quot;&quot;/&gt;&lt;property id=&quot;20307&quot; value=&quot;293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Template -- VT">
  <a:themeElements>
    <a:clrScheme name="Template -- V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plate -- VT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rgbClr val="006699"/>
          </a:buClr>
          <a:buSzTx/>
          <a:buFont typeface="Times New Roman" pitchFamily="18" charset="0"/>
          <a:buChar char="•"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rgbClr val="006699"/>
          </a:buClr>
          <a:buSzTx/>
          <a:buFont typeface="Times New Roman" pitchFamily="18" charset="0"/>
          <a:buChar char="•"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lnDef>
  </a:objectDefaults>
  <a:extraClrSchemeLst>
    <a:extraClrScheme>
      <a:clrScheme name="Template -- V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-- V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-- V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-- V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-- V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-- V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-- V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Settings\stephen.dargis\Desktop\Template -- VT.ppt</Template>
  <TotalTime>2947</TotalTime>
  <Words>763</Words>
  <Application>Microsoft Office PowerPoint</Application>
  <PresentationFormat>On-screen Show (4:3)</PresentationFormat>
  <Paragraphs>135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ＭＳ Ｐゴシック</vt:lpstr>
      <vt:lpstr>Arial</vt:lpstr>
      <vt:lpstr>Monotype Sorts</vt:lpstr>
      <vt:lpstr>Tahoma</vt:lpstr>
      <vt:lpstr>Times New Roman</vt:lpstr>
      <vt:lpstr>Webdings</vt:lpstr>
      <vt:lpstr>Template -- VT</vt:lpstr>
      <vt:lpstr>PowerPoint Presentation</vt:lpstr>
      <vt:lpstr>Learning Objectives</vt:lpstr>
      <vt:lpstr>Introduction</vt:lpstr>
      <vt:lpstr>Data Modeling and Data Models</vt:lpstr>
      <vt:lpstr>The Importance of Data Models</vt:lpstr>
      <vt:lpstr>Data Model Basic Building Blocks</vt:lpstr>
      <vt:lpstr>Business Rules</vt:lpstr>
      <vt:lpstr>Sources of Business Rules</vt:lpstr>
      <vt:lpstr>Discovering Business Rules (cont’d.)</vt:lpstr>
      <vt:lpstr>Business Rules Example</vt:lpstr>
      <vt:lpstr>Translating Business Rules into Data Models</vt:lpstr>
      <vt:lpstr>Naming Conventions</vt:lpstr>
      <vt:lpstr>Summary</vt:lpstr>
      <vt:lpstr>Task</vt:lpstr>
    </vt:vector>
  </TitlesOfParts>
  <Company>NMCI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Administrative Items</dc:title>
  <dc:creator>stephen.dargis</dc:creator>
  <cp:lastModifiedBy>Steve Sheetz</cp:lastModifiedBy>
  <cp:revision>240</cp:revision>
  <dcterms:created xsi:type="dcterms:W3CDTF">2003-01-16T16:51:42Z</dcterms:created>
  <dcterms:modified xsi:type="dcterms:W3CDTF">2017-06-20T21:22:08Z</dcterms:modified>
</cp:coreProperties>
</file>