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92" r:id="rId2"/>
    <p:sldId id="551" r:id="rId3"/>
    <p:sldId id="552" r:id="rId4"/>
    <p:sldId id="530" r:id="rId5"/>
    <p:sldId id="500" r:id="rId6"/>
    <p:sldId id="531" r:id="rId7"/>
    <p:sldId id="532" r:id="rId8"/>
    <p:sldId id="533" r:id="rId9"/>
    <p:sldId id="536" r:id="rId10"/>
    <p:sldId id="504" r:id="rId11"/>
    <p:sldId id="506" r:id="rId12"/>
    <p:sldId id="507" r:id="rId13"/>
    <p:sldId id="537" r:id="rId14"/>
    <p:sldId id="547" r:id="rId15"/>
    <p:sldId id="553" r:id="rId16"/>
    <p:sldId id="554" r:id="rId17"/>
    <p:sldId id="548" r:id="rId18"/>
    <p:sldId id="549" r:id="rId19"/>
    <p:sldId id="512" r:id="rId20"/>
    <p:sldId id="543" r:id="rId21"/>
    <p:sldId id="546" r:id="rId22"/>
    <p:sldId id="550" r:id="rId23"/>
  </p:sldIdLst>
  <p:sldSz cx="9144000" cy="6858000" type="screen4x3"/>
  <p:notesSz cx="6934200" cy="9220200"/>
  <p:custDataLst>
    <p:tags r:id="rId26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-91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135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13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439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363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105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6805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123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5758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634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410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40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60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464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173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492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dirty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16D23A-C03F-44C9-9CAB-A99EE11D7E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5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0" y="4572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4 Part 2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Entity Relationship (ER) Modeling</a:t>
            </a:r>
            <a:endParaRPr lang="en-US" alt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629400" cy="472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705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CLASS is Optional </a:t>
            </a:r>
            <a:r>
              <a:rPr lang="en-US" altLang="en-US" dirty="0" smtClean="0"/>
              <a:t>or Mandatory? </a:t>
            </a:r>
            <a:r>
              <a:rPr lang="en-US" altLang="en-US" dirty="0" smtClean="0"/>
              <a:t>Course is Mandatory</a:t>
            </a:r>
            <a:endParaRPr lang="en-US" altLang="en-US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9" y="1600200"/>
            <a:ext cx="8621328" cy="269595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8" y="4095772"/>
            <a:ext cx="871659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8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 Degree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88398"/>
            <a:ext cx="8855652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Indicates the number of entities or participants associated with a relationship</a:t>
            </a:r>
          </a:p>
          <a:p>
            <a:pPr eaLnBrk="1" hangingPunct="1"/>
            <a:r>
              <a:rPr lang="en-US" altLang="en-US" b="1" dirty="0" smtClean="0"/>
              <a:t>Binary relationship</a:t>
            </a:r>
            <a:r>
              <a:rPr lang="en-US" altLang="en-US" dirty="0" smtClean="0"/>
              <a:t>: Two entities are associated</a:t>
            </a:r>
          </a:p>
          <a:p>
            <a:pPr eaLnBrk="1" hangingPunct="1"/>
            <a:r>
              <a:rPr lang="en-US" altLang="en-US" b="1" dirty="0" smtClean="0"/>
              <a:t>Ternary relationship</a:t>
            </a:r>
            <a:r>
              <a:rPr lang="en-US" altLang="en-US" dirty="0" smtClean="0"/>
              <a:t>: Three entities are associated</a:t>
            </a:r>
          </a:p>
          <a:p>
            <a:pPr eaLnBrk="1" hangingPunct="1"/>
            <a:r>
              <a:rPr lang="en-US" altLang="en-US" b="1" dirty="0" smtClean="0"/>
              <a:t>Unary relationship</a:t>
            </a:r>
            <a:r>
              <a:rPr lang="en-US" altLang="en-US" dirty="0" smtClean="0"/>
              <a:t>: </a:t>
            </a:r>
            <a:r>
              <a:rPr lang="en-US" altLang="en-US" dirty="0" smtClean="0"/>
              <a:t>Relationship is among </a:t>
            </a:r>
            <a:r>
              <a:rPr lang="en-US" altLang="en-US" dirty="0" smtClean="0"/>
              <a:t>instances of a si</a:t>
            </a:r>
            <a:r>
              <a:rPr lang="en-US" altLang="en-US" dirty="0" smtClean="0"/>
              <a:t>ngle </a:t>
            </a:r>
            <a:r>
              <a:rPr lang="en-US" altLang="en-US" dirty="0" smtClean="0"/>
              <a:t>entity </a:t>
            </a:r>
          </a:p>
          <a:p>
            <a:pPr lvl="1" eaLnBrk="1" hangingPunct="1"/>
            <a:r>
              <a:rPr lang="en-US" altLang="en-US" b="1" dirty="0" smtClean="0"/>
              <a:t>Recursive relationship</a:t>
            </a:r>
            <a:r>
              <a:rPr lang="en-US" altLang="en-US" dirty="0" smtClean="0"/>
              <a:t>: one instance of an entity is related to many instances of the same entity</a:t>
            </a:r>
          </a:p>
          <a:p>
            <a:pPr lvl="1" eaLnBrk="1" hangingPunct="1"/>
            <a:r>
              <a:rPr lang="en-US" altLang="en-US" dirty="0" smtClean="0"/>
              <a:t>E.g., EMPLOYEE entity with attribute </a:t>
            </a:r>
            <a:r>
              <a:rPr lang="en-US" altLang="en-US" dirty="0" err="1" smtClean="0"/>
              <a:t>ManagerIdFK</a:t>
            </a:r>
            <a:r>
              <a:rPr lang="en-US" altLang="en-US" dirty="0" smtClean="0"/>
              <a:t>, contains the key value of the instance of their manager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3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</a:t>
            </a:r>
            <a:r>
              <a:rPr lang="en-US" altLang="en-US" dirty="0"/>
              <a:t>4.15 - Three </a:t>
            </a:r>
            <a:r>
              <a:rPr lang="en-US" altLang="en-US" dirty="0" smtClean="0"/>
              <a:t>Types </a:t>
            </a:r>
            <a:r>
              <a:rPr lang="en-US" altLang="en-US" dirty="0"/>
              <a:t>of </a:t>
            </a:r>
            <a:r>
              <a:rPr lang="en-US" altLang="en-US" dirty="0" smtClean="0"/>
              <a:t>Relationship Degree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91600" cy="64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199"/>
            <a:ext cx="8964286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5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Recursive Relationships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1600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Relationship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that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exist between occurrences of the same entity set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Naturally found within unary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relationship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2" y="3242187"/>
            <a:ext cx="8840434" cy="33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8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6449210"/>
          </a:xfrm>
          <a:prstGeom prst="rect">
            <a:avLst/>
          </a:prstGeom>
        </p:spPr>
      </p:pic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5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172200" cy="1143000"/>
          </a:xfrm>
        </p:spPr>
        <p:txBody>
          <a:bodyPr/>
          <a:lstStyle/>
          <a:p>
            <a:r>
              <a:rPr lang="en-US" dirty="0" smtClean="0"/>
              <a:t>Recursive Relationship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607360" cy="2357050"/>
          </a:xfrm>
          <a:prstGeom prst="rect">
            <a:avLst/>
          </a:prstGeom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962400"/>
            <a:ext cx="8607360" cy="26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9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7" y="1688200"/>
            <a:ext cx="8839201" cy="478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438400" y="3048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>
                <a:ea typeface="ＭＳ Ｐゴシック" panose="020B0600070205080204" pitchFamily="34" charset="-128"/>
              </a:rPr>
              <a:t>M:N Recursive Relationship of Components and Parts</a:t>
            </a:r>
            <a:endParaRPr lang="en-US" altLang="en-US" kern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064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66601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M:N Recursive Relationship of Course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Prereq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3" y="1600200"/>
            <a:ext cx="861409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7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Developing an ER Diagram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Create a detailed </a:t>
            </a:r>
            <a:r>
              <a:rPr lang="en-US" altLang="en-US" dirty="0" smtClean="0"/>
              <a:t>narrative (Use Cases) </a:t>
            </a:r>
            <a:r>
              <a:rPr lang="en-US" altLang="en-US" dirty="0" smtClean="0"/>
              <a:t>of the organization’s description of operations</a:t>
            </a:r>
          </a:p>
          <a:p>
            <a:pPr eaLnBrk="1" hangingPunct="1"/>
            <a:r>
              <a:rPr lang="en-US" altLang="en-US" dirty="0" smtClean="0"/>
              <a:t>Identify business rules based on the descriptions</a:t>
            </a:r>
          </a:p>
          <a:p>
            <a:pPr eaLnBrk="1" hangingPunct="1"/>
            <a:r>
              <a:rPr lang="en-US" altLang="en-US" dirty="0" smtClean="0"/>
              <a:t>Identify main entities and relationships from the business rules</a:t>
            </a:r>
          </a:p>
          <a:p>
            <a:pPr eaLnBrk="1" hangingPunct="1"/>
            <a:r>
              <a:rPr lang="en-US" altLang="en-US" dirty="0" smtClean="0"/>
              <a:t>Develop the initial ERD</a:t>
            </a:r>
          </a:p>
          <a:p>
            <a:pPr eaLnBrk="1" hangingPunct="1"/>
            <a:r>
              <a:rPr lang="en-US" altLang="en-US" dirty="0" smtClean="0"/>
              <a:t>Identify the attributes and primary keys that adequately describe entities</a:t>
            </a:r>
          </a:p>
          <a:p>
            <a:pPr eaLnBrk="1" hangingPunct="1"/>
            <a:r>
              <a:rPr lang="en-US" altLang="en-US" dirty="0" smtClean="0"/>
              <a:t>Revise and review ERD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2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Describe the</a:t>
            </a:r>
            <a:r>
              <a:rPr lang="en-US" altLang="en-US" dirty="0" smtClean="0"/>
              <a:t> concepts of existence, dependence, weak/strong relationships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Explain the concept of relationship degree using examples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Create examples of data that implement recursive relationships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"/>
    </mc:Choice>
    <mc:Fallback xmlns="">
      <p:transition spd="slow" advTm="364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"/>
        <p14:pauseEvt time="0" objId="2"/>
        <p14:seekEvt time="0" objId="2" seek="0"/>
        <p14:resumeEvt time="200" objId="2"/>
        <p14:pauseEvt time="4629" objId="2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83633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Database Design Challenges: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Conflicting Goals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Database designers must make design compromises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Conflicting goals: design standards, processing speed, information requirements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Important to meet logical requirements and design conventions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Design is of little value unless it delivers all specified query and reporting requirements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Some design and implementation problems do not yield “clean” solutions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4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Existence dependence and weak/strong </a:t>
            </a:r>
            <a:r>
              <a:rPr lang="en-US" altLang="en-US" dirty="0"/>
              <a:t>relationships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Relationship degree, e.g., binary, ternary, unary, others?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Recursive relationships can represent hierarchical knowledge, e.g., part made of parts</a:t>
            </a:r>
            <a:endParaRPr lang="en-US" alt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9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Create an ERD and example tables for an example of a ternary relationship that is not in the book.</a:t>
            </a:r>
          </a:p>
          <a:p>
            <a:pPr marL="0" indent="0">
              <a:buNone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Explain why a M:N unary recursive relationship needs to have an associative entity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2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4.7 - Connectivity and Cardinality in an ERD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" y="1600200"/>
            <a:ext cx="9044609" cy="28194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" y="4376049"/>
            <a:ext cx="9136626" cy="22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Existence Dependence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Existence independence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Entity can exist apart from one or more related entities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Sometimes such an entity is referred to as a strong or regular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entity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E.g., instance of EMPLOYEE can exist before being assigned to/associated with an instance of PROJECT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Existence dependence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Instance of the entity exists in database only when it is associated with an existing instance in another entity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E.g., instance of EMPLOYEE_DEPENDENT can only exist if there is an instance of EMPLOYEE.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4.10 - A Weak Entity in an ERD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5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763000" cy="47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7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Relationship Strength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Weak (non-identifying) relationships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Exists if PK of related entity does not contain PK component of strong entity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Strong (identifying) relationships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Exists when PK of related entity contains PK component of strong entity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Of course, both are implemented by foreign keys, the only difference is whether the foreign key is part of the primary key or not.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2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7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0"/>
            <a:ext cx="8991600" cy="288829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5" y="3655445"/>
            <a:ext cx="8986685" cy="2913771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6477000" cy="833049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Weak vs Strong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45081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76399"/>
            <a:ext cx="8763000" cy="4892817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6030" y="424250"/>
            <a:ext cx="6477000" cy="833049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Weak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Entity in 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Strong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Relationship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624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Relationship Participation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Optional participation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One entity occurrence/instance does not require corresponding entity occurrence/instance in particular relationship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Often artifact of the order of arrival of instances to database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Mandatory participation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One entity occurrence requires corresponding entity occurrence in particular relationship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6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3461</TotalTime>
  <Words>709</Words>
  <Application>Microsoft Office PowerPoint</Application>
  <PresentationFormat>On-screen Show (4:3)</PresentationFormat>
  <Paragraphs>115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Figure 4.7 - Connectivity and Cardinality in an ERD</vt:lpstr>
      <vt:lpstr>Existence Dependence</vt:lpstr>
      <vt:lpstr>Figure 4.10 - A Weak Entity in an ERD</vt:lpstr>
      <vt:lpstr>Relationship Strength</vt:lpstr>
      <vt:lpstr>Weak vs Strong Relationships</vt:lpstr>
      <vt:lpstr>Weak Entity in a Strong Relationship</vt:lpstr>
      <vt:lpstr>Relationship Participation</vt:lpstr>
      <vt:lpstr>CLASS is Optional or Mandatory? Course is Mandatory</vt:lpstr>
      <vt:lpstr>Relationship Degree</vt:lpstr>
      <vt:lpstr>Figure 4.15 - Three Types of Relationship Degree</vt:lpstr>
      <vt:lpstr>PowerPoint Presentation</vt:lpstr>
      <vt:lpstr>Recursive Relationships</vt:lpstr>
      <vt:lpstr>PowerPoint Presentation</vt:lpstr>
      <vt:lpstr>Recursive Relationship Examples</vt:lpstr>
      <vt:lpstr>PowerPoint Presentation</vt:lpstr>
      <vt:lpstr>M:N Recursive Relationship of Course Prereqs</vt:lpstr>
      <vt:lpstr>Developing an ER Diagram</vt:lpstr>
      <vt:lpstr>Database Design Challenges:  Conflicting Goals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290</cp:revision>
  <dcterms:created xsi:type="dcterms:W3CDTF">2003-01-16T16:51:42Z</dcterms:created>
  <dcterms:modified xsi:type="dcterms:W3CDTF">2017-06-27T17:23:05Z</dcterms:modified>
</cp:coreProperties>
</file>