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3"/>
  </p:sldMasterIdLst>
  <p:notesMasterIdLst>
    <p:notesMasterId r:id="rId25"/>
  </p:notesMasterIdLst>
  <p:handoutMasterIdLst>
    <p:handoutMasterId r:id="rId26"/>
  </p:handoutMasterIdLst>
  <p:sldIdLst>
    <p:sldId id="292" r:id="rId4"/>
    <p:sldId id="339" r:id="rId5"/>
    <p:sldId id="340" r:id="rId6"/>
    <p:sldId id="341" r:id="rId7"/>
    <p:sldId id="342" r:id="rId8"/>
    <p:sldId id="439" r:id="rId9"/>
    <p:sldId id="352" r:id="rId10"/>
    <p:sldId id="350" r:id="rId11"/>
    <p:sldId id="354" r:id="rId12"/>
    <p:sldId id="396" r:id="rId13"/>
    <p:sldId id="397" r:id="rId14"/>
    <p:sldId id="398" r:id="rId15"/>
    <p:sldId id="399" r:id="rId16"/>
    <p:sldId id="355" r:id="rId17"/>
    <p:sldId id="420" r:id="rId18"/>
    <p:sldId id="411" r:id="rId19"/>
    <p:sldId id="417" r:id="rId20"/>
    <p:sldId id="421" r:id="rId21"/>
    <p:sldId id="418" r:id="rId22"/>
    <p:sldId id="390" r:id="rId23"/>
    <p:sldId id="438" r:id="rId24"/>
  </p:sldIdLst>
  <p:sldSz cx="9144000" cy="6858000" type="screen4x3"/>
  <p:notesSz cx="6934200" cy="9220200"/>
  <p:custDataLst>
    <p:tags r:id="rId27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0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07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BB575B-B047-4E95-B746-669C537586B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92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80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70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528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BB2F7B-0F05-4435-A04F-1F7EEBA20505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2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824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599CC1-ECA9-4D78-9E42-106F1907602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4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003AE5-052E-4B5D-97A7-B93613E9F722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1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211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32CDEB-33BF-472A-AB93-2CF1D78BB2C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2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D6B36-EEC9-4B14-9722-346BE386C29A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28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FAFF29-14EE-45EE-830A-7E21EE551D6A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46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5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368D7C-D853-43E1-AB9C-52321D97D88C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1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01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2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25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FBF8D6-BF2D-4DAA-AF0B-B636DFC652A7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7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924918-8040-4ACA-A134-EFAB619CD87F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95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F14FB2-E0FC-482F-A7F4-03E50027C7A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9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38400" y="0"/>
            <a:ext cx="5741504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smtClean="0"/>
              <a:t>Chapter 7 Part 1</a:t>
            </a:r>
            <a:endParaRPr lang="en-US" altLang="en-US" sz="3200" i="1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Introduction to Structured Query Language (SQL)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676400"/>
            <a:ext cx="8077900" cy="479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5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  <p:custDataLst>
      <p:custData r:id="rId1"/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7.1 - The Database Model</a:t>
            </a: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" y="76200"/>
            <a:ext cx="90130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486400" cy="1143000"/>
          </a:xfrm>
        </p:spPr>
        <p:txBody>
          <a:bodyPr/>
          <a:lstStyle/>
          <a:p>
            <a:r>
              <a:rPr lang="en-US" dirty="0" smtClean="0"/>
              <a:t>Create Table Statement for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CREATE TABLE </a:t>
            </a:r>
            <a:r>
              <a:rPr lang="en-US" sz="2400" b="0" dirty="0" smtClean="0"/>
              <a:t>CUSTOMER </a:t>
            </a:r>
            <a:r>
              <a:rPr lang="en-US" sz="2400" b="0" dirty="0"/>
              <a:t>(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cus_code</a:t>
            </a:r>
            <a:r>
              <a:rPr lang="en-US" sz="2400" b="0" dirty="0" smtClean="0"/>
              <a:t> </a:t>
            </a:r>
            <a:r>
              <a:rPr lang="en-US" sz="2400" b="0" dirty="0"/>
              <a:t>number(10) not null,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cus_lname</a:t>
            </a:r>
            <a:r>
              <a:rPr lang="en-US" sz="2400" b="0" dirty="0" smtClean="0"/>
              <a:t> varchar2(25) </a:t>
            </a:r>
            <a:r>
              <a:rPr lang="en-US" sz="2400" b="0" dirty="0"/>
              <a:t>not null,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cus_fname</a:t>
            </a:r>
            <a:r>
              <a:rPr lang="en-US" sz="2400" b="0" dirty="0" smtClean="0"/>
              <a:t> </a:t>
            </a:r>
            <a:r>
              <a:rPr lang="en-US" sz="2400" b="0" dirty="0"/>
              <a:t>varchar2(25) not null, </a:t>
            </a:r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cus_initial</a:t>
            </a:r>
            <a:r>
              <a:rPr lang="en-US" sz="2400" b="0" dirty="0" smtClean="0"/>
              <a:t> varchar2(1), 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cus_areacode</a:t>
            </a:r>
            <a:r>
              <a:rPr lang="en-US" sz="2400" b="0" dirty="0" smtClean="0"/>
              <a:t> varchar2(3),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err="1" smtClean="0"/>
              <a:t>cus_phone</a:t>
            </a:r>
            <a:r>
              <a:rPr lang="en-US" sz="2400" b="0" dirty="0" smtClean="0"/>
              <a:t> varchar2(7),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cus_balance</a:t>
            </a:r>
            <a:r>
              <a:rPr lang="en-US" sz="2400" b="0" dirty="0" smtClean="0"/>
              <a:t> number (10,2), </a:t>
            </a:r>
          </a:p>
          <a:p>
            <a:pPr marL="0" indent="0">
              <a:buNone/>
            </a:pPr>
            <a:r>
              <a:rPr lang="en-US" sz="2400" b="0" dirty="0" smtClean="0"/>
              <a:t>	CONSTRAINT </a:t>
            </a:r>
            <a:r>
              <a:rPr lang="en-US" sz="2400" b="0" dirty="0" err="1"/>
              <a:t>customers_pk</a:t>
            </a:r>
            <a:r>
              <a:rPr lang="en-US" sz="2400" b="0" dirty="0"/>
              <a:t> PRIMARY KEY </a:t>
            </a:r>
            <a:r>
              <a:rPr lang="en-US" sz="2400" b="0" dirty="0" smtClean="0"/>
              <a:t>		(</a:t>
            </a:r>
            <a:r>
              <a:rPr lang="en-US" sz="2400" b="0" dirty="0" err="1" smtClean="0"/>
              <a:t>customer_code</a:t>
            </a:r>
            <a:r>
              <a:rPr lang="en-US" sz="2400" b="0" dirty="0" smtClean="0"/>
              <a:t>)</a:t>
            </a:r>
          </a:p>
          <a:p>
            <a:pPr marL="0" indent="0">
              <a:buNone/>
            </a:pPr>
            <a:r>
              <a:rPr lang="en-US" sz="2400" b="0" dirty="0" smtClean="0"/>
              <a:t>);</a:t>
            </a:r>
            <a:endParaRPr lang="en-US" sz="2400" b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029200" cy="1143000"/>
          </a:xfrm>
        </p:spPr>
        <p:txBody>
          <a:bodyPr/>
          <a:lstStyle/>
          <a:p>
            <a:r>
              <a:rPr lang="en-US" dirty="0" smtClean="0"/>
              <a:t>Create Table Statement for 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" y="1676400"/>
            <a:ext cx="8961783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CREATE </a:t>
            </a:r>
            <a:r>
              <a:rPr lang="en-US" sz="2400" b="0" dirty="0"/>
              <a:t>TABLE </a:t>
            </a:r>
            <a:r>
              <a:rPr lang="en-US" sz="2400" b="0" dirty="0" smtClean="0"/>
              <a:t>INVOICE ( </a:t>
            </a:r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inv_number</a:t>
            </a:r>
            <a:r>
              <a:rPr lang="en-US" sz="2400" b="0" dirty="0" smtClean="0"/>
              <a:t> </a:t>
            </a:r>
            <a:r>
              <a:rPr lang="en-US" sz="2400" b="0" dirty="0"/>
              <a:t>number(10) not null</a:t>
            </a:r>
            <a:r>
              <a:rPr lang="en-US" sz="2400" b="0" dirty="0" smtClean="0"/>
              <a:t>,</a:t>
            </a:r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inv_cus_code</a:t>
            </a:r>
            <a:r>
              <a:rPr lang="en-US" sz="2400" b="0" dirty="0" smtClean="0"/>
              <a:t> number (10) not </a:t>
            </a:r>
            <a:r>
              <a:rPr lang="en-US" sz="2400" b="0" dirty="0"/>
              <a:t>null,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inv_date</a:t>
            </a:r>
            <a:r>
              <a:rPr lang="en-US" sz="2400" b="0" dirty="0" smtClean="0"/>
              <a:t> date, </a:t>
            </a:r>
          </a:p>
          <a:p>
            <a:pPr marL="0" indent="0">
              <a:buNone/>
            </a:pPr>
            <a:r>
              <a:rPr lang="en-US" sz="2400" b="0" dirty="0" smtClean="0"/>
              <a:t>CONSTRAINT </a:t>
            </a:r>
            <a:r>
              <a:rPr lang="en-US" sz="2400" b="0" dirty="0" err="1" smtClean="0"/>
              <a:t>invoice_pk</a:t>
            </a:r>
            <a:r>
              <a:rPr lang="en-US" sz="2400" b="0" dirty="0" smtClean="0"/>
              <a:t> </a:t>
            </a:r>
            <a:r>
              <a:rPr lang="en-US" sz="2400" b="0" dirty="0"/>
              <a:t>PRIMARY KEY 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inv_number</a:t>
            </a:r>
            <a:r>
              <a:rPr lang="en-US" sz="2400" b="0" dirty="0"/>
              <a:t>),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CONSTRAINT </a:t>
            </a:r>
            <a:r>
              <a:rPr lang="en-US" sz="2400" b="0" dirty="0" err="1" smtClean="0"/>
              <a:t>fk_customer</a:t>
            </a:r>
            <a:r>
              <a:rPr lang="en-US" sz="2400" b="0" dirty="0" smtClean="0"/>
              <a:t> 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smtClean="0"/>
              <a:t>FOREIGN </a:t>
            </a:r>
            <a:r>
              <a:rPr lang="en-US" sz="2400" b="0" dirty="0"/>
              <a:t>KEY 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inv_cus_code</a:t>
            </a:r>
            <a:r>
              <a:rPr lang="en-US" sz="2400" b="0" dirty="0" smtClean="0"/>
              <a:t>) 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smtClean="0"/>
              <a:t>REFERENCES CUSTOMER (</a:t>
            </a:r>
            <a:r>
              <a:rPr lang="en-US" sz="2400" b="0" dirty="0" err="1" smtClean="0"/>
              <a:t>cus_code</a:t>
            </a:r>
            <a:r>
              <a:rPr lang="en-US" sz="2400" b="0" dirty="0" smtClean="0"/>
              <a:t>) </a:t>
            </a:r>
          </a:p>
          <a:p>
            <a:pPr marL="0" indent="0">
              <a:buNone/>
            </a:pPr>
            <a:r>
              <a:rPr lang="en-US" sz="2400" b="0" dirty="0" smtClean="0"/>
              <a:t>);</a:t>
            </a:r>
            <a:endParaRPr lang="en-US" sz="2400" b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029200" cy="1143000"/>
          </a:xfrm>
        </p:spPr>
        <p:txBody>
          <a:bodyPr/>
          <a:lstStyle/>
          <a:p>
            <a:r>
              <a:rPr lang="en-US" dirty="0" smtClean="0"/>
              <a:t>Create Table Statement for Line</a:t>
            </a:r>
            <a:endParaRPr lang="en-US" dirty="0"/>
          </a:p>
        </p:txBody>
      </p:sp>
      <p:sp>
        <p:nvSpPr>
          <p:cNvPr id="1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82217" y="1568009"/>
            <a:ext cx="8961783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CREATE </a:t>
            </a:r>
            <a:r>
              <a:rPr lang="en-US" sz="2000" b="0" dirty="0"/>
              <a:t>TABLE </a:t>
            </a:r>
            <a:r>
              <a:rPr lang="en-US" sz="2000" b="0" dirty="0" smtClean="0"/>
              <a:t>LINE ( </a:t>
            </a:r>
          </a:p>
          <a:p>
            <a:pPr marL="0" indent="0">
              <a:buNone/>
            </a:pPr>
            <a:r>
              <a:rPr lang="en-US" sz="2000" b="0" dirty="0" smtClean="0"/>
              <a:t>	</a:t>
            </a:r>
            <a:r>
              <a:rPr lang="en-US" sz="2000" b="0" dirty="0" err="1" smtClean="0"/>
              <a:t>li_inv_number</a:t>
            </a:r>
            <a:r>
              <a:rPr lang="en-US" sz="2000" b="0" dirty="0" smtClean="0"/>
              <a:t> </a:t>
            </a:r>
            <a:r>
              <a:rPr lang="en-US" sz="2000" b="0" dirty="0"/>
              <a:t>number(10) not null</a:t>
            </a:r>
            <a:r>
              <a:rPr lang="en-US" sz="2000" b="0" dirty="0" smtClean="0"/>
              <a:t>,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 smtClean="0"/>
              <a:t>li_seq_number</a:t>
            </a:r>
            <a:r>
              <a:rPr lang="en-US" sz="2000" b="0" dirty="0" smtClean="0"/>
              <a:t> number (3) not null,</a:t>
            </a:r>
          </a:p>
          <a:p>
            <a:pPr marL="0" indent="0">
              <a:buNone/>
            </a:pPr>
            <a:r>
              <a:rPr lang="en-US" sz="2000" b="0" dirty="0" smtClean="0"/>
              <a:t>	</a:t>
            </a:r>
            <a:r>
              <a:rPr lang="en-US" sz="2000" b="0" dirty="0" err="1" smtClean="0"/>
              <a:t>li_p_code</a:t>
            </a:r>
            <a:r>
              <a:rPr lang="en-US" sz="2000" b="0" dirty="0" smtClean="0"/>
              <a:t> number (10) not </a:t>
            </a:r>
            <a:r>
              <a:rPr lang="en-US" sz="2000" b="0" dirty="0"/>
              <a:t>null,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 smtClean="0"/>
              <a:t>li_line_units</a:t>
            </a:r>
            <a:r>
              <a:rPr lang="en-US" sz="2000" b="0" dirty="0" smtClean="0"/>
              <a:t> </a:t>
            </a:r>
            <a:r>
              <a:rPr lang="en-US" sz="2000" b="0" dirty="0"/>
              <a:t>number </a:t>
            </a:r>
            <a:r>
              <a:rPr lang="en-US" sz="2000" b="0" dirty="0" smtClean="0"/>
              <a:t>(5) </a:t>
            </a:r>
            <a:r>
              <a:rPr lang="en-US" sz="2000" b="0" dirty="0"/>
              <a:t>not null,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err="1" smtClean="0"/>
              <a:t>li_line_price</a:t>
            </a:r>
            <a:r>
              <a:rPr lang="en-US" sz="2000" b="0" dirty="0" smtClean="0"/>
              <a:t> </a:t>
            </a:r>
            <a:r>
              <a:rPr lang="en-US" sz="2000" b="0" dirty="0"/>
              <a:t>number (</a:t>
            </a:r>
            <a:r>
              <a:rPr lang="en-US" sz="2000" b="0" dirty="0" smtClean="0"/>
              <a:t>10,2) </a:t>
            </a:r>
            <a:r>
              <a:rPr lang="en-US" sz="2000" b="0" dirty="0"/>
              <a:t>not null, </a:t>
            </a:r>
          </a:p>
          <a:p>
            <a:pPr marL="0" indent="0">
              <a:buNone/>
            </a:pPr>
            <a:r>
              <a:rPr lang="en-US" sz="2000" b="0" dirty="0" smtClean="0"/>
              <a:t>CONSTRAINT </a:t>
            </a:r>
            <a:r>
              <a:rPr lang="en-US" sz="2000" b="0" dirty="0" err="1" smtClean="0"/>
              <a:t>line_pk</a:t>
            </a:r>
            <a:r>
              <a:rPr lang="en-US" sz="2000" b="0" dirty="0" smtClean="0"/>
              <a:t> </a:t>
            </a:r>
            <a:r>
              <a:rPr lang="en-US" sz="2000" b="0" dirty="0"/>
              <a:t>PRIMARY KEY </a:t>
            </a: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li_inv_number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li_seq_number</a:t>
            </a:r>
            <a:r>
              <a:rPr lang="en-US" sz="2000" b="0" dirty="0" smtClean="0"/>
              <a:t>), </a:t>
            </a:r>
          </a:p>
          <a:p>
            <a:pPr marL="0" indent="0">
              <a:buNone/>
            </a:pPr>
            <a:r>
              <a:rPr lang="en-US" sz="2000" b="0" dirty="0" smtClean="0"/>
              <a:t>CONSTRAINT </a:t>
            </a:r>
            <a:r>
              <a:rPr lang="en-US" sz="2000" b="0" dirty="0" err="1" smtClean="0"/>
              <a:t>fk_invoice</a:t>
            </a:r>
            <a:r>
              <a:rPr lang="en-US" sz="2000" b="0" dirty="0" smtClean="0"/>
              <a:t>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FOREIGN </a:t>
            </a:r>
            <a:r>
              <a:rPr lang="en-US" sz="2000" b="0" dirty="0"/>
              <a:t>KEY 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li_inv_number</a:t>
            </a:r>
            <a:r>
              <a:rPr lang="en-US" sz="2000" b="0" dirty="0" smtClean="0"/>
              <a:t>)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REFERENCES INVOICE (</a:t>
            </a:r>
            <a:r>
              <a:rPr lang="en-US" sz="2000" b="0" dirty="0" err="1" smtClean="0"/>
              <a:t>inv_number</a:t>
            </a:r>
            <a:r>
              <a:rPr lang="en-US" sz="2000" b="0" dirty="0" smtClean="0"/>
              <a:t>) </a:t>
            </a:r>
          </a:p>
          <a:p>
            <a:pPr marL="0" indent="0">
              <a:buNone/>
            </a:pPr>
            <a:r>
              <a:rPr lang="en-US" sz="2000" b="0" dirty="0"/>
              <a:t>CONSTRAINT </a:t>
            </a:r>
            <a:r>
              <a:rPr lang="en-US" sz="2000" b="0" dirty="0" err="1" smtClean="0"/>
              <a:t>fk_product</a:t>
            </a:r>
            <a:r>
              <a:rPr lang="en-US" sz="2000" b="0" dirty="0" smtClean="0"/>
              <a:t> 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	FOREIGN KEY 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li_p_code</a:t>
            </a:r>
            <a:r>
              <a:rPr lang="en-US" sz="2000" b="0" dirty="0"/>
              <a:t>) </a:t>
            </a:r>
          </a:p>
          <a:p>
            <a:pPr marL="0" indent="0">
              <a:buNone/>
            </a:pPr>
            <a:r>
              <a:rPr lang="en-US" sz="2000" b="0" dirty="0"/>
              <a:t>	REFERENCES </a:t>
            </a:r>
            <a:r>
              <a:rPr lang="en-US" sz="2000" b="0" dirty="0" smtClean="0"/>
              <a:t>PRODUCT (</a:t>
            </a:r>
            <a:r>
              <a:rPr lang="en-US" sz="2000" b="0" dirty="0" err="1" smtClean="0"/>
              <a:t>p_code</a:t>
            </a:r>
            <a:r>
              <a:rPr lang="en-US" sz="2000" b="0" dirty="0" smtClean="0"/>
              <a:t>) );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354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SQL Indexes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primary key is declared, DBMS automatically creates unique index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Often need additional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indexes for commonly occurring queries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Using CREATE INDEX command, SQL indexes can be created on basis of any selected attribute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Composite index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Index based on two or more attributes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Often used to prevent data duplication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029200" cy="1143000"/>
          </a:xfrm>
        </p:spPr>
        <p:txBody>
          <a:bodyPr/>
          <a:lstStyle/>
          <a:p>
            <a:r>
              <a:rPr lang="en-US" dirty="0" smtClean="0"/>
              <a:t>Example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" y="1676400"/>
            <a:ext cx="8961783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- Q: Create index on P_INDATE</a:t>
            </a:r>
          </a:p>
          <a:p>
            <a:pPr marL="0" indent="0">
              <a:buNone/>
            </a:pPr>
            <a:r>
              <a:rPr lang="en-US" sz="2000" b="0" dirty="0"/>
              <a:t>CREATE INDEX P_INDATEX ON PRODUCT(P_INDATE);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- Q: Create composite index on V_CODE and P_CODE</a:t>
            </a:r>
          </a:p>
          <a:p>
            <a:pPr marL="0" indent="0">
              <a:buNone/>
            </a:pPr>
            <a:r>
              <a:rPr lang="en-US" sz="2000" b="0" dirty="0"/>
              <a:t>CREATE INDEX VENPRODX ON PRODUCT(V_CODE,P_CODE);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- Q: Create index on P_PRICE descendent order</a:t>
            </a:r>
          </a:p>
          <a:p>
            <a:pPr marL="0" indent="0">
              <a:buNone/>
            </a:pPr>
            <a:r>
              <a:rPr lang="en-US" sz="2000" b="0" dirty="0"/>
              <a:t>CREATE INDEX PROD_PRICEX ON PRODUCT(P_PRICE DESC);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- Q: Delete the PROD_PRICEX index</a:t>
            </a:r>
          </a:p>
          <a:p>
            <a:pPr marL="0" indent="0">
              <a:buNone/>
            </a:pPr>
            <a:r>
              <a:rPr lang="en-US" sz="2000" b="0" dirty="0"/>
              <a:t>DROP INDEX PROD_PRICEX;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Additional Data Definition Commands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All changes in table structure are made by using ALTER command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Three options: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 adds a column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MODIFY changes column characteristics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DROP deletes a column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Can also be used to: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 table constraints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Remove table constraints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Adding Primary and Foreign Key Designations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When table is copied, integrity rules do not copy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Primary and foreign keys are manually defined on new table</a:t>
            </a:r>
          </a:p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User ALTER TABLE command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For foreign key, use FOREIGN KEY in place of PRIMARY KEY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6705600" cy="1143000"/>
          </a:xfrm>
        </p:spPr>
        <p:txBody>
          <a:bodyPr/>
          <a:lstStyle/>
          <a:p>
            <a:r>
              <a:rPr lang="en-US" dirty="0" smtClean="0"/>
              <a:t>ALTER STATEMENT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82978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 smtClean="0"/>
              <a:t>ALTER </a:t>
            </a:r>
            <a:r>
              <a:rPr lang="en-US" sz="2000" b="0" dirty="0"/>
              <a:t>TABLE </a:t>
            </a:r>
            <a:r>
              <a:rPr lang="en-US" sz="2000" b="0" dirty="0" smtClean="0"/>
              <a:t>PART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ADD </a:t>
            </a:r>
            <a:r>
              <a:rPr lang="en-US" sz="2000" b="0" dirty="0"/>
              <a:t>PRIMARY KEY(PART_CODE);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ALTER </a:t>
            </a:r>
            <a:r>
              <a:rPr lang="en-US" sz="2000" b="0" dirty="0"/>
              <a:t>TABLE </a:t>
            </a:r>
            <a:r>
              <a:rPr lang="en-US" sz="2000" b="0" dirty="0" smtClean="0"/>
              <a:t>PART </a:t>
            </a:r>
          </a:p>
          <a:p>
            <a:pPr marL="0" indent="0">
              <a:buNone/>
            </a:pPr>
            <a:r>
              <a:rPr lang="en-US" sz="2000" b="0" dirty="0"/>
              <a:t>	</a:t>
            </a:r>
            <a:r>
              <a:rPr lang="en-US" sz="2000" b="0" dirty="0" smtClean="0"/>
              <a:t>ADD </a:t>
            </a:r>
            <a:r>
              <a:rPr lang="en-US" sz="2000" b="0" dirty="0"/>
              <a:t>PRIMARY KEY(P_CODE);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ALTER </a:t>
            </a:r>
            <a:r>
              <a:rPr lang="en-US" sz="2000" b="0" dirty="0"/>
              <a:t>TABLE PART</a:t>
            </a:r>
          </a:p>
          <a:p>
            <a:pPr marL="0" indent="0">
              <a:buNone/>
            </a:pPr>
            <a:r>
              <a:rPr lang="en-US" sz="2000" b="0" dirty="0"/>
              <a:t>  ADD FOREIGN KEY(V_CODE) REFERENCES VENDOR;</a:t>
            </a:r>
          </a:p>
          <a:p>
            <a:pPr marL="0" indent="0">
              <a:buNone/>
            </a:pPr>
            <a:endParaRPr lang="en-US" sz="2000" b="0" dirty="0" smtClean="0"/>
          </a:p>
          <a:p>
            <a:pPr marL="0" indent="0">
              <a:buNone/>
            </a:pPr>
            <a:r>
              <a:rPr lang="en-US" sz="2000" b="0" dirty="0" smtClean="0"/>
              <a:t>ALTER </a:t>
            </a:r>
            <a:r>
              <a:rPr lang="en-US" sz="2000" b="0" dirty="0"/>
              <a:t>TABLE PART</a:t>
            </a:r>
          </a:p>
          <a:p>
            <a:pPr marL="0" indent="0">
              <a:buNone/>
            </a:pPr>
            <a:r>
              <a:rPr lang="en-US" sz="2000" b="0" dirty="0"/>
              <a:t>  ADD PRIMARY KEY(P_CODE)</a:t>
            </a:r>
          </a:p>
          <a:p>
            <a:pPr marL="0" indent="0">
              <a:buNone/>
            </a:pPr>
            <a:r>
              <a:rPr lang="en-US" sz="2000" b="0" dirty="0"/>
              <a:t>  ADD FOREIGN KEY (V_CODE) REFERENCES VENDOR;</a:t>
            </a:r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Deleting a Table from the Database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DROP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Deletes table from database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Syntax: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DROP TABLE tablename;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Can drop a table only if it is not the “one” side of any relationship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Otherwise, RDBMS generates an error message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Foreign key integrity violation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0" y="1551709"/>
            <a:ext cx="91440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Explain the basic commands and functions of SQL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SQL for data definition (to create tables and indexes)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Use SQL for data manipulation (to add, modify, delete, and retrieve data)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Create and query a database using SQL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26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commands can be divided into two overall categories: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definition language commands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manipulation language commands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Create tables statements are core of defining the database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Attributes – Names and datatype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Constraints – Primary and Foreign Keys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Basic data definition commands allow you to create tables and indexes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Write a create table statement for a table in an employee entity.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Structured Query Language (SQL)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76200" y="1520687"/>
            <a:ext cx="8915400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Categories of SQL function</a:t>
            </a:r>
          </a:p>
          <a:p>
            <a:pPr lvl="1" eaLnBrk="1" hangingPunct="1"/>
            <a:r>
              <a:rPr lang="en-US" altLang="en-US" dirty="0" smtClean="0"/>
              <a:t>Data definition language (DDL)</a:t>
            </a:r>
          </a:p>
          <a:p>
            <a:pPr lvl="1" eaLnBrk="1" hangingPunct="1"/>
            <a:r>
              <a:rPr lang="en-US" altLang="en-US" dirty="0" smtClean="0"/>
              <a:t>Data manipulation language (DML)</a:t>
            </a:r>
          </a:p>
          <a:p>
            <a:pPr eaLnBrk="1" hangingPunct="1"/>
            <a:r>
              <a:rPr lang="en-US" altLang="en-US" dirty="0" smtClean="0"/>
              <a:t>Nonprocedural language with basic command vocabulary set of less than 100 words</a:t>
            </a:r>
          </a:p>
          <a:p>
            <a:pPr lvl="1" eaLnBrk="1" hangingPunct="1"/>
            <a:r>
              <a:rPr lang="en-US" altLang="en-US" dirty="0" smtClean="0"/>
              <a:t>Easy to learn</a:t>
            </a:r>
          </a:p>
          <a:p>
            <a:pPr eaLnBrk="1" hangingPunct="1"/>
            <a:r>
              <a:rPr lang="en-US" altLang="en-US" dirty="0"/>
              <a:t>De facto language for Relational Databases</a:t>
            </a:r>
          </a:p>
          <a:p>
            <a:pPr lvl="1" eaLnBrk="1" hangingPunct="1"/>
            <a:r>
              <a:rPr lang="en-US" altLang="en-US" dirty="0"/>
              <a:t>National and international standard since mid-1980’s</a:t>
            </a:r>
          </a:p>
          <a:p>
            <a:pPr lvl="1" eaLnBrk="1" hangingPunct="1"/>
            <a:r>
              <a:rPr lang="en-US" altLang="en-US" dirty="0"/>
              <a:t>V</a:t>
            </a:r>
            <a:r>
              <a:rPr lang="en-US" altLang="en-US" dirty="0" smtClean="0"/>
              <a:t>ersions </a:t>
            </a:r>
            <a:r>
              <a:rPr lang="en-US" altLang="en-US" dirty="0"/>
              <a:t>of SQL (ANSI Standard, Vendor Add-On’s,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Compatible with all major DBMS systems (IBM’s DB2, Oracle </a:t>
            </a:r>
            <a:r>
              <a:rPr lang="en-US" altLang="en-US" dirty="0" smtClean="0"/>
              <a:t>DBMS, MySQL, MS </a:t>
            </a:r>
            <a:r>
              <a:rPr lang="en-US" altLang="en-US" dirty="0"/>
              <a:t>SQL </a:t>
            </a:r>
            <a:r>
              <a:rPr lang="en-US" altLang="en-US" dirty="0" smtClean="0"/>
              <a:t>Server, </a:t>
            </a:r>
            <a:r>
              <a:rPr lang="en-US" altLang="en-US" dirty="0"/>
              <a:t>and MS </a:t>
            </a:r>
            <a:r>
              <a:rPr lang="en-US" altLang="en-US" dirty="0" smtClean="0"/>
              <a:t>Access)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5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172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SQL Data Definition Language (DDL) Commands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" y="152400"/>
            <a:ext cx="8971856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SQL Data Manipulation Language (DML) Commands</a:t>
            </a:r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4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029200" cy="1143000"/>
          </a:xfrm>
        </p:spPr>
        <p:txBody>
          <a:bodyPr/>
          <a:lstStyle/>
          <a:p>
            <a:r>
              <a:rPr lang="en-US" dirty="0" smtClean="0"/>
              <a:t>Create Table Statement for 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" y="1676400"/>
            <a:ext cx="8961783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 smtClean="0"/>
              <a:t>CREATE </a:t>
            </a:r>
            <a:r>
              <a:rPr lang="en-US" sz="2400" b="0" dirty="0"/>
              <a:t>TABLE </a:t>
            </a:r>
            <a:r>
              <a:rPr lang="en-US" sz="2400" b="0" dirty="0" smtClean="0"/>
              <a:t>INVOICE ( </a:t>
            </a:r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inv_number</a:t>
            </a:r>
            <a:r>
              <a:rPr lang="en-US" sz="2400" b="0" dirty="0" smtClean="0"/>
              <a:t> </a:t>
            </a:r>
            <a:r>
              <a:rPr lang="en-US" sz="2400" b="0" dirty="0"/>
              <a:t>number(10) not null</a:t>
            </a:r>
            <a:r>
              <a:rPr lang="en-US" sz="2400" b="0" dirty="0" smtClean="0"/>
              <a:t>,</a:t>
            </a:r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inv_cus_code</a:t>
            </a:r>
            <a:r>
              <a:rPr lang="en-US" sz="2400" b="0" dirty="0" smtClean="0"/>
              <a:t> number (10) not </a:t>
            </a:r>
            <a:r>
              <a:rPr lang="en-US" sz="2400" b="0" dirty="0"/>
              <a:t>null,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	</a:t>
            </a:r>
            <a:r>
              <a:rPr lang="en-US" sz="2400" b="0" dirty="0" err="1" smtClean="0"/>
              <a:t>inv_date</a:t>
            </a:r>
            <a:r>
              <a:rPr lang="en-US" sz="2400" b="0" dirty="0" smtClean="0"/>
              <a:t> date, </a:t>
            </a:r>
          </a:p>
          <a:p>
            <a:pPr marL="0" indent="0">
              <a:buNone/>
            </a:pPr>
            <a:r>
              <a:rPr lang="en-US" sz="2400" b="0" dirty="0" smtClean="0"/>
              <a:t>CONSTRAINT </a:t>
            </a:r>
            <a:r>
              <a:rPr lang="en-US" sz="2400" b="0" dirty="0" err="1" smtClean="0"/>
              <a:t>invoice_pk</a:t>
            </a:r>
            <a:r>
              <a:rPr lang="en-US" sz="2400" b="0" dirty="0" smtClean="0"/>
              <a:t> </a:t>
            </a:r>
            <a:r>
              <a:rPr lang="en-US" sz="2400" b="0" dirty="0"/>
              <a:t>PRIMARY KEY 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inv_number</a:t>
            </a:r>
            <a:r>
              <a:rPr lang="en-US" sz="2400" b="0" dirty="0"/>
              <a:t>), </a:t>
            </a:r>
            <a:endParaRPr lang="en-US" sz="2400" b="0" dirty="0" smtClean="0"/>
          </a:p>
          <a:p>
            <a:pPr marL="0" indent="0">
              <a:buNone/>
            </a:pPr>
            <a:r>
              <a:rPr lang="en-US" sz="2400" b="0" dirty="0" smtClean="0"/>
              <a:t>CONSTRAINT </a:t>
            </a:r>
            <a:r>
              <a:rPr lang="en-US" sz="2400" b="0" dirty="0" err="1" smtClean="0"/>
              <a:t>fk_customer</a:t>
            </a:r>
            <a:r>
              <a:rPr lang="en-US" sz="2400" b="0" dirty="0" smtClean="0"/>
              <a:t> 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smtClean="0"/>
              <a:t>FOREIGN </a:t>
            </a:r>
            <a:r>
              <a:rPr lang="en-US" sz="2400" b="0" dirty="0"/>
              <a:t>KEY 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inv_cus_code</a:t>
            </a:r>
            <a:r>
              <a:rPr lang="en-US" sz="2400" b="0" dirty="0" smtClean="0"/>
              <a:t>) </a:t>
            </a:r>
          </a:p>
          <a:p>
            <a:pPr marL="0" indent="0">
              <a:buNone/>
            </a:pPr>
            <a:r>
              <a:rPr lang="en-US" sz="2400" b="0" dirty="0"/>
              <a:t>	</a:t>
            </a:r>
            <a:r>
              <a:rPr lang="en-US" sz="2400" b="0" dirty="0" smtClean="0"/>
              <a:t>REFERENCES CUSTOMER (</a:t>
            </a:r>
            <a:r>
              <a:rPr lang="en-US" sz="2400" b="0" dirty="0" err="1" smtClean="0"/>
              <a:t>cus_code</a:t>
            </a:r>
            <a:r>
              <a:rPr lang="en-US" sz="2400" b="0" dirty="0" smtClean="0"/>
              <a:t>) </a:t>
            </a:r>
          </a:p>
          <a:p>
            <a:pPr marL="0" indent="0">
              <a:buNone/>
            </a:pPr>
            <a:r>
              <a:rPr lang="en-US" sz="2400" b="0" dirty="0" smtClean="0"/>
              <a:t>);</a:t>
            </a:r>
            <a:endParaRPr lang="en-US" sz="2400" b="0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569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Table Structures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one line per column (attribute) definition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Use spaces to line up attribute characteristics and constraints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Table and attribute names are capitalized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NOT NULL specification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UNIQUE specification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Primary key attributes contain both a NOT NULL and a UNIQUE specification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RDBMS will automatically enforce referential integrity for foreign keys</a:t>
            </a:r>
          </a:p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289"/>
            <a:ext cx="8929226" cy="65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SQL Constraints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NOT NULL constraint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Ensures that column does not accept nulls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UNIQUE constraint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Ensures that all values in column are unique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DEFAULT constraint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Assigns value to attribute when a new row is added to table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CHECK constraint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Validates data when attribute value is entered</a:t>
            </a: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9DB3F52-D111-4427-9EB8-AD4CB463EEED}"/>
  <p:tag name="ATHENA.CUSTOMXMLCONTENT" val="&lt;?xml version=&quot;1.0&quot;?&gt;&lt;athena xmlns=&quot;http://schemas.microsoft.com/edu/athena&quot; version=&quot;0.1.2218.0&quot;&gt;&lt;timings duration=&quot;25846&quot;/&gt;&lt;/athena&gt;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2218.0">
  <media streamable="true" recordStart="0" recordEnd="25846" recordLength="25900" audioOnly="true" start="0" end="25846" audioFormat="{00001610-0000-0010-8000-00AA00389B71}" audioRate="44100" muted="false" volume="0.8" fadeIn="0" fadeOut="0" videoFormat="{34363248-0000-0010-8000-00AA00389B71}" videoRate="10" videoWidth="64" videoHeight="64"/>
</athena>
</file>

<file path=customXml/item2.xml><?xml version="1.0" encoding="utf-8"?>
<athena xmlns="http://schemas.microsoft.com/edu/athena" version="0.1.2218.0">
  <timings duration="25846"/>
</athena>
</file>

<file path=customXml/itemProps1.xml><?xml version="1.0" encoding="utf-8"?>
<ds:datastoreItem xmlns:ds="http://schemas.openxmlformats.org/officeDocument/2006/customXml" ds:itemID="{B6EC0A6D-D079-416B-87E5-B348E93F262D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99DB3F52-D111-4427-9EB8-AD4CB463EEED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3753</TotalTime>
  <Words>785</Words>
  <Application>Microsoft Office PowerPoint</Application>
  <PresentationFormat>On-screen Show (4:3)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Structured Query Language (SQL)</vt:lpstr>
      <vt:lpstr>SQL Data Definition Language (DDL) Commands</vt:lpstr>
      <vt:lpstr>SQL Data Manipulation Language (DML) Commands</vt:lpstr>
      <vt:lpstr>Create Table Statement for Invoice</vt:lpstr>
      <vt:lpstr>Creating Table Structures</vt:lpstr>
      <vt:lpstr>PowerPoint Presentation</vt:lpstr>
      <vt:lpstr>SQL Constraints</vt:lpstr>
      <vt:lpstr>Figure 7.1 - The Database Model</vt:lpstr>
      <vt:lpstr>Create Table Statement for Customer</vt:lpstr>
      <vt:lpstr>Create Table Statement for Invoice</vt:lpstr>
      <vt:lpstr>Create Table Statement for Line</vt:lpstr>
      <vt:lpstr>SQL Indexes</vt:lpstr>
      <vt:lpstr>Example Indexes</vt:lpstr>
      <vt:lpstr>Additional Data Definition Commands</vt:lpstr>
      <vt:lpstr>Adding Primary and Foreign Key Designations</vt:lpstr>
      <vt:lpstr>ALTER STATEMENT EXAMPLES</vt:lpstr>
      <vt:lpstr>Deleting a Table from the Database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329</cp:revision>
  <dcterms:created xsi:type="dcterms:W3CDTF">2003-01-16T16:51:42Z</dcterms:created>
  <dcterms:modified xsi:type="dcterms:W3CDTF">2017-07-05T21:01:12Z</dcterms:modified>
</cp:coreProperties>
</file>