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3"/>
  </p:sldMasterIdLst>
  <p:notesMasterIdLst>
    <p:notesMasterId r:id="rId34"/>
  </p:notesMasterIdLst>
  <p:handoutMasterIdLst>
    <p:handoutMasterId r:id="rId35"/>
  </p:handoutMasterIdLst>
  <p:sldIdLst>
    <p:sldId id="292" r:id="rId4"/>
    <p:sldId id="439" r:id="rId5"/>
    <p:sldId id="356" r:id="rId6"/>
    <p:sldId id="358" r:id="rId7"/>
    <p:sldId id="400" r:id="rId8"/>
    <p:sldId id="404" r:id="rId9"/>
    <p:sldId id="422" r:id="rId10"/>
    <p:sldId id="405" r:id="rId11"/>
    <p:sldId id="406" r:id="rId12"/>
    <p:sldId id="359" r:id="rId13"/>
    <p:sldId id="403" r:id="rId14"/>
    <p:sldId id="360" r:id="rId15"/>
    <p:sldId id="365" r:id="rId16"/>
    <p:sldId id="368" r:id="rId17"/>
    <p:sldId id="366" r:id="rId18"/>
    <p:sldId id="434" r:id="rId19"/>
    <p:sldId id="369" r:id="rId20"/>
    <p:sldId id="435" r:id="rId21"/>
    <p:sldId id="409" r:id="rId22"/>
    <p:sldId id="370" r:id="rId23"/>
    <p:sldId id="371" r:id="rId24"/>
    <p:sldId id="436" r:id="rId25"/>
    <p:sldId id="372" r:id="rId26"/>
    <p:sldId id="437" r:id="rId27"/>
    <p:sldId id="408" r:id="rId28"/>
    <p:sldId id="395" r:id="rId29"/>
    <p:sldId id="410" r:id="rId30"/>
    <p:sldId id="381" r:id="rId31"/>
    <p:sldId id="391" r:id="rId32"/>
    <p:sldId id="438" r:id="rId33"/>
  </p:sldIdLst>
  <p:sldSz cx="9144000" cy="6858000" type="screen4x3"/>
  <p:notesSz cx="6934200" cy="9220200"/>
  <p:custDataLst>
    <p:tags r:id="rId36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07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674DA8-104A-4C3A-A5A7-F2971821DB94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1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618225-D861-42B2-95EC-77BCEE8AB9AF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6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725A15-8A03-49E1-AA0D-6E48913C3C21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09CEC2-3258-428B-AA34-41BBDEE21E54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2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E3EBBE-6CDD-4E9C-9FDD-F5DBA428E6D8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77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BEDE77-E8C6-40A1-ACA8-77DDACDB2DC7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89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761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ADC6C8-6888-4F71-92E7-E242AF577322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65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835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6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DD6B36-EEC9-4B14-9722-346BE386C29A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76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49C8B2-7B15-45F8-8639-EB4D1F49CE23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97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C6AC53-BF67-4267-A7DD-49CB8863C981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09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777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3099DD-74C5-4D1E-838B-CEB612B805CC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82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84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720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407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611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9AEABA-8E98-4DA8-880E-3107769BEB91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96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8EBAD2-8458-43DC-9713-CE2F0834F3A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0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E34C51-D7B0-492B-B24C-9756122DA21D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33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5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349F97-FD90-4147-9AB5-A315F7090A39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5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B6CF28-C540-4B8B-B168-1E13E1481187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9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73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4DAC4B-B268-4E08-9378-AC300CC002BD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00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E60205-42F8-4FFB-8906-3C057E92F88C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38400" y="0"/>
            <a:ext cx="5741504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</a:t>
            </a:r>
            <a:r>
              <a:rPr lang="en-US" altLang="en-US" sz="3200" i="1" dirty="0" smtClean="0"/>
              <a:t>7 Part 2</a:t>
            </a:r>
            <a:endParaRPr lang="en-US" altLang="en-US" sz="3200" i="1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>
                <a:ea typeface="ＭＳ Ｐゴシック" panose="020B0600070205080204" pitchFamily="34" charset="-128"/>
              </a:rPr>
              <a:t>Introduction to Structured Query Language (SQL)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676400"/>
            <a:ext cx="8077900" cy="4797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  <p:custDataLst>
      <p:custData r:id="rId1"/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Saving Table Changes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Changes made to table contents are not physically saved on disk until: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Database is closed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Program is closed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COMMIT command is used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Syntax: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COMMIT [WORK];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Will permanently save any changes made to any table in the database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Restoring Table Contents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ROLLBACK</a:t>
            </a:r>
          </a:p>
          <a:p>
            <a:pPr lvl="1">
              <a:defRPr/>
            </a:pPr>
            <a:r>
              <a:rPr lang="en-US" dirty="0" smtClean="0"/>
              <a:t>Undoes changes since last COMMIT</a:t>
            </a:r>
          </a:p>
          <a:p>
            <a:pPr lvl="1">
              <a:defRPr/>
            </a:pPr>
            <a:r>
              <a:rPr lang="en-US" dirty="0" smtClean="0"/>
              <a:t>Brings data back to prechange values</a:t>
            </a:r>
          </a:p>
          <a:p>
            <a:pPr>
              <a:defRPr/>
            </a:pPr>
            <a:r>
              <a:rPr lang="en-US" dirty="0" smtClean="0"/>
              <a:t>Syntax: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/>
              <a:t>    ROLLBACK;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COMMIT and ROLLBACK work with commands to add, modify, or delete table rows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Listing Table Rows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SELECT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Used to list contents of table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Syntax: </a:t>
            </a:r>
          </a:p>
          <a:p>
            <a:pPr marL="1150938" lvl="2" indent="0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SELECT columnlist</a:t>
            </a:r>
          </a:p>
          <a:p>
            <a:pPr marL="1150938" lvl="2" indent="0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FROM tablename;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Columnlist represents one or more attributes, separated by commas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Asterisk can be used as wildcard character to list all attributes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SELECT Queries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Fine-tune SELECT command by adding restrictions to search criteria using: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Conditional restrictions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Arithmetic operators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Logical operators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Special operators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944707" cy="381000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33600" y="762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dirty="0"/>
              <a:t>Table 7.6 - Comparison Operators</a:t>
            </a:r>
            <a:endParaRPr lang="en-US" altLang="en-US" kern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66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Selecting Rows with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Conditional Restrictions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partial table contents by placing restrictions on rows to be included in output</a:t>
            </a:r>
          </a:p>
          <a:p>
            <a:pPr lvl="1">
              <a:defRPr/>
            </a:pPr>
            <a:r>
              <a:rPr lang="en-US" dirty="0" smtClean="0"/>
              <a:t>Add conditional restrictions to SELECT statement, using WHERE clause</a:t>
            </a:r>
          </a:p>
          <a:p>
            <a:pPr>
              <a:defRPr/>
            </a:pPr>
            <a:r>
              <a:rPr lang="en-US" dirty="0" smtClean="0"/>
              <a:t>Syntax:</a:t>
            </a:r>
          </a:p>
          <a:p>
            <a:pPr marL="738188" lvl="1" indent="0">
              <a:buFontTx/>
              <a:buNone/>
              <a:defRPr/>
            </a:pPr>
            <a:r>
              <a:rPr lang="en-US" dirty="0" smtClean="0"/>
              <a:t>SELECT columnlist</a:t>
            </a:r>
            <a:br>
              <a:rPr lang="en-US" dirty="0" smtClean="0"/>
            </a:br>
            <a:r>
              <a:rPr lang="en-US" dirty="0" smtClean="0"/>
              <a:t>FROM tablelist</a:t>
            </a:r>
            <a:br>
              <a:rPr lang="en-US" dirty="0" smtClean="0"/>
            </a:br>
            <a:r>
              <a:rPr lang="en-US" dirty="0" smtClean="0"/>
              <a:t>[ WHERE conditionlist ] ;</a:t>
            </a: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 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/>
              <a:t>SELECT P_DESCRIPT, P_INDATE, P_PRICE, V_CODE</a:t>
            </a:r>
          </a:p>
          <a:p>
            <a:pPr marL="0" indent="0">
              <a:buNone/>
            </a:pPr>
            <a:r>
              <a:rPr lang="en-US" sz="1800" b="0" dirty="0"/>
              <a:t>FROM   PRODUCT</a:t>
            </a:r>
          </a:p>
          <a:p>
            <a:pPr marL="0" indent="0">
              <a:buNone/>
            </a:pPr>
            <a:r>
              <a:rPr lang="en-US" sz="1800" b="0" dirty="0"/>
              <a:t>WHERE  V_CODE = 21344</a:t>
            </a:r>
            <a:r>
              <a:rPr lang="en-US" sz="1800" b="0" dirty="0" smtClean="0"/>
              <a:t>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P_DESCRIPT, P_INDATE, P_PRICE, V_CODE</a:t>
            </a:r>
          </a:p>
          <a:p>
            <a:pPr marL="0" indent="0">
              <a:buNone/>
            </a:pPr>
            <a:r>
              <a:rPr lang="en-US" sz="1800" b="0" dirty="0"/>
              <a:t>FROM   PRODUCT</a:t>
            </a:r>
          </a:p>
          <a:p>
            <a:pPr marL="0" indent="0">
              <a:buNone/>
            </a:pPr>
            <a:r>
              <a:rPr lang="en-US" sz="1800" b="0" dirty="0"/>
              <a:t>WHERE  V_CODE &lt; &gt; 21344</a:t>
            </a:r>
            <a:r>
              <a:rPr lang="en-US" sz="1800" b="0" dirty="0" smtClean="0"/>
              <a:t>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P_DESCRIPT, P_QOH, P_MIN, P_PRICE</a:t>
            </a:r>
          </a:p>
          <a:p>
            <a:pPr marL="0" indent="0">
              <a:buNone/>
            </a:pPr>
            <a:r>
              <a:rPr lang="en-US" sz="1800" b="0" dirty="0"/>
              <a:t>FROM   PRODUCT</a:t>
            </a:r>
          </a:p>
          <a:p>
            <a:pPr marL="0" indent="0">
              <a:buNone/>
            </a:pPr>
            <a:r>
              <a:rPr lang="en-US" sz="1800" b="0" dirty="0"/>
              <a:t>WHERE  P_PRICE &lt;= 10</a:t>
            </a:r>
            <a:r>
              <a:rPr lang="en-US" sz="1800" b="0" dirty="0" smtClean="0"/>
              <a:t>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P_CODE, P_DESCRIPT, P_QOH, P_MIN, P_PRICE</a:t>
            </a:r>
          </a:p>
          <a:p>
            <a:pPr marL="0" indent="0">
              <a:buNone/>
            </a:pPr>
            <a:r>
              <a:rPr lang="en-US" sz="1800" b="0" dirty="0"/>
              <a:t>FROM   PRODUCT</a:t>
            </a:r>
          </a:p>
          <a:p>
            <a:pPr marL="0" indent="0">
              <a:buNone/>
            </a:pPr>
            <a:r>
              <a:rPr lang="en-US" sz="1800" b="0" dirty="0"/>
              <a:t>WHERE  P_CODE &lt; '1558-QW1';</a:t>
            </a:r>
          </a:p>
          <a:p>
            <a:pPr marL="0" indent="0">
              <a:buNone/>
            </a:pPr>
            <a:endParaRPr lang="en-US" sz="1800" b="0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8"/>
          <p:cNvSpPr>
            <a:spLocks noGrp="1"/>
          </p:cNvSpPr>
          <p:nvPr>
            <p:ph type="title"/>
          </p:nvPr>
        </p:nvSpPr>
        <p:spPr>
          <a:xfrm>
            <a:off x="2133600" y="76200"/>
            <a:ext cx="70104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Selecting Rows with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Conditional Restrictions (cont’d.)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Using comparison operators on dates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Date procedures are often more software-specific than other SQL procedures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Using computed columns and column aliases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SQL accepts any valid expressions (or formulas) in the computed columns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Alias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Alternate name given to a column or table in any SQL statement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and Derived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P_DESCRIPT, P_QOH, P_MIN, P_PRICE, P_INDATE</a:t>
            </a:r>
          </a:p>
          <a:p>
            <a:pPr marL="0" indent="0">
              <a:buNone/>
            </a:pPr>
            <a:r>
              <a:rPr lang="en-US" sz="1800" b="0" dirty="0"/>
              <a:t>FROM   PRODUCT</a:t>
            </a:r>
          </a:p>
          <a:p>
            <a:pPr marL="0" indent="0">
              <a:buNone/>
            </a:pPr>
            <a:r>
              <a:rPr lang="en-US" sz="1800" b="0" dirty="0"/>
              <a:t>WHERE  P_INDATE &gt;= '20-JAN-2012</a:t>
            </a:r>
            <a:r>
              <a:rPr lang="en-US" sz="1800" b="0" dirty="0" smtClean="0"/>
              <a:t>';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SELECT P_CODE, P_INDATE, SYSDATE - 90 AS CUTDATE</a:t>
            </a:r>
          </a:p>
          <a:p>
            <a:pPr marL="0" indent="0">
              <a:buNone/>
            </a:pPr>
            <a:r>
              <a:rPr lang="en-US" sz="1800" b="0" dirty="0"/>
              <a:t>FROM   PRODUCT</a:t>
            </a:r>
          </a:p>
          <a:p>
            <a:pPr marL="0" indent="0">
              <a:buNone/>
            </a:pPr>
            <a:r>
              <a:rPr lang="en-US" sz="1800" b="0" dirty="0"/>
              <a:t>WHERE  P_INDATE &lt;= SYSDATE - 90;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SELECT P_CODE, P_INDATE, P_INDATE + 90 AS EXPDATE</a:t>
            </a:r>
          </a:p>
          <a:p>
            <a:pPr marL="0" indent="0">
              <a:buNone/>
            </a:pPr>
            <a:r>
              <a:rPr lang="en-US" sz="1800" b="0" dirty="0"/>
              <a:t>FROM   PRODUCT</a:t>
            </a:r>
            <a:r>
              <a:rPr lang="en-US" sz="1800" b="0" dirty="0" smtClean="0"/>
              <a:t>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P_DESCRIPT, P_QOH, P_PRICE, </a:t>
            </a:r>
            <a:r>
              <a:rPr lang="en-US" sz="1800" b="0" dirty="0" smtClean="0"/>
              <a:t>P_QOH*P_PRICE AS TOTAL_VALUE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FROM   PRODUCT;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endParaRPr lang="en-US" sz="1800" b="0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Invoice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59" y="1570046"/>
            <a:ext cx="8839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 smtClean="0"/>
              <a:t>SELECT 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INVOICE.CUS_CODE</a:t>
            </a:r>
            <a:r>
              <a:rPr lang="en-US" sz="2000" b="0" dirty="0"/>
              <a:t>,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INVOICE.INV_NUMBER</a:t>
            </a:r>
            <a:r>
              <a:rPr lang="en-US" sz="2000" b="0" dirty="0"/>
              <a:t>,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PRODUCT.P_DESCRIPT</a:t>
            </a:r>
            <a:r>
              <a:rPr lang="en-US" sz="2000" b="0" dirty="0"/>
              <a:t>,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LINE.LINE_UNITS </a:t>
            </a:r>
            <a:r>
              <a:rPr lang="en-US" sz="2000" b="0" dirty="0"/>
              <a:t>AS [Units Bought],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LINE.LINE_PRICE </a:t>
            </a:r>
            <a:r>
              <a:rPr lang="en-US" sz="2000" b="0" dirty="0"/>
              <a:t>AS [Unit Price],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LINE.LINE_UNITS*LINE.LINE_PRICE </a:t>
            </a:r>
            <a:r>
              <a:rPr lang="en-US" sz="2000" b="0" dirty="0"/>
              <a:t>AS Subtotal</a:t>
            </a:r>
          </a:p>
          <a:p>
            <a:pPr marL="0" indent="0">
              <a:buNone/>
            </a:pPr>
            <a:r>
              <a:rPr lang="en-US" sz="2000" b="0" dirty="0" smtClean="0"/>
              <a:t>FROM CUSTOMER</a:t>
            </a:r>
            <a:r>
              <a:rPr lang="en-US" sz="2000" b="0" dirty="0"/>
              <a:t>, INVOICE, LINE, PRODUCT</a:t>
            </a:r>
          </a:p>
          <a:p>
            <a:pPr marL="0" indent="0">
              <a:buNone/>
            </a:pPr>
            <a:r>
              <a:rPr lang="en-US" sz="2000" b="0" dirty="0"/>
              <a:t>WHERE </a:t>
            </a:r>
            <a:r>
              <a:rPr lang="en-US" sz="2000" b="0" dirty="0" smtClean="0"/>
              <a:t>CUSTOMER.CUS_CODE </a:t>
            </a:r>
            <a:r>
              <a:rPr lang="en-US" sz="2000" b="0" dirty="0"/>
              <a:t>= INVOICE.CUS_CODE</a:t>
            </a:r>
          </a:p>
          <a:p>
            <a:pPr marL="0" indent="0">
              <a:buNone/>
            </a:pPr>
            <a:r>
              <a:rPr lang="en-US" sz="2000" b="0" dirty="0" smtClean="0"/>
              <a:t>	AND INVOICE.INV_NUMBER </a:t>
            </a:r>
            <a:r>
              <a:rPr lang="en-US" sz="2000" b="0" dirty="0"/>
              <a:t>= LINE.INV_NUMBER </a:t>
            </a:r>
          </a:p>
          <a:p>
            <a:pPr marL="0" indent="0">
              <a:buNone/>
            </a:pPr>
            <a:r>
              <a:rPr lang="en-US" sz="2000" b="0" dirty="0" smtClean="0"/>
              <a:t>	AND PRODUCT.P_CODE </a:t>
            </a:r>
            <a:r>
              <a:rPr lang="en-US" sz="2000" b="0" dirty="0"/>
              <a:t>= LINE.P_CODE</a:t>
            </a:r>
          </a:p>
          <a:p>
            <a:pPr marL="0" indent="0">
              <a:buNone/>
            </a:pPr>
            <a:r>
              <a:rPr lang="en-US" sz="2000" b="0" dirty="0"/>
              <a:t>ORDER </a:t>
            </a:r>
            <a:r>
              <a:rPr lang="en-US" sz="2000" b="0" dirty="0" smtClean="0"/>
              <a:t>BY INVOICE.CUS_CODE</a:t>
            </a:r>
            <a:r>
              <a:rPr lang="en-US" sz="2000" b="0" dirty="0"/>
              <a:t>, I</a:t>
            </a:r>
            <a:r>
              <a:rPr lang="en-US" sz="2000" b="0" dirty="0" smtClean="0"/>
              <a:t>NVOICE.INV_NUMBER</a:t>
            </a:r>
            <a:r>
              <a:rPr lang="en-US" sz="2000" b="0" dirty="0"/>
              <a:t>, </a:t>
            </a:r>
            <a:r>
              <a:rPr lang="en-US" sz="2000" b="0" dirty="0" smtClean="0"/>
              <a:t>	PRODUCT.P_DESCRIPT</a:t>
            </a:r>
            <a:r>
              <a:rPr lang="en-US" sz="2000" b="0" dirty="0"/>
              <a:t>;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20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21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>
          <a:xfrm>
            <a:off x="0" y="1551709"/>
            <a:ext cx="9144000" cy="46482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 SQL for data manipulation (to add, modify, delete, and retrieve data)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Create and query a database using SQL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906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Arithmetic Operators: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The Rule of Precedence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Perform operations within parentheses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Perform power operations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Perform multiplications and divisions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Perform additions and subtractions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5" y="3886200"/>
            <a:ext cx="879027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0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Logical Operators: AND, OR, and NOT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Searching data involves multiple conditions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Logical operators: AND, OR, and NOT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Can be combined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Parentheses enforce precedence order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Conditions in parentheses are always executed first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Boolean algebra: mathematical field dedicated to use of logical operators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NOT negates result of conditional expression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172200" cy="1143000"/>
          </a:xfrm>
        </p:spPr>
        <p:txBody>
          <a:bodyPr/>
          <a:lstStyle/>
          <a:p>
            <a:r>
              <a:rPr lang="en-US" dirty="0" smtClean="0"/>
              <a:t>Logical Operators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/>
              <a:t>SELECT P_DESCRIPT, P_INDATE, P_PRICE, V_CODE</a:t>
            </a:r>
          </a:p>
          <a:p>
            <a:pPr marL="0" indent="0">
              <a:buNone/>
            </a:pPr>
            <a:r>
              <a:rPr lang="en-US" sz="1800" b="0" dirty="0"/>
              <a:t>FROM   PRODUCT</a:t>
            </a:r>
          </a:p>
          <a:p>
            <a:pPr marL="0" indent="0">
              <a:buNone/>
            </a:pPr>
            <a:r>
              <a:rPr lang="en-US" sz="1800" b="0" dirty="0"/>
              <a:t>WHERE  V_CODE = </a:t>
            </a:r>
            <a:r>
              <a:rPr lang="en-US" sz="1800" b="0" dirty="0" smtClean="0"/>
              <a:t>21344 </a:t>
            </a:r>
            <a:r>
              <a:rPr lang="en-US" sz="1800" b="0" dirty="0"/>
              <a:t>OR  V_CODE = 24288;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SELECT P_DESCRIPT, P_INDATE, P_PRICE, V_CODE</a:t>
            </a:r>
          </a:p>
          <a:p>
            <a:pPr marL="0" indent="0">
              <a:buNone/>
            </a:pPr>
            <a:r>
              <a:rPr lang="en-US" sz="1800" b="0" dirty="0"/>
              <a:t>FROM   PRODUCT</a:t>
            </a:r>
          </a:p>
          <a:p>
            <a:pPr marL="0" indent="0">
              <a:buNone/>
            </a:pPr>
            <a:r>
              <a:rPr lang="en-US" sz="1800" b="0" dirty="0"/>
              <a:t>WHERE  P_PRICE &lt; </a:t>
            </a:r>
            <a:r>
              <a:rPr lang="en-US" sz="1800" b="0" dirty="0" smtClean="0"/>
              <a:t>50 AND    </a:t>
            </a:r>
            <a:r>
              <a:rPr lang="en-US" sz="1800" b="0" dirty="0"/>
              <a:t>P_INDATE &gt; '15-JAN-2012';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SELECT P_DESCRIPT, P_INDATE, P_PRICE, V_CODE</a:t>
            </a:r>
          </a:p>
          <a:p>
            <a:pPr marL="0" indent="0">
              <a:buNone/>
            </a:pPr>
            <a:r>
              <a:rPr lang="en-US" sz="1800" b="0" dirty="0"/>
              <a:t>FROM   PRODUCT</a:t>
            </a:r>
          </a:p>
          <a:p>
            <a:pPr marL="0" indent="0">
              <a:buNone/>
            </a:pPr>
            <a:r>
              <a:rPr lang="en-US" sz="1800" b="0" dirty="0"/>
              <a:t>WHERE (P_PRICE &lt; 50 AND P_INDATE &gt; '15-JAN-2012</a:t>
            </a:r>
            <a:r>
              <a:rPr lang="en-US" sz="1800" b="0" dirty="0" smtClean="0"/>
              <a:t>')  OR V_CODE </a:t>
            </a:r>
            <a:r>
              <a:rPr lang="en-US" sz="1800" b="0" dirty="0"/>
              <a:t>= 24288;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SELECT *</a:t>
            </a:r>
          </a:p>
          <a:p>
            <a:pPr marL="0" indent="0">
              <a:buNone/>
            </a:pPr>
            <a:r>
              <a:rPr lang="en-US" sz="1800" b="0" dirty="0"/>
              <a:t>FROM   PRODUCT</a:t>
            </a:r>
          </a:p>
          <a:p>
            <a:pPr marL="0" indent="0">
              <a:buNone/>
            </a:pPr>
            <a:r>
              <a:rPr lang="en-US" sz="1800" b="0" dirty="0"/>
              <a:t>WHERE  NOT (V_CODE = 21344);</a:t>
            </a:r>
          </a:p>
        </p:txBody>
      </p:sp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Special Operators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BETWEEN: checks whether attribute value is within a range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IS NULL: checks whether attribute value is null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LIKE: checks whether attribute value matches given string pattern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IN: checks whether attribute value matches any value within a value list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EXISTS: checks if subquery returns any rows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Operators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90678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 smtClean="0"/>
              <a:t>SELECT * FROM   </a:t>
            </a:r>
            <a:r>
              <a:rPr lang="en-US" sz="2000" b="0" dirty="0"/>
              <a:t>PRODUCT</a:t>
            </a:r>
          </a:p>
          <a:p>
            <a:pPr marL="0" indent="0">
              <a:buNone/>
            </a:pPr>
            <a:r>
              <a:rPr lang="en-US" sz="2000" b="0" dirty="0"/>
              <a:t>WHERE  P_PRICE BETWEEN 50.00 AND 100.00;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SELECT P_CODE, P_DESCRIPT, </a:t>
            </a:r>
            <a:r>
              <a:rPr lang="en-US" sz="2000" b="0" dirty="0" smtClean="0"/>
              <a:t>V_COCE FROM PRODUCT </a:t>
            </a:r>
          </a:p>
          <a:p>
            <a:pPr marL="0" indent="0">
              <a:buNone/>
            </a:pPr>
            <a:r>
              <a:rPr lang="en-US" sz="2000" b="0" dirty="0" smtClean="0"/>
              <a:t>WHERE  </a:t>
            </a:r>
            <a:r>
              <a:rPr lang="en-US" sz="2000" b="0" dirty="0"/>
              <a:t>V_CODE IS NULL;</a:t>
            </a:r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 smtClean="0"/>
              <a:t>SELECT </a:t>
            </a:r>
            <a:r>
              <a:rPr lang="en-US" sz="2000" b="0" dirty="0"/>
              <a:t>V_NAME, V_CONTACT, V_AREACODE, V_PHONE</a:t>
            </a:r>
          </a:p>
          <a:p>
            <a:pPr marL="0" indent="0">
              <a:buNone/>
            </a:pPr>
            <a:r>
              <a:rPr lang="en-US" sz="2000" b="0" dirty="0" smtClean="0"/>
              <a:t>FROM VENDOR </a:t>
            </a:r>
          </a:p>
          <a:p>
            <a:pPr marL="0" indent="0">
              <a:buNone/>
            </a:pPr>
            <a:r>
              <a:rPr lang="en-US" sz="2000" b="0" dirty="0" smtClean="0"/>
              <a:t>WHERE  </a:t>
            </a:r>
            <a:r>
              <a:rPr lang="en-US" sz="2000" b="0" dirty="0"/>
              <a:t>V_CONTACT LIKE 'Smith%';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SELECT *</a:t>
            </a:r>
          </a:p>
          <a:p>
            <a:pPr marL="0" indent="0">
              <a:buNone/>
            </a:pPr>
            <a:r>
              <a:rPr lang="en-US" sz="2000" b="0" dirty="0"/>
              <a:t>FROM   PRODUCT</a:t>
            </a:r>
          </a:p>
          <a:p>
            <a:pPr marL="0" indent="0">
              <a:buNone/>
            </a:pPr>
            <a:r>
              <a:rPr lang="en-US" sz="2000" b="0" dirty="0"/>
              <a:t>WHERE  V_CODE IN (21344, 24288);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858000" cy="1143000"/>
          </a:xfrm>
        </p:spPr>
        <p:txBody>
          <a:bodyPr/>
          <a:lstStyle/>
          <a:p>
            <a:r>
              <a:rPr lang="en-US" dirty="0" smtClean="0"/>
              <a:t>Select statement w/ </a:t>
            </a:r>
            <a:r>
              <a:rPr lang="en-US" dirty="0" err="1" smtClean="0"/>
              <a:t>subquery</a:t>
            </a:r>
            <a:r>
              <a:rPr lang="en-US" dirty="0" smtClean="0"/>
              <a:t> (</a:t>
            </a:r>
            <a:r>
              <a:rPr lang="en-US" dirty="0" err="1" smtClean="0"/>
              <a:t>custs</a:t>
            </a:r>
            <a:r>
              <a:rPr lang="en-US" dirty="0" smtClean="0"/>
              <a:t> w/no invoices)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SELECT </a:t>
            </a:r>
          </a:p>
          <a:p>
            <a:pPr marL="0" indent="0">
              <a:buNone/>
            </a:pPr>
            <a:r>
              <a:rPr lang="en-US" sz="2400" b="0" dirty="0" smtClean="0"/>
              <a:t>	SUM(CUS_BALANCE</a:t>
            </a:r>
            <a:r>
              <a:rPr lang="en-US" sz="2400" b="0" dirty="0"/>
              <a:t>) AS [Total Balance], </a:t>
            </a:r>
          </a:p>
          <a:p>
            <a:pPr marL="0" indent="0">
              <a:buNone/>
            </a:pPr>
            <a:r>
              <a:rPr lang="en-US" sz="2400" b="0" dirty="0" smtClean="0"/>
              <a:t>	MIN(CUS_BALANCE</a:t>
            </a:r>
            <a:r>
              <a:rPr lang="en-US" sz="2400" b="0" dirty="0"/>
              <a:t>) AS [Minimum Balance], </a:t>
            </a:r>
          </a:p>
          <a:p>
            <a:pPr marL="0" indent="0">
              <a:buNone/>
            </a:pPr>
            <a:r>
              <a:rPr lang="en-US" sz="2400" b="0" dirty="0" smtClean="0"/>
              <a:t>	MAX(CUS_BALANCE</a:t>
            </a:r>
            <a:r>
              <a:rPr lang="en-US" sz="2400" b="0" dirty="0"/>
              <a:t>) AS [Maximum Balance], </a:t>
            </a:r>
          </a:p>
          <a:p>
            <a:pPr marL="0" indent="0">
              <a:buNone/>
            </a:pPr>
            <a:r>
              <a:rPr lang="en-US" sz="2400" b="0" dirty="0" smtClean="0"/>
              <a:t>	AVG(CUS_BALANCE</a:t>
            </a:r>
            <a:r>
              <a:rPr lang="en-US" sz="2400" b="0" dirty="0"/>
              <a:t>) AS [Average Balance]</a:t>
            </a:r>
          </a:p>
          <a:p>
            <a:pPr marL="0" indent="0">
              <a:buNone/>
            </a:pPr>
            <a:r>
              <a:rPr lang="en-US" sz="2400" b="0" dirty="0"/>
              <a:t>FROM	</a:t>
            </a:r>
            <a:endParaRPr lang="en-US" sz="2400" b="0" dirty="0" smtClean="0"/>
          </a:p>
          <a:p>
            <a:pPr marL="400050" lvl="1" indent="0">
              <a:buNone/>
            </a:pPr>
            <a:r>
              <a:rPr lang="en-US" b="0" dirty="0" smtClean="0"/>
              <a:t>( </a:t>
            </a:r>
            <a:r>
              <a:rPr lang="en-US" b="0" dirty="0"/>
              <a:t>SELECT CUS_CODE, CUS_BALANCE</a:t>
            </a:r>
          </a:p>
          <a:p>
            <a:pPr marL="400050" lvl="1" indent="0">
              <a:buNone/>
            </a:pPr>
            <a:r>
              <a:rPr lang="en-US" b="0" dirty="0"/>
              <a:t>	 </a:t>
            </a:r>
            <a:r>
              <a:rPr lang="en-US" b="0" dirty="0" smtClean="0"/>
              <a:t>FROM </a:t>
            </a:r>
            <a:r>
              <a:rPr lang="en-US" b="0" dirty="0"/>
              <a:t>CUSTOMER </a:t>
            </a:r>
            <a:endParaRPr lang="en-US" b="0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b="0" dirty="0" smtClean="0"/>
              <a:t>WHERE CUSTOMER.CUS_CODE </a:t>
            </a:r>
            <a:r>
              <a:rPr lang="en-US" b="0" dirty="0"/>
              <a:t>NOT IN </a:t>
            </a:r>
            <a:endParaRPr lang="en-US" b="0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0" dirty="0" smtClean="0"/>
              <a:t>(</a:t>
            </a:r>
            <a:r>
              <a:rPr lang="en-US" b="0" dirty="0"/>
              <a:t>SELECT DISTINCT CUS_CODE </a:t>
            </a:r>
            <a:endParaRPr lang="en-US" b="0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0" dirty="0" smtClean="0"/>
              <a:t>FROM </a:t>
            </a:r>
            <a:r>
              <a:rPr lang="en-US" b="0" dirty="0"/>
              <a:t>INVOICE</a:t>
            </a:r>
            <a:r>
              <a:rPr lang="en-US" b="0" dirty="0" smtClean="0"/>
              <a:t>)</a:t>
            </a:r>
            <a:r>
              <a:rPr lang="en-US" sz="2400" b="0" dirty="0" smtClean="0"/>
              <a:t>     );</a:t>
            </a:r>
            <a:endParaRPr lang="en-US" sz="2400" b="0" dirty="0"/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Virtual Tables: Creating a View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View</a:t>
            </a:r>
            <a:r>
              <a:rPr lang="en-US" altLang="en-US" smtClean="0">
                <a:ea typeface="ＭＳ Ｐゴシック" panose="020B0600070205080204" pitchFamily="34" charset="-128"/>
              </a:rPr>
              <a:t> is virtual table based on SELECT query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Create view by using CREATE VIEW command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Special characteristics of relational view: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Name of view can be used anywhere a table name is expected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View dynamically updated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Restricts users to only specified columns and rows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Views may be used as basis for reports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View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 smtClean="0"/>
              <a:t>CREATE VIEW INVOICES AS</a:t>
            </a:r>
          </a:p>
          <a:p>
            <a:pPr marL="0" indent="0">
              <a:buNone/>
            </a:pPr>
            <a:r>
              <a:rPr lang="en-US" sz="2000" b="0" dirty="0" smtClean="0"/>
              <a:t>SELECT 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INVOICE.CUS_CODE</a:t>
            </a:r>
            <a:r>
              <a:rPr lang="en-US" sz="2000" b="0" dirty="0"/>
              <a:t>,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INVOICE.INV_NUMBER</a:t>
            </a:r>
            <a:r>
              <a:rPr lang="en-US" sz="2000" b="0" dirty="0"/>
              <a:t>,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PRODUCT.P_DESCRIPT</a:t>
            </a:r>
            <a:r>
              <a:rPr lang="en-US" sz="2000" b="0" dirty="0"/>
              <a:t>,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LINE.LINE_UNITS </a:t>
            </a:r>
            <a:r>
              <a:rPr lang="en-US" sz="2000" b="0" dirty="0"/>
              <a:t>AS [Units Bought],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LINE.LINE_PRICE </a:t>
            </a:r>
            <a:r>
              <a:rPr lang="en-US" sz="2000" b="0" dirty="0"/>
              <a:t>AS [Unit Price],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LINE.LINE_UNITS*LINE.LINE_PRICE </a:t>
            </a:r>
            <a:r>
              <a:rPr lang="en-US" sz="2000" b="0" dirty="0"/>
              <a:t>AS Subtotal</a:t>
            </a:r>
          </a:p>
          <a:p>
            <a:pPr marL="0" indent="0">
              <a:buNone/>
            </a:pPr>
            <a:r>
              <a:rPr lang="en-US" sz="2000" b="0" dirty="0" smtClean="0"/>
              <a:t>FROM CUSTOMER</a:t>
            </a:r>
            <a:r>
              <a:rPr lang="en-US" sz="2000" b="0" dirty="0"/>
              <a:t>, INVOICE, LINE, PRODUCT</a:t>
            </a:r>
          </a:p>
          <a:p>
            <a:pPr marL="0" indent="0">
              <a:buNone/>
            </a:pPr>
            <a:r>
              <a:rPr lang="en-US" sz="2000" b="0" dirty="0"/>
              <a:t>WHERE </a:t>
            </a:r>
            <a:r>
              <a:rPr lang="en-US" sz="2000" b="0" dirty="0" smtClean="0"/>
              <a:t>CUSTOMER.CUS_CODE </a:t>
            </a:r>
            <a:r>
              <a:rPr lang="en-US" sz="2000" b="0" dirty="0"/>
              <a:t>= INVOICE.CUS_CODE</a:t>
            </a:r>
          </a:p>
          <a:p>
            <a:pPr marL="0" indent="0">
              <a:buNone/>
            </a:pPr>
            <a:r>
              <a:rPr lang="en-US" sz="2000" b="0" dirty="0" smtClean="0"/>
              <a:t>	AND INVOICE.INV_NUMBER </a:t>
            </a:r>
            <a:r>
              <a:rPr lang="en-US" sz="2000" b="0" dirty="0"/>
              <a:t>= LINE.INV_NUMBER </a:t>
            </a:r>
          </a:p>
          <a:p>
            <a:pPr marL="0" indent="0">
              <a:buNone/>
            </a:pPr>
            <a:r>
              <a:rPr lang="en-US" sz="2000" b="0" dirty="0" smtClean="0"/>
              <a:t>	AND PRODUCT.P_CODE </a:t>
            </a:r>
            <a:r>
              <a:rPr lang="en-US" sz="2000" b="0" dirty="0"/>
              <a:t>= LINE.P_CODE</a:t>
            </a:r>
          </a:p>
          <a:p>
            <a:pPr marL="0" indent="0">
              <a:buNone/>
            </a:pPr>
            <a:r>
              <a:rPr lang="en-US" sz="2000" b="0" dirty="0"/>
              <a:t>ORDER </a:t>
            </a:r>
            <a:r>
              <a:rPr lang="en-US" sz="2000" b="0" dirty="0" smtClean="0"/>
              <a:t>BY INVOICE.CUS_CODE</a:t>
            </a:r>
            <a:r>
              <a:rPr lang="en-US" sz="2000" b="0" dirty="0"/>
              <a:t>, </a:t>
            </a:r>
            <a:r>
              <a:rPr lang="en-US" sz="2000" b="0" dirty="0" err="1" smtClean="0"/>
              <a:t>iNVOICE.INV_NUMBER</a:t>
            </a:r>
            <a:r>
              <a:rPr lang="en-US" sz="2000" b="0" dirty="0"/>
              <a:t>, </a:t>
            </a:r>
            <a:r>
              <a:rPr lang="en-US" sz="2000" b="0" dirty="0" smtClean="0"/>
              <a:t>	PRODUCT.P_DESCRIPT</a:t>
            </a:r>
            <a:r>
              <a:rPr lang="en-US" sz="2000" b="0" dirty="0"/>
              <a:t>;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Additional SELECT Query Keywords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Logical operators work well in the query environment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SQL provides useful functions that: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Count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Find minimum and maximum values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Calculate averages, etc.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SQL allows user to limit queries to: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Entries having no duplicates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Entries whose duplicates may be grouped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DML commands allow you to add, modify, and delete rows from tables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basic DML commands: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SELECT, INSERT, UPDATE, DELETE, COMMIT, and ROLLBACK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SELECT statement is main data retrieval command in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SQL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WHERE </a:t>
            </a:r>
            <a:r>
              <a:rPr lang="en-US" altLang="en-US" dirty="0">
                <a:ea typeface="ＭＳ Ｐゴシック" panose="020B0600070205080204" pitchFamily="34" charset="-128"/>
              </a:rPr>
              <a:t>clause can be used with SELECT, UPDATE, and DELETE statements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1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 Manipulation Commands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INSERT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UPDATE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DELETE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COMMIT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ROLLBACK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SELECT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804275" y="6570003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" y="105697"/>
            <a:ext cx="9002530" cy="64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Write a SELECT query to find all employees with a last name of Smith.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Adding Table Rows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INSERT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Used to enter data into table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When entering values, notice that: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Row contents are entered between parentheses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Character and date values are entered between apostrophes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Numerical entries are not enclosed in apostrophes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Attribute entries are separated by commas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 value is required for each column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Use NULL for unknown values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172200" cy="1143000"/>
          </a:xfrm>
        </p:spPr>
        <p:txBody>
          <a:bodyPr/>
          <a:lstStyle/>
          <a:p>
            <a:r>
              <a:rPr lang="en-US" dirty="0" smtClean="0"/>
              <a:t>Insert Statement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 smtClean="0"/>
              <a:t>CREATE </a:t>
            </a:r>
            <a:r>
              <a:rPr lang="en-US" sz="2000" b="0" dirty="0"/>
              <a:t>TABLE EMP_1 (</a:t>
            </a:r>
          </a:p>
          <a:p>
            <a:pPr marL="0" indent="0">
              <a:buNone/>
            </a:pPr>
            <a:r>
              <a:rPr lang="en-US" sz="2000" b="0" dirty="0" smtClean="0"/>
              <a:t>	EMP_NUM CHAR(3</a:t>
            </a:r>
            <a:r>
              <a:rPr lang="en-US" sz="2000" b="0" dirty="0"/>
              <a:t>) </a:t>
            </a:r>
            <a:r>
              <a:rPr lang="en-US" sz="2000" b="0" dirty="0" smtClean="0"/>
              <a:t>PRIMARY </a:t>
            </a:r>
            <a:r>
              <a:rPr lang="en-US" sz="2000" b="0" dirty="0"/>
              <a:t>KEY,</a:t>
            </a:r>
          </a:p>
          <a:p>
            <a:pPr marL="0" indent="0">
              <a:buNone/>
            </a:pPr>
            <a:r>
              <a:rPr lang="en-US" sz="2000" b="0" dirty="0" smtClean="0"/>
              <a:t>	EMP_LNAME VARCHAR(15</a:t>
            </a:r>
            <a:r>
              <a:rPr lang="en-US" sz="2000" b="0" dirty="0"/>
              <a:t>) </a:t>
            </a:r>
            <a:r>
              <a:rPr lang="en-US" sz="2000" b="0" dirty="0" smtClean="0"/>
              <a:t>NOT </a:t>
            </a:r>
            <a:r>
              <a:rPr lang="en-US" sz="2000" b="0" dirty="0"/>
              <a:t>NULL,</a:t>
            </a:r>
          </a:p>
          <a:p>
            <a:pPr marL="0" indent="0">
              <a:buNone/>
            </a:pPr>
            <a:r>
              <a:rPr lang="en-US" sz="2000" b="0" dirty="0" smtClean="0"/>
              <a:t>	EMP_FNAME VARCHAR(15</a:t>
            </a:r>
            <a:r>
              <a:rPr lang="en-US" sz="2000" b="0" dirty="0"/>
              <a:t>) </a:t>
            </a:r>
            <a:r>
              <a:rPr lang="en-US" sz="2000" b="0" dirty="0" smtClean="0"/>
              <a:t>NOT </a:t>
            </a:r>
            <a:r>
              <a:rPr lang="en-US" sz="2000" b="0" dirty="0"/>
              <a:t>NULL,</a:t>
            </a:r>
          </a:p>
          <a:p>
            <a:pPr marL="0" indent="0">
              <a:buNone/>
            </a:pPr>
            <a:r>
              <a:rPr lang="en-US" sz="2000" b="0" dirty="0" smtClean="0"/>
              <a:t>	EMP_INITIAL CHAR(1</a:t>
            </a:r>
            <a:r>
              <a:rPr lang="en-US" sz="2000" b="0" dirty="0"/>
              <a:t>),</a:t>
            </a:r>
          </a:p>
          <a:p>
            <a:pPr marL="0" indent="0">
              <a:buNone/>
            </a:pPr>
            <a:r>
              <a:rPr lang="en-US" sz="2000" b="0" dirty="0" smtClean="0"/>
              <a:t>	EMP_HIREDATE</a:t>
            </a:r>
            <a:r>
              <a:rPr lang="en-US" sz="2000" b="0" dirty="0"/>
              <a:t>	DATE,</a:t>
            </a:r>
          </a:p>
          <a:p>
            <a:pPr marL="0" indent="0">
              <a:buNone/>
            </a:pPr>
            <a:r>
              <a:rPr lang="en-US" sz="2000" b="0" dirty="0" smtClean="0"/>
              <a:t>	JOB_CODE CHAR(3</a:t>
            </a:r>
            <a:r>
              <a:rPr lang="en-US" sz="2000" b="0" dirty="0"/>
              <a:t>),</a:t>
            </a:r>
          </a:p>
          <a:p>
            <a:pPr marL="0" indent="0">
              <a:buNone/>
            </a:pPr>
            <a:r>
              <a:rPr lang="en-US" sz="2000" b="0" dirty="0"/>
              <a:t>FOREIGN KEY (JOB_CODE) REFERENCES JOB);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 smtClean="0"/>
              <a:t>INSERT </a:t>
            </a:r>
            <a:r>
              <a:rPr lang="en-US" sz="2000" b="0" dirty="0"/>
              <a:t>INTO EMP_1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VALUES </a:t>
            </a:r>
            <a:r>
              <a:rPr lang="en-US" sz="2000" b="0" dirty="0"/>
              <a:t>(‘101’, ‘News’, ‘John’, ‘G’, ’08-Nov-00’, ‘502’);</a:t>
            </a:r>
          </a:p>
          <a:p>
            <a:pPr marL="0" indent="0">
              <a:buNone/>
            </a:pPr>
            <a:r>
              <a:rPr lang="en-US" sz="2000" b="0" dirty="0"/>
              <a:t>INSERT INTO EMP_1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VALUES </a:t>
            </a:r>
            <a:r>
              <a:rPr lang="en-US" sz="2000" b="0" dirty="0"/>
              <a:t>(‘102’, ‘Senior’, ‘David’, ‘H’, ’12-Jul-89’, ‘501’);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1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Updating Table Rows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UPDATE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Modify data in a table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Syntax:</a:t>
            </a:r>
          </a:p>
          <a:p>
            <a:pPr marL="1150938" lvl="2" indent="0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UPDATE tablename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SET columnname = expression [, columnname = expression]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[WHERE conditionlist];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If more than one attribute is to be updated in row, separate corrections with commas</a:t>
            </a: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6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Statement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4" y="1676400"/>
            <a:ext cx="8797925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UPDATE </a:t>
            </a:r>
            <a:r>
              <a:rPr lang="en-US" sz="2000" dirty="0"/>
              <a:t>PRODUCT</a:t>
            </a:r>
          </a:p>
          <a:p>
            <a:pPr marL="0" indent="0">
              <a:buNone/>
            </a:pPr>
            <a:r>
              <a:rPr lang="en-US" sz="2000" dirty="0"/>
              <a:t>SET    P_INDATE = '18-JAN-2012'</a:t>
            </a:r>
          </a:p>
          <a:p>
            <a:pPr marL="0" indent="0">
              <a:buNone/>
            </a:pPr>
            <a:r>
              <a:rPr lang="en-US" sz="2000" dirty="0"/>
              <a:t>WHERE  P_CODE = '13-Q2/P2';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UPDATE </a:t>
            </a:r>
            <a:r>
              <a:rPr lang="en-US" sz="2000" dirty="0"/>
              <a:t>PRODUCT</a:t>
            </a:r>
          </a:p>
          <a:p>
            <a:pPr marL="0" indent="0">
              <a:buNone/>
            </a:pPr>
            <a:r>
              <a:rPr lang="en-US" sz="2000" dirty="0"/>
              <a:t>SET    P_INDATE = '18-JAN-2012',</a:t>
            </a:r>
          </a:p>
          <a:p>
            <a:pPr marL="0" indent="0">
              <a:buNone/>
            </a:pPr>
            <a:r>
              <a:rPr lang="en-US" sz="2000" dirty="0"/>
              <a:t>       P_PRICE = 17.99,</a:t>
            </a:r>
          </a:p>
          <a:p>
            <a:pPr marL="0" indent="0">
              <a:buNone/>
            </a:pPr>
            <a:r>
              <a:rPr lang="en-US" sz="2000" dirty="0"/>
              <a:t>       P_MIN = 10</a:t>
            </a:r>
          </a:p>
          <a:p>
            <a:pPr marL="0" indent="0">
              <a:buNone/>
            </a:pPr>
            <a:r>
              <a:rPr lang="en-US" sz="2000" dirty="0"/>
              <a:t>WHERE  P_CODE = '13-Q2/P2';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Deleting Table Rows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577599"/>
            <a:ext cx="84582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DELETE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Deletes a table row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WHERE condition is optional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WHERE condition is not specified, all rows from specified table will be deleted</a:t>
            </a:r>
          </a:p>
          <a:p>
            <a:pPr marL="457200" lvl="1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DELETE </a:t>
            </a:r>
            <a:r>
              <a:rPr lang="en-US" altLang="en-US" dirty="0">
                <a:ea typeface="ＭＳ Ｐゴシック" panose="020B0600070205080204" pitchFamily="34" charset="-128"/>
              </a:rPr>
              <a:t>FROM PRODUCT 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WHERE  P_CODE = 'BRT-345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';</a:t>
            </a:r>
          </a:p>
          <a:p>
            <a:pPr marL="457200" lvl="1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DELETE FROM PRODUCT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WHERE  P_MIN = 5;</a:t>
            </a:r>
          </a:p>
          <a:p>
            <a:pPr marL="0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2438400" y="283633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Inserting Table Rows with a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SELECT Subquery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INSERT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Inserts multiple rows from another table (source)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Uses SELECT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subquery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 smtClean="0">
                <a:ea typeface="ＭＳ Ｐゴシック" panose="020B0600070205080204" pitchFamily="34" charset="-128"/>
              </a:rPr>
              <a:t>Subquery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query embedded (or nested or inner) inside another query</a:t>
            </a:r>
          </a:p>
          <a:p>
            <a:pPr marL="0" indent="0"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INSERT </a:t>
            </a:r>
            <a:r>
              <a:rPr lang="en-US" altLang="en-US" sz="2400" dirty="0">
                <a:ea typeface="ＭＳ Ｐゴシック" panose="020B0600070205080204" pitchFamily="34" charset="-128"/>
              </a:rPr>
              <a:t>INTO PART (PART_CODE, PART_DESCRIPT, 	PART_PRICE, V_CODE)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SELECT P_CODE, P_DESCRIPT, P_PRICE, V_CODE 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FROM PRODUCT;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99DB3F52-D111-4427-9EB8-AD4CB463EEED}"/>
  <p:tag name="ATHENA.CUSTOMXMLCONTENT" val="&lt;?xml version=&quot;1.0&quot;?&gt;&lt;athena xmlns=&quot;http://schemas.microsoft.com/edu/athena&quot; version=&quot;0.1.2218.0&quot;&gt;&lt;timings duration=&quot;25846&quot;/&gt;&lt;/athena&gt;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2218.0">
  <timings duration="25846"/>
</athena>
</file>

<file path=customXml/item2.xml><?xml version="1.0" encoding="utf-8"?>
<athena xmlns="http://schemas.microsoft.com/edu/athena" version="0.1.2218.0">
  <media streamable="true" recordStart="0" recordEnd="25846" recordLength="25900" audioOnly="true" start="0" end="25846" audioFormat="{00001610-0000-0010-8000-00AA00389B71}" audioRate="44100" muted="false" volume="0.8" fadeIn="0" fadeOut="0" videoFormat="{34363248-0000-0010-8000-00AA00389B71}" videoRate="10" videoWidth="64" videoHeight="64"/>
</athena>
</file>

<file path=customXml/itemProps1.xml><?xml version="1.0" encoding="utf-8"?>
<ds:datastoreItem xmlns:ds="http://schemas.openxmlformats.org/officeDocument/2006/customXml" ds:itemID="{99DB3F52-D111-4427-9EB8-AD4CB463EEED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B6EC0A6D-D079-416B-87E5-B348E93F262D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3746</TotalTime>
  <Words>1277</Words>
  <Application>Microsoft Office PowerPoint</Application>
  <PresentationFormat>On-screen Show (4:3)</PresentationFormat>
  <Paragraphs>349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Data Manipulation Commands</vt:lpstr>
      <vt:lpstr>Adding Table Rows</vt:lpstr>
      <vt:lpstr>Insert Statement Example</vt:lpstr>
      <vt:lpstr>Updating Table Rows</vt:lpstr>
      <vt:lpstr>Update Statement Examples</vt:lpstr>
      <vt:lpstr>Deleting Table Rows</vt:lpstr>
      <vt:lpstr>Inserting Table Rows with a  SELECT Subquery</vt:lpstr>
      <vt:lpstr>Saving Table Changes</vt:lpstr>
      <vt:lpstr>Restoring Table Contents</vt:lpstr>
      <vt:lpstr>Listing Table Rows</vt:lpstr>
      <vt:lpstr>SELECT Queries</vt:lpstr>
      <vt:lpstr>PowerPoint Presentation</vt:lpstr>
      <vt:lpstr>Selecting Rows with  Conditional Restrictions</vt:lpstr>
      <vt:lpstr>Where Clause  Examples</vt:lpstr>
      <vt:lpstr>Selecting Rows with  Conditional Restrictions (cont’d.)</vt:lpstr>
      <vt:lpstr>Dates and Derived Attributes</vt:lpstr>
      <vt:lpstr>Select Invoice Statement</vt:lpstr>
      <vt:lpstr>Arithmetic Operators:  The Rule of Precedence</vt:lpstr>
      <vt:lpstr>Logical Operators: AND, OR, and NOT</vt:lpstr>
      <vt:lpstr>Logical Operators Examples</vt:lpstr>
      <vt:lpstr>Special Operators</vt:lpstr>
      <vt:lpstr>Special Operators Examples</vt:lpstr>
      <vt:lpstr>Select statement w/ subquery (custs w/no invoices)</vt:lpstr>
      <vt:lpstr>Virtual Tables: Creating a View</vt:lpstr>
      <vt:lpstr>Create View Statement</vt:lpstr>
      <vt:lpstr>Additional SELECT Query Keywords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323</cp:revision>
  <dcterms:created xsi:type="dcterms:W3CDTF">2003-01-16T16:51:42Z</dcterms:created>
  <dcterms:modified xsi:type="dcterms:W3CDTF">2017-07-05T21:28:34Z</dcterms:modified>
</cp:coreProperties>
</file>