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92" r:id="rId2"/>
    <p:sldId id="380" r:id="rId3"/>
    <p:sldId id="432" r:id="rId4"/>
    <p:sldId id="433" r:id="rId5"/>
    <p:sldId id="435" r:id="rId6"/>
    <p:sldId id="436" r:id="rId7"/>
    <p:sldId id="434" r:id="rId8"/>
    <p:sldId id="438" r:id="rId9"/>
    <p:sldId id="439" r:id="rId10"/>
    <p:sldId id="440" r:id="rId11"/>
    <p:sldId id="441" r:id="rId12"/>
    <p:sldId id="445" r:id="rId13"/>
    <p:sldId id="442" r:id="rId14"/>
    <p:sldId id="443" r:id="rId15"/>
    <p:sldId id="444" r:id="rId16"/>
    <p:sldId id="447" r:id="rId17"/>
    <p:sldId id="426" r:id="rId18"/>
    <p:sldId id="428" r:id="rId19"/>
  </p:sldIdLst>
  <p:sldSz cx="9144000" cy="6858000" type="screen4x3"/>
  <p:notesSz cx="6934200" cy="9220200"/>
  <p:custDataLst>
    <p:tags r:id="rId22"/>
  </p:custDataLst>
  <p:defaultTextStyle>
    <a:defPPr>
      <a:defRPr lang="en-US"/>
    </a:defPPr>
    <a:lvl1pPr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 Iyer" initials="T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90929"/>
  </p:normalViewPr>
  <p:slideViewPr>
    <p:cSldViewPr>
      <p:cViewPr varScale="1">
        <p:scale>
          <a:sx n="83" d="100"/>
          <a:sy n="83" d="100"/>
        </p:scale>
        <p:origin x="31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5" d="100"/>
        <a:sy n="6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1331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13316" name="Rectangle 4"/>
          <p:cNvSpPr>
            <a:spLocks noGrp="1" noChangeArrowheads="1"/>
          </p:cNvSpPr>
          <p:nvPr>
            <p:ph type="ftr" sz="quarter" idx="2"/>
          </p:nvPr>
        </p:nvSpPr>
        <p:spPr bwMode="auto">
          <a:xfrm>
            <a:off x="0" y="8759825"/>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13317" name="Rectangle 5"/>
          <p:cNvSpPr>
            <a:spLocks noGrp="1" noChangeArrowheads="1"/>
          </p:cNvSpPr>
          <p:nvPr>
            <p:ph type="sldNum" sz="quarter" idx="3"/>
          </p:nvPr>
        </p:nvSpPr>
        <p:spPr bwMode="auto">
          <a:xfrm>
            <a:off x="3929063" y="8759825"/>
            <a:ext cx="3005137"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r" defTabSz="922338" eaLnBrk="1" hangingPunct="1">
              <a:lnSpc>
                <a:spcPct val="100000"/>
              </a:lnSpc>
              <a:spcBef>
                <a:spcPct val="0"/>
              </a:spcBef>
              <a:buClrTx/>
              <a:buFontTx/>
              <a:buNone/>
              <a:defRPr sz="1200">
                <a:latin typeface="Times New Roman" panose="02020603050405020304" pitchFamily="18" charset="0"/>
              </a:defRPr>
            </a:lvl1pPr>
          </a:lstStyle>
          <a:p>
            <a:fld id="{D6F7B278-2B3F-46CF-8931-2BC6F8EB336A}" type="slidenum">
              <a:rPr lang="en-US" altLang="en-US"/>
              <a:pPr/>
              <a:t>‹#›</a:t>
            </a:fld>
            <a:endParaRPr lang="en-US" altLang="en-US"/>
          </a:p>
        </p:txBody>
      </p:sp>
    </p:spTree>
    <p:extLst>
      <p:ext uri="{BB962C8B-B14F-4D97-AF65-F5344CB8AC3E}">
        <p14:creationId xmlns:p14="http://schemas.microsoft.com/office/powerpoint/2010/main" val="3096081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79913"/>
            <a:ext cx="5086350" cy="4148137"/>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defTabSz="922338" eaLnBrk="1" hangingPunct="1">
              <a:lnSpc>
                <a:spcPct val="100000"/>
              </a:lnSpc>
              <a:spcBef>
                <a:spcPct val="0"/>
              </a:spcBef>
              <a:buClrTx/>
              <a:buFontTx/>
              <a:buNone/>
              <a:defRPr sz="120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r" defTabSz="922338" eaLnBrk="1" hangingPunct="1">
              <a:lnSpc>
                <a:spcPct val="100000"/>
              </a:lnSpc>
              <a:spcBef>
                <a:spcPct val="0"/>
              </a:spcBef>
              <a:buClrTx/>
              <a:buFontTx/>
              <a:buNone/>
              <a:defRPr sz="1200">
                <a:latin typeface="Times New Roman" panose="02020603050405020304" pitchFamily="18" charset="0"/>
              </a:defRPr>
            </a:lvl1pPr>
          </a:lstStyle>
          <a:p>
            <a:fld id="{D1146F13-B57D-4DE0-899D-FA9B87F73338}" type="slidenum">
              <a:rPr lang="en-US" altLang="en-US"/>
              <a:pPr/>
              <a:t>‹#›</a:t>
            </a:fld>
            <a:endParaRPr lang="en-US" altLang="en-US"/>
          </a:p>
        </p:txBody>
      </p:sp>
    </p:spTree>
    <p:extLst>
      <p:ext uri="{BB962C8B-B14F-4D97-AF65-F5344CB8AC3E}">
        <p14:creationId xmlns:p14="http://schemas.microsoft.com/office/powerpoint/2010/main" val="3999057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146F13-B57D-4DE0-899D-FA9B87F73338}" type="slidenum">
              <a:rPr lang="en-US" altLang="en-US" smtClean="0"/>
              <a:pPr/>
              <a:t>1</a:t>
            </a:fld>
            <a:endParaRPr lang="en-US" altLang="en-US"/>
          </a:p>
        </p:txBody>
      </p:sp>
    </p:spTree>
    <p:extLst>
      <p:ext uri="{BB962C8B-B14F-4D97-AF65-F5344CB8AC3E}">
        <p14:creationId xmlns:p14="http://schemas.microsoft.com/office/powerpoint/2010/main" val="233336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ＭＳ Ｐゴシック" panose="020B0600070205080204" pitchFamily="34" charset="-128"/>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336EA47-DAA5-4FC7-95FE-09CCC4D82C7E}"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1316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07322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8341DE58-C35D-4631-AB52-2BDF5B8E977A}" type="slidenum">
              <a:rPr lang="en-US" altLang="en-US"/>
              <a:pPr/>
              <a:t>‹#›</a:t>
            </a:fld>
            <a:endParaRPr lang="en-US" altLang="en-US"/>
          </a:p>
        </p:txBody>
      </p:sp>
    </p:spTree>
    <p:extLst>
      <p:ext uri="{BB962C8B-B14F-4D97-AF65-F5344CB8AC3E}">
        <p14:creationId xmlns:p14="http://schemas.microsoft.com/office/powerpoint/2010/main" val="356377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80C31463-D8B8-47FA-AF0B-878C91323C56}" type="slidenum">
              <a:rPr lang="en-US" altLang="en-US"/>
              <a:pPr/>
              <a:t>‹#›</a:t>
            </a:fld>
            <a:endParaRPr lang="en-US" altLang="en-US"/>
          </a:p>
        </p:txBody>
      </p:sp>
    </p:spTree>
    <p:extLst>
      <p:ext uri="{BB962C8B-B14F-4D97-AF65-F5344CB8AC3E}">
        <p14:creationId xmlns:p14="http://schemas.microsoft.com/office/powerpoint/2010/main" val="366693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152400"/>
            <a:ext cx="21145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6075" y="152400"/>
            <a:ext cx="61912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A344919B-919F-4E80-88D9-D5548AEE05B2}" type="slidenum">
              <a:rPr lang="en-US" altLang="en-US"/>
              <a:pPr/>
              <a:t>‹#›</a:t>
            </a:fld>
            <a:endParaRPr lang="en-US" altLang="en-US"/>
          </a:p>
        </p:txBody>
      </p:sp>
    </p:spTree>
    <p:extLst>
      <p:ext uri="{BB962C8B-B14F-4D97-AF65-F5344CB8AC3E}">
        <p14:creationId xmlns:p14="http://schemas.microsoft.com/office/powerpoint/2010/main" val="314326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76200"/>
            <a:ext cx="61722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50DD0C8D-CF30-478E-9ADF-4C483577862D}" type="slidenum">
              <a:rPr lang="en-US" altLang="en-US"/>
              <a:pPr/>
              <a:t>‹#›</a:t>
            </a:fld>
            <a:endParaRPr lang="en-US" altLang="en-US"/>
          </a:p>
        </p:txBody>
      </p:sp>
    </p:spTree>
    <p:extLst>
      <p:ext uri="{BB962C8B-B14F-4D97-AF65-F5344CB8AC3E}">
        <p14:creationId xmlns:p14="http://schemas.microsoft.com/office/powerpoint/2010/main" val="1862297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D483469-0284-4DAE-ACAA-4AFFBDF07EF9}" type="slidenum">
              <a:rPr lang="en-US" altLang="en-US"/>
              <a:pPr/>
              <a:t>‹#›</a:t>
            </a:fld>
            <a:endParaRPr lang="en-US" altLang="en-US"/>
          </a:p>
        </p:txBody>
      </p:sp>
    </p:spTree>
    <p:extLst>
      <p:ext uri="{BB962C8B-B14F-4D97-AF65-F5344CB8AC3E}">
        <p14:creationId xmlns:p14="http://schemas.microsoft.com/office/powerpoint/2010/main" val="264609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6075" y="1676400"/>
            <a:ext cx="4152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676400"/>
            <a:ext cx="4152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F274F6CA-C2F1-41A1-B8C3-2C15891EA054}" type="slidenum">
              <a:rPr lang="en-US" altLang="en-US"/>
              <a:pPr/>
              <a:t>‹#›</a:t>
            </a:fld>
            <a:endParaRPr lang="en-US" altLang="en-US"/>
          </a:p>
        </p:txBody>
      </p:sp>
    </p:spTree>
    <p:extLst>
      <p:ext uri="{BB962C8B-B14F-4D97-AF65-F5344CB8AC3E}">
        <p14:creationId xmlns:p14="http://schemas.microsoft.com/office/powerpoint/2010/main" val="177127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E2349BA8-F855-4D69-AC3B-1469890427A7}" type="slidenum">
              <a:rPr lang="en-US" altLang="en-US"/>
              <a:pPr/>
              <a:t>‹#›</a:t>
            </a:fld>
            <a:endParaRPr lang="en-US" altLang="en-US"/>
          </a:p>
        </p:txBody>
      </p:sp>
    </p:spTree>
    <p:extLst>
      <p:ext uri="{BB962C8B-B14F-4D97-AF65-F5344CB8AC3E}">
        <p14:creationId xmlns:p14="http://schemas.microsoft.com/office/powerpoint/2010/main" val="103767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B7C88546-F1A5-4EBC-AC88-46062DEFA9A2}" type="slidenum">
              <a:rPr lang="en-US" altLang="en-US"/>
              <a:pPr/>
              <a:t>‹#›</a:t>
            </a:fld>
            <a:endParaRPr lang="en-US" altLang="en-US"/>
          </a:p>
        </p:txBody>
      </p:sp>
    </p:spTree>
    <p:extLst>
      <p:ext uri="{BB962C8B-B14F-4D97-AF65-F5344CB8AC3E}">
        <p14:creationId xmlns:p14="http://schemas.microsoft.com/office/powerpoint/2010/main" val="86031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DC47F166-5AFE-4545-BCBE-5C761779AD8E}" type="slidenum">
              <a:rPr lang="en-US" altLang="en-US"/>
              <a:pPr/>
              <a:t>‹#›</a:t>
            </a:fld>
            <a:endParaRPr lang="en-US" altLang="en-US"/>
          </a:p>
        </p:txBody>
      </p:sp>
    </p:spTree>
    <p:extLst>
      <p:ext uri="{BB962C8B-B14F-4D97-AF65-F5344CB8AC3E}">
        <p14:creationId xmlns:p14="http://schemas.microsoft.com/office/powerpoint/2010/main" val="35835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DD1D8B3D-E700-4C27-B818-EFFA1BB0266E}" type="slidenum">
              <a:rPr lang="en-US" altLang="en-US"/>
              <a:pPr/>
              <a:t>‹#›</a:t>
            </a:fld>
            <a:endParaRPr lang="en-US" altLang="en-US"/>
          </a:p>
        </p:txBody>
      </p:sp>
    </p:spTree>
    <p:extLst>
      <p:ext uri="{BB962C8B-B14F-4D97-AF65-F5344CB8AC3E}">
        <p14:creationId xmlns:p14="http://schemas.microsoft.com/office/powerpoint/2010/main" val="39151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57B29168-9154-43A0-B28A-1E4258387E26}" type="slidenum">
              <a:rPr lang="en-US" altLang="en-US"/>
              <a:pPr/>
              <a:t>‹#›</a:t>
            </a:fld>
            <a:endParaRPr lang="en-US" altLang="en-US"/>
          </a:p>
        </p:txBody>
      </p:sp>
    </p:spTree>
    <p:extLst>
      <p:ext uri="{BB962C8B-B14F-4D97-AF65-F5344CB8AC3E}">
        <p14:creationId xmlns:p14="http://schemas.microsoft.com/office/powerpoint/2010/main" val="400724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46075" y="16764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 Click to edit Master text styles</a:t>
            </a:r>
          </a:p>
          <a:p>
            <a:pPr lvl="1"/>
            <a:r>
              <a:rPr lang="en-US" altLang="en-US" smtClean="0"/>
              <a:t> Second level</a:t>
            </a:r>
          </a:p>
          <a:p>
            <a:pPr lvl="2"/>
            <a:r>
              <a:rPr lang="en-US" altLang="en-US" smtClean="0"/>
              <a:t>Third level</a:t>
            </a:r>
          </a:p>
          <a:p>
            <a:pPr lvl="3"/>
            <a:r>
              <a:rPr lang="en-US" altLang="en-US" smtClean="0"/>
              <a:t> Fourth level</a:t>
            </a:r>
          </a:p>
          <a:p>
            <a:pPr lvl="4"/>
            <a:r>
              <a:rPr lang="en-US" altLang="en-US" smtClean="0"/>
              <a:t>Fifth level</a:t>
            </a:r>
          </a:p>
        </p:txBody>
      </p:sp>
      <p:sp>
        <p:nvSpPr>
          <p:cNvPr id="1027" name="Line 3"/>
          <p:cNvSpPr>
            <a:spLocks noChangeShapeType="1"/>
          </p:cNvSpPr>
          <p:nvPr/>
        </p:nvSpPr>
        <p:spPr bwMode="auto">
          <a:xfrm>
            <a:off x="457200" y="1565275"/>
            <a:ext cx="792480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 name="Line 4"/>
          <p:cNvSpPr>
            <a:spLocks noChangeShapeType="1"/>
          </p:cNvSpPr>
          <p:nvPr/>
        </p:nvSpPr>
        <p:spPr bwMode="auto">
          <a:xfrm>
            <a:off x="457200" y="1489075"/>
            <a:ext cx="7924800" cy="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5"/>
          <p:cNvSpPr>
            <a:spLocks noGrp="1" noChangeArrowheads="1"/>
          </p:cNvSpPr>
          <p:nvPr>
            <p:ph type="dt" sz="half" idx="2"/>
          </p:nvPr>
        </p:nvSpPr>
        <p:spPr bwMode="auto">
          <a:xfrm>
            <a:off x="6858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sz="1000">
                <a:latin typeface="Arial" charset="0"/>
              </a:defRPr>
            </a:lvl1pPr>
          </a:lstStyle>
          <a:p>
            <a:pPr>
              <a:defRPr/>
            </a:pPr>
            <a:endParaRPr lang="en-US"/>
          </a:p>
        </p:txBody>
      </p:sp>
      <p:sp>
        <p:nvSpPr>
          <p:cNvPr id="32774" name="Rectangle 6"/>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000">
                <a:latin typeface="Arial" charset="0"/>
              </a:defRPr>
            </a:lvl1pPr>
          </a:lstStyle>
          <a:p>
            <a:pPr>
              <a:defRPr/>
            </a:pPr>
            <a:endParaRPr lang="en-US"/>
          </a:p>
        </p:txBody>
      </p:sp>
      <p:sp>
        <p:nvSpPr>
          <p:cNvPr id="32775" name="Rectangle 7"/>
          <p:cNvSpPr>
            <a:spLocks noGrp="1" noChangeArrowheads="1"/>
          </p:cNvSpPr>
          <p:nvPr>
            <p:ph type="sldNum" sz="quarter" idx="4"/>
          </p:nvPr>
        </p:nvSpPr>
        <p:spPr bwMode="auto">
          <a:xfrm>
            <a:off x="70104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000"/>
            </a:lvl1pPr>
          </a:lstStyle>
          <a:p>
            <a:fld id="{80CEC538-5A4E-4E40-933F-8DEA5D21A93E}" type="slidenum">
              <a:rPr lang="en-US" altLang="en-US"/>
              <a:pPr/>
              <a:t>‹#›</a:t>
            </a:fld>
            <a:endParaRPr lang="en-US" altLang="en-US"/>
          </a:p>
        </p:txBody>
      </p:sp>
      <p:sp>
        <p:nvSpPr>
          <p:cNvPr id="1032" name="Rectangle 8"/>
          <p:cNvSpPr>
            <a:spLocks noGrp="1" noChangeArrowheads="1"/>
          </p:cNvSpPr>
          <p:nvPr>
            <p:ph type="title"/>
          </p:nvPr>
        </p:nvSpPr>
        <p:spPr bwMode="auto">
          <a:xfrm>
            <a:off x="2209800" y="152400"/>
            <a:ext cx="617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8600" y="228600"/>
            <a:ext cx="1868424" cy="393192"/>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ahoma" pitchFamily="34" charset="0"/>
        </a:defRPr>
      </a:lvl2pPr>
      <a:lvl3pPr algn="ctr" rtl="0" eaLnBrk="0" fontAlgn="base" hangingPunct="0">
        <a:spcBef>
          <a:spcPct val="0"/>
        </a:spcBef>
        <a:spcAft>
          <a:spcPct val="0"/>
        </a:spcAft>
        <a:defRPr sz="3200" b="1">
          <a:solidFill>
            <a:schemeClr val="tx1"/>
          </a:solidFill>
          <a:latin typeface="Tahoma" pitchFamily="34" charset="0"/>
        </a:defRPr>
      </a:lvl3pPr>
      <a:lvl4pPr algn="ctr" rtl="0" eaLnBrk="0" fontAlgn="base" hangingPunct="0">
        <a:spcBef>
          <a:spcPct val="0"/>
        </a:spcBef>
        <a:spcAft>
          <a:spcPct val="0"/>
        </a:spcAft>
        <a:defRPr sz="3200" b="1">
          <a:solidFill>
            <a:schemeClr val="tx1"/>
          </a:solidFill>
          <a:latin typeface="Tahoma" pitchFamily="34" charset="0"/>
        </a:defRPr>
      </a:lvl4pPr>
      <a:lvl5pPr algn="ctr" rtl="0" eaLnBrk="0" fontAlgn="base" hangingPunct="0">
        <a:spcBef>
          <a:spcPct val="0"/>
        </a:spcBef>
        <a:spcAft>
          <a:spcPct val="0"/>
        </a:spcAft>
        <a:defRPr sz="3200" b="1">
          <a:solidFill>
            <a:schemeClr val="tx1"/>
          </a:solidFill>
          <a:latin typeface="Tahoma" pitchFamily="34" charset="0"/>
        </a:defRPr>
      </a:lvl5pPr>
      <a:lvl6pPr marL="457200" algn="ctr" rtl="0" eaLnBrk="0" fontAlgn="base" hangingPunct="0">
        <a:spcBef>
          <a:spcPct val="0"/>
        </a:spcBef>
        <a:spcAft>
          <a:spcPct val="0"/>
        </a:spcAft>
        <a:defRPr sz="3200" b="1">
          <a:solidFill>
            <a:schemeClr val="tx1"/>
          </a:solidFill>
          <a:latin typeface="Tahoma" pitchFamily="34" charset="0"/>
        </a:defRPr>
      </a:lvl6pPr>
      <a:lvl7pPr marL="914400" algn="ctr" rtl="0" eaLnBrk="0" fontAlgn="base" hangingPunct="0">
        <a:spcBef>
          <a:spcPct val="0"/>
        </a:spcBef>
        <a:spcAft>
          <a:spcPct val="0"/>
        </a:spcAft>
        <a:defRPr sz="3200" b="1">
          <a:solidFill>
            <a:schemeClr val="tx1"/>
          </a:solidFill>
          <a:latin typeface="Tahoma" pitchFamily="34" charset="0"/>
        </a:defRPr>
      </a:lvl7pPr>
      <a:lvl8pPr marL="1371600" algn="ctr" rtl="0" eaLnBrk="0" fontAlgn="base" hangingPunct="0">
        <a:spcBef>
          <a:spcPct val="0"/>
        </a:spcBef>
        <a:spcAft>
          <a:spcPct val="0"/>
        </a:spcAft>
        <a:defRPr sz="3200" b="1">
          <a:solidFill>
            <a:schemeClr val="tx1"/>
          </a:solidFill>
          <a:latin typeface="Tahoma" pitchFamily="34" charset="0"/>
        </a:defRPr>
      </a:lvl8pPr>
      <a:lvl9pPr marL="1828800" algn="ctr" rtl="0" eaLnBrk="0" fontAlgn="base" hangingPunct="0">
        <a:spcBef>
          <a:spcPct val="0"/>
        </a:spcBef>
        <a:spcAft>
          <a:spcPct val="0"/>
        </a:spcAft>
        <a:defRPr sz="3200" b="1">
          <a:solidFill>
            <a:schemeClr val="tx1"/>
          </a:solidFill>
          <a:latin typeface="Tahoma" pitchFamily="34" charset="0"/>
        </a:defRPr>
      </a:lvl9pPr>
    </p:titleStyle>
    <p:bodyStyle>
      <a:lvl1pPr marL="342900" indent="-342900" algn="l" rtl="0" eaLnBrk="0" fontAlgn="base" hangingPunct="0">
        <a:spcBef>
          <a:spcPct val="20000"/>
        </a:spcBef>
        <a:spcAft>
          <a:spcPct val="0"/>
        </a:spcAft>
        <a:buClr>
          <a:srgbClr val="A50021"/>
        </a:buClr>
        <a:buFont typeface="Monotype Sort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Monotype Sorts" pitchFamily="2" charset="2"/>
        <a:buChar char="u"/>
        <a:defRPr sz="2400">
          <a:solidFill>
            <a:schemeClr val="tx1"/>
          </a:solidFill>
          <a:latin typeface="+mn-lt"/>
        </a:defRPr>
      </a:lvl2pPr>
      <a:lvl3pPr marL="1143000" indent="-228600" algn="l" rtl="0" eaLnBrk="0" fontAlgn="base" hangingPunct="0">
        <a:spcBef>
          <a:spcPct val="20000"/>
        </a:spcBef>
        <a:spcAft>
          <a:spcPct val="0"/>
        </a:spcAft>
        <a:buClr>
          <a:srgbClr val="A50021"/>
        </a:buClr>
        <a:buFont typeface="Webdings" panose="05030102010509060703" pitchFamily="18" charset="2"/>
        <a:buChar char="4"/>
        <a:defRPr sz="2000">
          <a:solidFill>
            <a:schemeClr val="tx1"/>
          </a:solidFill>
          <a:latin typeface="+mn-lt"/>
        </a:defRPr>
      </a:lvl3pPr>
      <a:lvl4pPr marL="1600200" indent="-228600" algn="l" rtl="0" eaLnBrk="0" fontAlgn="base" hangingPunct="0">
        <a:spcBef>
          <a:spcPct val="20000"/>
        </a:spcBef>
        <a:spcAft>
          <a:spcPct val="0"/>
        </a:spcAft>
        <a:buClr>
          <a:srgbClr val="A50021"/>
        </a:buClr>
        <a:buFont typeface="Webdings" panose="05030102010509060703" pitchFamily="18" charset="2"/>
        <a:buChar char="n"/>
        <a:defRPr>
          <a:solidFill>
            <a:schemeClr val="tx1"/>
          </a:solidFill>
          <a:latin typeface="+mn-lt"/>
        </a:defRPr>
      </a:lvl4pPr>
      <a:lvl5pPr marL="2057400" indent="-228600" algn="l" rtl="0" eaLnBrk="0" fontAlgn="base" hangingPunct="0">
        <a:spcBef>
          <a:spcPct val="20000"/>
        </a:spcBef>
        <a:spcAft>
          <a:spcPct val="0"/>
        </a:spcAft>
        <a:buClr>
          <a:srgbClr val="A50021"/>
        </a:buClr>
        <a:buFont typeface="Monotype Sorts" pitchFamily="2" charset="2"/>
        <a:buChar char="w"/>
        <a:defRPr>
          <a:solidFill>
            <a:schemeClr val="tx1"/>
          </a:solidFill>
          <a:latin typeface="+mn-lt"/>
        </a:defRPr>
      </a:lvl5pPr>
      <a:lvl6pPr marL="2514600" indent="-228600" algn="l" rtl="0" eaLnBrk="0" fontAlgn="base" hangingPunct="0">
        <a:spcBef>
          <a:spcPct val="20000"/>
        </a:spcBef>
        <a:spcAft>
          <a:spcPct val="0"/>
        </a:spcAft>
        <a:buClr>
          <a:srgbClr val="A50021"/>
        </a:buClr>
        <a:buFont typeface="Monotype Sorts" pitchFamily="2" charset="2"/>
        <a:buChar char="w"/>
        <a:defRPr>
          <a:solidFill>
            <a:schemeClr val="tx1"/>
          </a:solidFill>
          <a:latin typeface="+mn-lt"/>
        </a:defRPr>
      </a:lvl6pPr>
      <a:lvl7pPr marL="2971800" indent="-228600" algn="l" rtl="0" eaLnBrk="0" fontAlgn="base" hangingPunct="0">
        <a:spcBef>
          <a:spcPct val="20000"/>
        </a:spcBef>
        <a:spcAft>
          <a:spcPct val="0"/>
        </a:spcAft>
        <a:buClr>
          <a:srgbClr val="A50021"/>
        </a:buClr>
        <a:buFont typeface="Monotype Sorts" pitchFamily="2" charset="2"/>
        <a:buChar char="w"/>
        <a:defRPr>
          <a:solidFill>
            <a:schemeClr val="tx1"/>
          </a:solidFill>
          <a:latin typeface="+mn-lt"/>
        </a:defRPr>
      </a:lvl7pPr>
      <a:lvl8pPr marL="3429000" indent="-228600" algn="l" rtl="0" eaLnBrk="0" fontAlgn="base" hangingPunct="0">
        <a:spcBef>
          <a:spcPct val="20000"/>
        </a:spcBef>
        <a:spcAft>
          <a:spcPct val="0"/>
        </a:spcAft>
        <a:buClr>
          <a:srgbClr val="A50021"/>
        </a:buClr>
        <a:buFont typeface="Monotype Sorts" pitchFamily="2" charset="2"/>
        <a:buChar char="w"/>
        <a:defRPr>
          <a:solidFill>
            <a:schemeClr val="tx1"/>
          </a:solidFill>
          <a:latin typeface="+mn-lt"/>
        </a:defRPr>
      </a:lvl8pPr>
      <a:lvl9pPr marL="3886200" indent="-228600" algn="l" rtl="0" eaLnBrk="0" fontAlgn="base" hangingPunct="0">
        <a:spcBef>
          <a:spcPct val="20000"/>
        </a:spcBef>
        <a:spcAft>
          <a:spcPct val="0"/>
        </a:spcAft>
        <a:buClr>
          <a:srgbClr val="A50021"/>
        </a:buClr>
        <a:buFont typeface="Monotype Sorts" pitchFamily="2" charset="2"/>
        <a:buChar char="w"/>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ibm.com/support/knowledgecenter/SS9UM9_9.1.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support/knowledgecenter/SS9UM9_9.1.0/com.ibm.datatools.dimensional.ui.doc/topics/c_dm_design_cycle_2_idgrain.html?view=kc#c_dm_design_cycle_2_idgrain__c_dm_dc_2_step2" TargetMode="External"/><Relationship Id="rId7" Type="http://schemas.openxmlformats.org/officeDocument/2006/relationships/hyperlink" Target="https://www.ibm.com/support/knowledgecenter/SS9UM9_9.1.0/com.ibm.datatools.dimensional.ui.doc/topics/c_dm_design_cycle_2_idgrain.html?view=kc#c_dm_design_cycle_2_idgrain__c_dm_dc_2_step6" TargetMode="External"/><Relationship Id="rId2" Type="http://schemas.openxmlformats.org/officeDocument/2006/relationships/hyperlink" Target="https://www.ibm.com/support/knowledgecenter/SS9UM9_9.1.0/com.ibm.datatools.dimensional.ui.doc/topics/c_dm_design_cycle_2_idgrain.html?view=kc#c_dm_design_cycle_2_idgrain__c_dm_dc_2_step1" TargetMode="External"/><Relationship Id="rId1" Type="http://schemas.openxmlformats.org/officeDocument/2006/relationships/slideLayout" Target="../slideLayouts/slideLayout2.xml"/><Relationship Id="rId6" Type="http://schemas.openxmlformats.org/officeDocument/2006/relationships/hyperlink" Target="https://www.ibm.com/support/knowledgecenter/SS9UM9_9.1.0/com.ibm.datatools.dimensional.ui.doc/topics/c_dm_design_cycle_2_idgrain.html?view=kc#c_dm_design_cycle_2_idgrain__c_dm_dc_2_step5" TargetMode="External"/><Relationship Id="rId5" Type="http://schemas.openxmlformats.org/officeDocument/2006/relationships/hyperlink" Target="https://www.ibm.com/support/knowledgecenter/SS9UM9_9.1.0/com.ibm.datatools.dimensional.ui.doc/topics/c_dm_design_cycle_2_idgrain.html?view=kc#c_dm_design_cycle_2_idgrain__c_dm_dc_2_step4" TargetMode="External"/><Relationship Id="rId4" Type="http://schemas.openxmlformats.org/officeDocument/2006/relationships/hyperlink" Target="https://www.ibm.com/support/knowledgecenter/SS9UM9_9.1.0/com.ibm.datatools.dimensional.ui.doc/topics/c_dm_design_cycle_2_idgrain.html?view=kc#c_dm_design_cycle_2_idgrain__c_dm_dc_2_step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body" idx="1"/>
          </p:nvPr>
        </p:nvSpPr>
        <p:spPr>
          <a:xfrm>
            <a:off x="1676400" y="0"/>
            <a:ext cx="7391400" cy="1066800"/>
          </a:xfrm>
          <a:noFill/>
        </p:spPr>
        <p:txBody>
          <a:bodyPr/>
          <a:lstStyle/>
          <a:p>
            <a:pPr marL="0" indent="0" algn="ctr" eaLnBrk="1" hangingPunct="1">
              <a:lnSpc>
                <a:spcPct val="90000"/>
              </a:lnSpc>
              <a:buFontTx/>
              <a:buNone/>
            </a:pPr>
            <a:r>
              <a:rPr lang="en-US" altLang="en-US" sz="3200" i="1" dirty="0" smtClean="0"/>
              <a:t>IBM Website:</a:t>
            </a:r>
            <a:endParaRPr lang="en-US" altLang="en-US" sz="3200" i="1" dirty="0"/>
          </a:p>
          <a:p>
            <a:pPr marL="0" indent="0" algn="ctr" eaLnBrk="1" hangingPunct="1">
              <a:lnSpc>
                <a:spcPct val="90000"/>
              </a:lnSpc>
              <a:buFontTx/>
              <a:buNone/>
            </a:pPr>
            <a:r>
              <a:rPr lang="en-US" altLang="en-US" sz="3200" i="1" dirty="0" smtClean="0">
                <a:ea typeface="ＭＳ Ｐゴシック" panose="020B0600070205080204" pitchFamily="34" charset="-128"/>
              </a:rPr>
              <a:t>Identifying the Grain Data </a:t>
            </a:r>
            <a:r>
              <a:rPr lang="en-US" altLang="en-US" sz="3200" i="1" dirty="0">
                <a:ea typeface="ＭＳ Ｐゴシック" panose="020B0600070205080204" pitchFamily="34" charset="-128"/>
              </a:rPr>
              <a:t>Warehouses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626713"/>
            <a:ext cx="6934200" cy="4831177"/>
          </a:xfrm>
          <a:prstGeom prst="rect">
            <a:avLst/>
          </a:prstGeom>
        </p:spPr>
      </p:pic>
      <p:sp>
        <p:nvSpPr>
          <p:cNvPr id="4" name="TextBox 3"/>
          <p:cNvSpPr txBox="1"/>
          <p:nvPr/>
        </p:nvSpPr>
        <p:spPr>
          <a:xfrm>
            <a:off x="685800" y="6457890"/>
            <a:ext cx="7772400" cy="400110"/>
          </a:xfrm>
          <a:prstGeom prst="rect">
            <a:avLst/>
          </a:prstGeom>
          <a:noFill/>
        </p:spPr>
        <p:txBody>
          <a:bodyPr wrap="square" rtlCol="0">
            <a:spAutoFit/>
          </a:bodyPr>
          <a:lstStyle/>
          <a:p>
            <a:pPr>
              <a:buNone/>
            </a:pPr>
            <a:r>
              <a:rPr lang="en-US" sz="1000" dirty="0"/>
              <a:t>The slides in this presentation have been adapted from </a:t>
            </a:r>
            <a:r>
              <a:rPr lang="en-US" sz="1000" dirty="0"/>
              <a:t>IBM website: </a:t>
            </a:r>
            <a:r>
              <a:rPr lang="en-US" sz="1000" dirty="0">
                <a:hlinkClick r:id="rId4"/>
              </a:rPr>
              <a:t>https://www.ibm.com/support/knowledgecenter/SS9UM9_9.1.0</a:t>
            </a:r>
            <a:r>
              <a:rPr lang="en-US" sz="1000" dirty="0" smtClean="0">
                <a:hlinkClick r:id="rId4"/>
              </a:rPr>
              <a:t>/</a:t>
            </a:r>
            <a:endParaRPr lang="en-US" sz="1000" dirty="0" smtClean="0"/>
          </a:p>
          <a:p>
            <a:pPr>
              <a:buNone/>
            </a:pPr>
            <a:r>
              <a:rPr lang="en-US" sz="1000" dirty="0" smtClean="0"/>
              <a:t>com.ibm.datatools.dimensional.ui.doc/topics/c_dm_design_cycle_2_idgrain.html#c_dm_design_cycle_2_idgrain</a:t>
            </a:r>
            <a:r>
              <a:rPr lang="en-US" sz="1000" dirty="0"/>
              <a:t>__c_dm_dc_2_step1</a:t>
            </a:r>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172200" cy="1143000"/>
          </a:xfrm>
        </p:spPr>
        <p:txBody>
          <a:bodyPr/>
          <a:lstStyle/>
          <a:p>
            <a:r>
              <a:rPr lang="en-US" dirty="0"/>
              <a:t>Criteria for one or multiple fact tables</a:t>
            </a:r>
          </a:p>
        </p:txBody>
      </p:sp>
      <p:sp>
        <p:nvSpPr>
          <p:cNvPr id="3" name="Content Placeholder 2"/>
          <p:cNvSpPr>
            <a:spLocks noGrp="1"/>
          </p:cNvSpPr>
          <p:nvPr>
            <p:ph idx="1"/>
          </p:nvPr>
        </p:nvSpPr>
        <p:spPr>
          <a:xfrm>
            <a:off x="0" y="1524000"/>
            <a:ext cx="8991600" cy="4648200"/>
          </a:xfrm>
        </p:spPr>
        <p:txBody>
          <a:bodyPr/>
          <a:lstStyle/>
          <a:p>
            <a:r>
              <a:rPr lang="en-US" sz="2000" b="0" dirty="0"/>
              <a:t>Consider the </a:t>
            </a:r>
            <a:r>
              <a:rPr lang="en-US" sz="2000" b="0" dirty="0" smtClean="0"/>
              <a:t>measures. </a:t>
            </a:r>
            <a:r>
              <a:rPr lang="en-US" sz="2000" b="0" dirty="0"/>
              <a:t>Decide whether to group the measures in one fact table or separate in fact tables with different grains.</a:t>
            </a:r>
          </a:p>
          <a:p>
            <a:r>
              <a:rPr lang="en-US" sz="2000" b="0" dirty="0"/>
              <a:t>Are multiple OLTP source systems involved? </a:t>
            </a:r>
            <a:r>
              <a:rPr lang="en-US" sz="2000" b="0" dirty="0" smtClean="0"/>
              <a:t>If </a:t>
            </a:r>
            <a:r>
              <a:rPr lang="en-US" sz="2000" b="0" dirty="0"/>
              <a:t>you must keep the systems separate, each source system caters to a particular requirement of the business. If the business processes include order management, store inventory, or warehouse inventory, separate source systems are probably involved. In </a:t>
            </a:r>
            <a:r>
              <a:rPr lang="en-US" sz="2000" b="0" dirty="0" smtClean="0"/>
              <a:t>most cases, </a:t>
            </a:r>
            <a:r>
              <a:rPr lang="en-US" sz="2000" b="0" dirty="0"/>
              <a:t>use separate fact tables.</a:t>
            </a:r>
          </a:p>
          <a:p>
            <a:r>
              <a:rPr lang="en-US" sz="2000" b="0" dirty="0"/>
              <a:t>Determine if multiple, unrelated business processes are involved. Create separate fact tables for unrelated business processes. </a:t>
            </a:r>
            <a:endParaRPr lang="en-US" sz="2000" b="0" dirty="0" smtClean="0"/>
          </a:p>
          <a:p>
            <a:r>
              <a:rPr lang="en-US" sz="2000" b="0" dirty="0" smtClean="0"/>
              <a:t>If a single business process requires different levels of granularity, create separate fact tables to handle those levels.</a:t>
            </a:r>
          </a:p>
          <a:p>
            <a:r>
              <a:rPr lang="en-US" sz="2000" b="0" dirty="0" smtClean="0"/>
              <a:t>If a dimension is not true to the grain definition, design a new fact table with its own grain definition.</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10</a:t>
            </a:r>
            <a:endParaRPr lang="en-US" dirty="0"/>
          </a:p>
        </p:txBody>
      </p:sp>
    </p:spTree>
    <p:extLst>
      <p:ext uri="{BB962C8B-B14F-4D97-AF65-F5344CB8AC3E}">
        <p14:creationId xmlns:p14="http://schemas.microsoft.com/office/powerpoint/2010/main" val="1030095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172200" cy="1143000"/>
          </a:xfrm>
        </p:spPr>
        <p:txBody>
          <a:bodyPr/>
          <a:lstStyle/>
          <a:p>
            <a:r>
              <a:rPr lang="en-US" dirty="0"/>
              <a:t>Criteria for one or multiple fact tables</a:t>
            </a:r>
          </a:p>
        </p:txBody>
      </p:sp>
      <p:sp>
        <p:nvSpPr>
          <p:cNvPr id="3" name="Content Placeholder 2"/>
          <p:cNvSpPr>
            <a:spLocks noGrp="1"/>
          </p:cNvSpPr>
          <p:nvPr>
            <p:ph idx="1"/>
          </p:nvPr>
        </p:nvSpPr>
        <p:spPr>
          <a:xfrm>
            <a:off x="0" y="1524000"/>
            <a:ext cx="8991600" cy="4648200"/>
          </a:xfrm>
        </p:spPr>
        <p:txBody>
          <a:bodyPr/>
          <a:lstStyle/>
          <a:p>
            <a:r>
              <a:rPr lang="en-US" sz="2000" b="0" dirty="0" smtClean="0"/>
              <a:t>Consider </a:t>
            </a:r>
            <a:r>
              <a:rPr lang="en-US" sz="2000" b="0" dirty="0"/>
              <a:t>the timing and sequencing of events. You might need separate processes to handle a single event. For example, a company markets its product. Customers order the products. The accounts receivable department produces an invoice. The customer pays the invoice. After the purchase, the customer may return some of the products or send some of the products back for repairs. If any of the products are out of warranty, this process requires new charges. Several processes are involved in the sequence of single purchase event. Each of these processes are likely working with a particular different point in time. Each of these processes are handled using separate fact tables.</a:t>
            </a:r>
          </a:p>
          <a:p>
            <a:pPr marL="0" indent="0">
              <a:buNone/>
            </a:pPr>
            <a:endParaRPr lang="en-US" sz="2000"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11</a:t>
            </a:r>
            <a:endParaRPr lang="en-US" dirty="0"/>
          </a:p>
        </p:txBody>
      </p:sp>
    </p:spTree>
    <p:extLst>
      <p:ext uri="{BB962C8B-B14F-4D97-AF65-F5344CB8AC3E}">
        <p14:creationId xmlns:p14="http://schemas.microsoft.com/office/powerpoint/2010/main" val="1404049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6172200" cy="1143000"/>
          </a:xfrm>
        </p:spPr>
        <p:txBody>
          <a:bodyPr/>
          <a:lstStyle/>
          <a:p>
            <a:r>
              <a:rPr lang="en-US" dirty="0"/>
              <a:t>Multiple granularities in a single fact table</a:t>
            </a:r>
          </a:p>
        </p:txBody>
      </p:sp>
      <p:sp>
        <p:nvSpPr>
          <p:cNvPr id="3" name="Content Placeholder 2"/>
          <p:cNvSpPr>
            <a:spLocks noGrp="1"/>
          </p:cNvSpPr>
          <p:nvPr>
            <p:ph idx="1"/>
          </p:nvPr>
        </p:nvSpPr>
        <p:spPr>
          <a:xfrm>
            <a:off x="304800" y="1676400"/>
            <a:ext cx="8458200" cy="4648200"/>
          </a:xfrm>
        </p:spPr>
        <p:txBody>
          <a:bodyPr/>
          <a:lstStyle/>
          <a:p>
            <a:r>
              <a:rPr lang="en-US" b="0" dirty="0"/>
              <a:t>If you use multiple grains in one fact table, add a column called the </a:t>
            </a:r>
            <a:r>
              <a:rPr lang="en-US" i="1" dirty="0"/>
              <a:t>granularity flag</a:t>
            </a:r>
            <a:r>
              <a:rPr lang="en-US" b="0" dirty="0"/>
              <a:t>. </a:t>
            </a:r>
            <a:endParaRPr lang="en-US" b="0" dirty="0" smtClean="0"/>
          </a:p>
          <a:p>
            <a:endParaRPr lang="en-US" b="0" dirty="0" smtClean="0"/>
          </a:p>
          <a:p>
            <a:r>
              <a:rPr lang="en-US" b="0" dirty="0" smtClean="0"/>
              <a:t>This </a:t>
            </a:r>
            <a:r>
              <a:rPr lang="en-US" b="0" dirty="0"/>
              <a:t>column would indicate the grain of the </a:t>
            </a:r>
            <a:r>
              <a:rPr lang="en-US" b="0" dirty="0" smtClean="0"/>
              <a:t>row in the table</a:t>
            </a:r>
            <a:r>
              <a:rPr lang="en-US" b="0" dirty="0"/>
              <a:t>. </a:t>
            </a:r>
            <a:endParaRPr lang="en-US" b="0" dirty="0" smtClean="0"/>
          </a:p>
          <a:p>
            <a:endParaRPr lang="en-US" b="0" dirty="0"/>
          </a:p>
          <a:p>
            <a:r>
              <a:rPr lang="en-US" b="0" dirty="0" smtClean="0"/>
              <a:t>The </a:t>
            </a:r>
            <a:r>
              <a:rPr lang="en-US" b="0" dirty="0"/>
              <a:t>column defines whether the information is stored at the daily, weekly, monthly, or yearly level.</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12</a:t>
            </a:r>
            <a:endParaRPr lang="en-US" dirty="0"/>
          </a:p>
        </p:txBody>
      </p:sp>
    </p:spTree>
    <p:extLst>
      <p:ext uri="{BB962C8B-B14F-4D97-AF65-F5344CB8AC3E}">
        <p14:creationId xmlns:p14="http://schemas.microsoft.com/office/powerpoint/2010/main" val="3175240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atomicity of the grain</a:t>
            </a:r>
          </a:p>
        </p:txBody>
      </p:sp>
      <p:sp>
        <p:nvSpPr>
          <p:cNvPr id="3" name="Content Placeholder 2"/>
          <p:cNvSpPr>
            <a:spLocks noGrp="1"/>
          </p:cNvSpPr>
          <p:nvPr>
            <p:ph idx="1"/>
          </p:nvPr>
        </p:nvSpPr>
        <p:spPr>
          <a:xfrm>
            <a:off x="76200" y="1676400"/>
            <a:ext cx="8991600" cy="4648200"/>
          </a:xfrm>
        </p:spPr>
        <p:txBody>
          <a:bodyPr/>
          <a:lstStyle/>
          <a:p>
            <a:r>
              <a:rPr lang="en-US" sz="2000" b="0" dirty="0"/>
              <a:t>Review the atomicity (level of detail) of the grain to make sure that it is at the most detailed level. This decision includes consideration for anticipated future needs in order to minimize the potential for a required redesign as business requirements change</a:t>
            </a:r>
            <a:r>
              <a:rPr lang="en-US" sz="2000" b="0" dirty="0" smtClean="0"/>
              <a:t>.</a:t>
            </a:r>
            <a:endParaRPr lang="en-US" sz="2000" b="0" dirty="0"/>
          </a:p>
          <a:p>
            <a:r>
              <a:rPr lang="en-US" sz="2000" b="0" dirty="0" smtClean="0"/>
              <a:t>Even </a:t>
            </a:r>
            <a:r>
              <a:rPr lang="en-US" sz="2000" b="0" dirty="0"/>
              <a:t>if the business requirements need information at the monthly or quarterly level, make this information available at the daily level. If dimensions are more detailed (atomic), the business can retrieve more detailed information</a:t>
            </a:r>
            <a:r>
              <a:rPr lang="en-US" sz="2000" b="0" dirty="0" smtClean="0"/>
              <a:t>.</a:t>
            </a:r>
            <a:endParaRPr lang="en-US" sz="2000" b="0" dirty="0"/>
          </a:p>
          <a:p>
            <a:r>
              <a:rPr lang="en-US" sz="2000" b="0" dirty="0"/>
              <a:t>For example, consider a Date dimension that has only a Year attribute. Since there is only one attribute, you cannot query for information at the quarter, month, or day level. To maximize available information, choose a detailed atomic grain. In this example, you can define the grain to the Day level</a:t>
            </a:r>
            <a:r>
              <a:rPr lang="en-US" sz="2000" b="0" dirty="0" smtClean="0"/>
              <a:t>.</a:t>
            </a:r>
            <a:endParaRPr lang="en-US" sz="2000"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13</a:t>
            </a:r>
            <a:endParaRPr lang="en-US" dirty="0"/>
          </a:p>
        </p:txBody>
      </p:sp>
    </p:spTree>
    <p:extLst>
      <p:ext uri="{BB962C8B-B14F-4D97-AF65-F5344CB8AC3E}">
        <p14:creationId xmlns:p14="http://schemas.microsoft.com/office/powerpoint/2010/main" val="2511791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atomicity of the grain</a:t>
            </a:r>
          </a:p>
        </p:txBody>
      </p:sp>
      <p:sp>
        <p:nvSpPr>
          <p:cNvPr id="3" name="Content Placeholder 2"/>
          <p:cNvSpPr>
            <a:spLocks noGrp="1"/>
          </p:cNvSpPr>
          <p:nvPr>
            <p:ph idx="1"/>
          </p:nvPr>
        </p:nvSpPr>
        <p:spPr>
          <a:xfrm>
            <a:off x="76200" y="1676400"/>
            <a:ext cx="8991600" cy="4648200"/>
          </a:xfrm>
        </p:spPr>
        <p:txBody>
          <a:bodyPr/>
          <a:lstStyle/>
          <a:p>
            <a:r>
              <a:rPr lang="en-US" sz="2000" b="0" dirty="0" smtClean="0"/>
              <a:t>For </a:t>
            </a:r>
            <a:r>
              <a:rPr lang="en-US" sz="2000" b="0" dirty="0"/>
              <a:t>example, assume a grain of one product sold in a store. You cannot associate a customer with a particular product that is purchased, because there is only one row for a product. If the product is purchased a thousand times by a thousand different customers, you cannot discover that </a:t>
            </a:r>
            <a:r>
              <a:rPr lang="en-US" sz="2000" b="0" dirty="0" smtClean="0"/>
              <a:t>information.</a:t>
            </a:r>
          </a:p>
          <a:p>
            <a:endParaRPr lang="en-US" sz="2000" b="0" dirty="0"/>
          </a:p>
          <a:p>
            <a:r>
              <a:rPr lang="en-US" sz="2000" b="0" dirty="0" smtClean="0"/>
              <a:t>You </a:t>
            </a:r>
            <a:r>
              <a:rPr lang="en-US" sz="2000" b="0" dirty="0"/>
              <a:t>can always declare higher-level grains for a business process by using aggregations of the most atomic and detailed data. However, when a higher-level grain is selected, the number of dimensions are limited and may be less granular. You cannot drill down into these less granular dimensions to get a lower level of detail.</a:t>
            </a:r>
          </a:p>
          <a:p>
            <a:pPr marL="0" indent="0">
              <a:buNone/>
            </a:pPr>
            <a:endParaRPr lang="en-US" sz="2000"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14</a:t>
            </a:r>
            <a:endParaRPr lang="en-US" dirty="0"/>
          </a:p>
        </p:txBody>
      </p:sp>
    </p:spTree>
    <p:extLst>
      <p:ext uri="{BB962C8B-B14F-4D97-AF65-F5344CB8AC3E}">
        <p14:creationId xmlns:p14="http://schemas.microsoft.com/office/powerpoint/2010/main" val="4210039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772400" cy="1143000"/>
          </a:xfrm>
        </p:spPr>
        <p:txBody>
          <a:bodyPr/>
          <a:lstStyle/>
          <a:p>
            <a:r>
              <a:rPr lang="en-US" dirty="0"/>
              <a:t>Granularity </a:t>
            </a:r>
            <a:r>
              <a:rPr lang="en-US" dirty="0" smtClean="0"/>
              <a:t>allows trade-off </a:t>
            </a:r>
            <a:br>
              <a:rPr lang="en-US" dirty="0" smtClean="0"/>
            </a:br>
            <a:r>
              <a:rPr lang="en-US" dirty="0" smtClean="0"/>
              <a:t>between </a:t>
            </a:r>
            <a:r>
              <a:rPr lang="en-US" dirty="0"/>
              <a:t>important </a:t>
            </a:r>
            <a:r>
              <a:rPr lang="en-US" dirty="0" smtClean="0"/>
              <a:t>issues</a:t>
            </a:r>
            <a:endParaRPr lang="en-US" dirty="0"/>
          </a:p>
        </p:txBody>
      </p:sp>
      <p:sp>
        <p:nvSpPr>
          <p:cNvPr id="3" name="Content Placeholder 2"/>
          <p:cNvSpPr>
            <a:spLocks noGrp="1"/>
          </p:cNvSpPr>
          <p:nvPr>
            <p:ph idx="1"/>
          </p:nvPr>
        </p:nvSpPr>
        <p:spPr/>
        <p:txBody>
          <a:bodyPr/>
          <a:lstStyle/>
          <a:p>
            <a:r>
              <a:rPr lang="en-US" b="0" dirty="0" smtClean="0"/>
              <a:t>The </a:t>
            </a:r>
            <a:r>
              <a:rPr lang="en-US" b="0" dirty="0"/>
              <a:t>performance versus the volume of data (and the related cost of storing that data</a:t>
            </a:r>
            <a:r>
              <a:rPr lang="en-US" b="0" dirty="0" smtClean="0"/>
              <a:t>)</a:t>
            </a:r>
          </a:p>
          <a:p>
            <a:r>
              <a:rPr lang="en-US" b="0" dirty="0"/>
              <a:t>Selecting the appropriate level of granularity significantly affects the volume of data in the data warehouse. </a:t>
            </a:r>
          </a:p>
          <a:p>
            <a:r>
              <a:rPr lang="en-US" b="0" dirty="0" smtClean="0"/>
              <a:t>The </a:t>
            </a:r>
            <a:r>
              <a:rPr lang="en-US" b="0" dirty="0"/>
              <a:t>ability to access data at a detailed level versus performance (and the cost of storing and accessing large volumes of data</a:t>
            </a:r>
            <a:r>
              <a:rPr lang="en-US" b="0" dirty="0" smtClean="0"/>
              <a:t>)</a:t>
            </a:r>
          </a:p>
          <a:p>
            <a:r>
              <a:rPr lang="en-US" b="0" dirty="0" smtClean="0"/>
              <a:t>The level </a:t>
            </a:r>
            <a:r>
              <a:rPr lang="en-US" b="0" dirty="0"/>
              <a:t>of granularity </a:t>
            </a:r>
            <a:r>
              <a:rPr lang="en-US" b="0" dirty="0" smtClean="0"/>
              <a:t>also determines </a:t>
            </a:r>
            <a:r>
              <a:rPr lang="en-US" b="0" dirty="0"/>
              <a:t>the capability of the data warehouse to satisfy query requirements.</a:t>
            </a:r>
          </a:p>
          <a:p>
            <a:endParaRPr lang="en-US"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15</a:t>
            </a:r>
            <a:endParaRPr lang="en-US" dirty="0"/>
          </a:p>
        </p:txBody>
      </p:sp>
    </p:spTree>
    <p:extLst>
      <p:ext uri="{BB962C8B-B14F-4D97-AF65-F5344CB8AC3E}">
        <p14:creationId xmlns:p14="http://schemas.microsoft.com/office/powerpoint/2010/main" val="413583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304800"/>
            <a:ext cx="6172200" cy="1143000"/>
          </a:xfrm>
        </p:spPr>
        <p:txBody>
          <a:bodyPr/>
          <a:lstStyle/>
          <a:p>
            <a:r>
              <a:rPr lang="en-US" dirty="0"/>
              <a:t>Identify high-level dimensions and measures</a:t>
            </a:r>
          </a:p>
        </p:txBody>
      </p:sp>
      <p:sp>
        <p:nvSpPr>
          <p:cNvPr id="3" name="Content Placeholder 2"/>
          <p:cNvSpPr>
            <a:spLocks noGrp="1"/>
          </p:cNvSpPr>
          <p:nvPr>
            <p:ph idx="1"/>
          </p:nvPr>
        </p:nvSpPr>
        <p:spPr>
          <a:xfrm>
            <a:off x="152400" y="1600200"/>
            <a:ext cx="8686800" cy="4648200"/>
          </a:xfrm>
        </p:spPr>
        <p:txBody>
          <a:bodyPr/>
          <a:lstStyle/>
          <a:p>
            <a:r>
              <a:rPr lang="en-US" sz="2400" b="0" dirty="0"/>
              <a:t>Identify high-level preliminary dimensions and measures from what you understand of the grain definition. No detailed analysis is carried out to identify these preliminary dimensions and measures. </a:t>
            </a:r>
            <a:endParaRPr lang="en-US" sz="2400" b="0" dirty="0" smtClean="0"/>
          </a:p>
          <a:p>
            <a:endParaRPr lang="en-US" sz="2400" b="0" dirty="0" smtClean="0"/>
          </a:p>
          <a:p>
            <a:r>
              <a:rPr lang="en-US" sz="2400" b="0" dirty="0" smtClean="0"/>
              <a:t>Preliminary </a:t>
            </a:r>
            <a:r>
              <a:rPr lang="en-US" sz="2400" b="0" dirty="0"/>
              <a:t>measures are measures that can be easily identified by looking at the grain definition. For example, measures such as unit price, quantity, and discount are easily identifiable by looking at the grain. </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16</a:t>
            </a:r>
            <a:endParaRPr lang="en-US" dirty="0"/>
          </a:p>
        </p:txBody>
      </p:sp>
    </p:spTree>
    <p:extLst>
      <p:ext uri="{BB962C8B-B14F-4D97-AF65-F5344CB8AC3E}">
        <p14:creationId xmlns:p14="http://schemas.microsoft.com/office/powerpoint/2010/main" val="1935791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489075" y="533400"/>
            <a:ext cx="6172200" cy="1143000"/>
          </a:xfrm>
        </p:spPr>
        <p:txBody>
          <a:bodyPr/>
          <a:lstStyle/>
          <a:p>
            <a:r>
              <a:rPr lang="en-US" altLang="en-US" dirty="0" smtClean="0">
                <a:ea typeface="ＭＳ Ｐゴシック" panose="020B0600070205080204" pitchFamily="34" charset="-128"/>
              </a:rPr>
              <a:t>Summary</a:t>
            </a:r>
          </a:p>
        </p:txBody>
      </p:sp>
      <p:sp>
        <p:nvSpPr>
          <p:cNvPr id="53251" name="Rectangle 3"/>
          <p:cNvSpPr>
            <a:spLocks noGrp="1" noChangeArrowheads="1"/>
          </p:cNvSpPr>
          <p:nvPr>
            <p:ph type="body" idx="1"/>
          </p:nvPr>
        </p:nvSpPr>
        <p:spPr>
          <a:xfrm>
            <a:off x="152400" y="1524000"/>
            <a:ext cx="8915400" cy="4648200"/>
          </a:xfrm>
        </p:spPr>
        <p:txBody>
          <a:bodyPr/>
          <a:lstStyle/>
          <a:p>
            <a:r>
              <a:rPr lang="en-US" altLang="en-US" dirty="0" smtClean="0">
                <a:ea typeface="ＭＳ Ｐゴシック" panose="020B0600070205080204" pitchFamily="34" charset="-128"/>
              </a:rPr>
              <a:t>Grain is the lowest level of detail in the fact table</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All higher dimension data are aggregations of the grain</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Multiple facts usually mean multiple fact tables</a:t>
            </a:r>
          </a:p>
          <a:p>
            <a:pPr lvl="1"/>
            <a:r>
              <a:rPr lang="en-US" altLang="en-US" dirty="0" smtClean="0">
                <a:ea typeface="ＭＳ Ｐゴシック" panose="020B0600070205080204" pitchFamily="34" charset="-128"/>
              </a:rPr>
              <a:t>It is possible to store multiple facts in the same table, but almost never the right design</a:t>
            </a:r>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Grain is related to performance</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Not detailed enough to meet requirements, i.e., answer management’s questions</a:t>
            </a:r>
          </a:p>
          <a:p>
            <a:pPr lvl="1"/>
            <a:r>
              <a:rPr lang="en-US" altLang="en-US" dirty="0" smtClean="0">
                <a:ea typeface="ＭＳ Ｐゴシック" panose="020B0600070205080204" pitchFamily="34" charset="-128"/>
              </a:rPr>
              <a:t>Lowest level of detail grains require more data storage and processing for queries</a:t>
            </a:r>
            <a:endParaRPr lang="en-US" altLang="en-US" dirty="0" smtClean="0">
              <a:ea typeface="ＭＳ Ｐゴシック" panose="020B0600070205080204" pitchFamily="34" charset="-128"/>
            </a:endParaRPr>
          </a:p>
        </p:txBody>
      </p:sp>
      <p:sp>
        <p:nvSpPr>
          <p:cNvPr id="7"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8"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17</a:t>
            </a:r>
            <a:endParaRPr lang="en-US" dirty="0"/>
          </a:p>
        </p:txBody>
      </p:sp>
    </p:spTree>
    <p:extLst>
      <p:ext uri="{BB962C8B-B14F-4D97-AF65-F5344CB8AC3E}">
        <p14:creationId xmlns:p14="http://schemas.microsoft.com/office/powerpoint/2010/main" val="1982552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828800" y="512233"/>
            <a:ext cx="6019556" cy="1219200"/>
          </a:xfrm>
        </p:spPr>
        <p:txBody>
          <a:bodyPr/>
          <a:lstStyle/>
          <a:p>
            <a:r>
              <a:rPr lang="en-US" altLang="en-US" dirty="0" smtClean="0">
                <a:ea typeface="ＭＳ Ｐゴシック" panose="020B0600070205080204" pitchFamily="34" charset="-128"/>
              </a:rPr>
              <a:t>Task</a:t>
            </a:r>
          </a:p>
        </p:txBody>
      </p:sp>
      <p:sp>
        <p:nvSpPr>
          <p:cNvPr id="56323" name="Rectangle 3"/>
          <p:cNvSpPr>
            <a:spLocks noGrp="1" noChangeArrowheads="1"/>
          </p:cNvSpPr>
          <p:nvPr>
            <p:ph type="body" idx="1"/>
          </p:nvPr>
        </p:nvSpPr>
        <p:spPr>
          <a:xfrm>
            <a:off x="899529" y="2286000"/>
            <a:ext cx="7878097" cy="3733800"/>
          </a:xfrm>
        </p:spPr>
        <p:txBody>
          <a:bodyPr/>
          <a:lstStyle/>
          <a:p>
            <a:pPr marL="0" indent="0">
              <a:buNone/>
            </a:pPr>
            <a:r>
              <a:rPr lang="en-US" altLang="en-US" sz="2400" b="0" dirty="0" smtClean="0">
                <a:ea typeface="ＭＳ Ｐゴシック" panose="020B0600070205080204" pitchFamily="34" charset="-128"/>
              </a:rPr>
              <a:t>Find an example of an </a:t>
            </a:r>
            <a:r>
              <a:rPr lang="en-US" altLang="en-US" sz="2400" b="0" dirty="0" smtClean="0">
                <a:ea typeface="ＭＳ Ｐゴシック" panose="020B0600070205080204" pitchFamily="34" charset="-128"/>
              </a:rPr>
              <a:t>DW fact table in the textbook. Determine the grain of the table you find</a:t>
            </a:r>
            <a:r>
              <a:rPr lang="en-US" altLang="en-US" sz="2400" b="0" dirty="0" smtClean="0">
                <a:ea typeface="ＭＳ Ｐゴシック" panose="020B0600070205080204" pitchFamily="34" charset="-128"/>
              </a:rPr>
              <a:t>.</a:t>
            </a:r>
          </a:p>
        </p:txBody>
      </p:sp>
      <p:sp>
        <p:nvSpPr>
          <p:cNvPr id="7"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8"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18</a:t>
            </a:r>
            <a:endParaRPr lang="en-US" dirty="0"/>
          </a:p>
        </p:txBody>
      </p:sp>
    </p:spTree>
    <p:extLst>
      <p:ext uri="{BB962C8B-B14F-4D97-AF65-F5344CB8AC3E}">
        <p14:creationId xmlns:p14="http://schemas.microsoft.com/office/powerpoint/2010/main" val="368678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489075" y="533400"/>
            <a:ext cx="6172200" cy="1143000"/>
          </a:xfrm>
        </p:spPr>
        <p:txBody>
          <a:bodyPr/>
          <a:lstStyle/>
          <a:p>
            <a:pPr eaLnBrk="1" hangingPunct="1"/>
            <a:r>
              <a:rPr lang="en-US" altLang="en-US" dirty="0" smtClean="0">
                <a:solidFill>
                  <a:schemeClr val="tx1"/>
                </a:solidFill>
              </a:rPr>
              <a:t>Learning Objectives</a:t>
            </a:r>
            <a:endParaRPr lang="en-US" altLang="en-US" dirty="0" smtClean="0">
              <a:solidFill>
                <a:srgbClr val="FF0000"/>
              </a:solidFill>
            </a:endParaRPr>
          </a:p>
        </p:txBody>
      </p:sp>
      <p:sp>
        <p:nvSpPr>
          <p:cNvPr id="15363" name="Content Placeholder 2"/>
          <p:cNvSpPr>
            <a:spLocks noGrp="1"/>
          </p:cNvSpPr>
          <p:nvPr>
            <p:ph idx="1"/>
          </p:nvPr>
        </p:nvSpPr>
        <p:spPr/>
        <p:txBody>
          <a:bodyPr/>
          <a:lstStyle/>
          <a:p>
            <a:pPr eaLnBrk="1" hangingPunct="1"/>
            <a:r>
              <a:rPr lang="en-US" altLang="en-US" b="0" dirty="0" smtClean="0"/>
              <a:t>Describe the concept of </a:t>
            </a:r>
            <a:r>
              <a:rPr lang="en-US" altLang="en-US" i="1" dirty="0" smtClean="0"/>
              <a:t>Grain</a:t>
            </a:r>
            <a:r>
              <a:rPr lang="en-US" altLang="en-US" b="0" dirty="0" smtClean="0"/>
              <a:t> in DW tables</a:t>
            </a:r>
            <a:endParaRPr lang="en-US" altLang="en-US" b="0" dirty="0" smtClean="0"/>
          </a:p>
          <a:p>
            <a:pPr eaLnBrk="1" hangingPunct="1"/>
            <a:endParaRPr lang="en-US" altLang="en-US" b="0" dirty="0" smtClean="0"/>
          </a:p>
          <a:p>
            <a:pPr eaLnBrk="1" hangingPunct="1"/>
            <a:r>
              <a:rPr lang="en-US" altLang="en-US" b="0" dirty="0" smtClean="0"/>
              <a:t>Identify the appropriate grain for DW tables</a:t>
            </a:r>
            <a:endParaRPr lang="en-US" altLang="en-US" b="0" dirty="0" smtClean="0"/>
          </a:p>
          <a:p>
            <a:pPr eaLnBrk="1" hangingPunct="1"/>
            <a:endParaRPr lang="en-US" altLang="en-US" b="0" dirty="0" smtClean="0"/>
          </a:p>
          <a:p>
            <a:pPr eaLnBrk="1" hangingPunct="1"/>
            <a:r>
              <a:rPr lang="en-US" altLang="en-US" b="0" dirty="0" smtClean="0"/>
              <a:t>Explain how the atomic level of the grain determines how the higher level dimensions can be aggregated using the grain</a:t>
            </a:r>
            <a:endParaRPr lang="en-US" altLang="en-US" b="0" dirty="0" smtClean="0"/>
          </a:p>
        </p:txBody>
      </p:sp>
      <p:sp>
        <p:nvSpPr>
          <p:cNvPr id="6"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2</a:t>
            </a:r>
            <a:endParaRPr lang="en-US" dirty="0"/>
          </a:p>
        </p:txBody>
      </p:sp>
      <p:sp>
        <p:nvSpPr>
          <p:cNvPr id="7"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Tree>
    <p:extLst>
      <p:ext uri="{BB962C8B-B14F-4D97-AF65-F5344CB8AC3E}">
        <p14:creationId xmlns:p14="http://schemas.microsoft.com/office/powerpoint/2010/main" val="322342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8839200" cy="6477000"/>
          </a:xfrm>
          <a:prstGeom prst="rect">
            <a:avLst/>
          </a:prstGeom>
        </p:spPr>
      </p:pic>
      <p:sp>
        <p:nvSpPr>
          <p:cNvPr id="3"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4"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3</a:t>
            </a:r>
            <a:endParaRPr lang="en-US" dirty="0"/>
          </a:p>
        </p:txBody>
      </p:sp>
    </p:spTree>
    <p:extLst>
      <p:ext uri="{BB962C8B-B14F-4D97-AF65-F5344CB8AC3E}">
        <p14:creationId xmlns:p14="http://schemas.microsoft.com/office/powerpoint/2010/main" val="213190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1143000"/>
          </a:xfrm>
        </p:spPr>
        <p:txBody>
          <a:bodyPr/>
          <a:lstStyle/>
          <a:p>
            <a:r>
              <a:rPr lang="en-US" dirty="0"/>
              <a:t>Specifying what the records contain</a:t>
            </a:r>
          </a:p>
        </p:txBody>
      </p:sp>
      <p:sp>
        <p:nvSpPr>
          <p:cNvPr id="3" name="Content Placeholder 2"/>
          <p:cNvSpPr>
            <a:spLocks noGrp="1"/>
          </p:cNvSpPr>
          <p:nvPr>
            <p:ph idx="1"/>
          </p:nvPr>
        </p:nvSpPr>
        <p:spPr/>
        <p:txBody>
          <a:bodyPr/>
          <a:lstStyle/>
          <a:p>
            <a:r>
              <a:rPr lang="en-US" b="0" dirty="0"/>
              <a:t>When you identify the grain, you specify exactly what a fact table record contains. </a:t>
            </a:r>
            <a:endParaRPr lang="en-US" b="0" dirty="0" smtClean="0"/>
          </a:p>
          <a:p>
            <a:r>
              <a:rPr lang="en-US" b="0" dirty="0" smtClean="0"/>
              <a:t>The </a:t>
            </a:r>
            <a:r>
              <a:rPr lang="en-US" b="0" dirty="0"/>
              <a:t>grain conveys the level of detail that is associated with the fact table measurements. </a:t>
            </a:r>
            <a:endParaRPr lang="en-US" b="0" dirty="0" smtClean="0"/>
          </a:p>
          <a:p>
            <a:r>
              <a:rPr lang="en-US" b="0" dirty="0" smtClean="0"/>
              <a:t>When </a:t>
            </a:r>
            <a:r>
              <a:rPr lang="en-US" b="0" dirty="0"/>
              <a:t>you identify the grain, you also decide on the level of detail you want to make available in the dimensional model. </a:t>
            </a:r>
            <a:endParaRPr lang="en-US" b="0" dirty="0" smtClean="0"/>
          </a:p>
          <a:p>
            <a:r>
              <a:rPr lang="en-US" b="0" dirty="0" smtClean="0"/>
              <a:t>If </a:t>
            </a:r>
            <a:r>
              <a:rPr lang="en-US" b="0" dirty="0"/>
              <a:t>more detail is included, the level of granularity is lower. If less detail is included, the level of granularity is higher.</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6"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4</a:t>
            </a:r>
            <a:endParaRPr lang="en-US" dirty="0"/>
          </a:p>
        </p:txBody>
      </p:sp>
    </p:spTree>
    <p:extLst>
      <p:ext uri="{BB962C8B-B14F-4D97-AF65-F5344CB8AC3E}">
        <p14:creationId xmlns:p14="http://schemas.microsoft.com/office/powerpoint/2010/main" val="1879322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075" y="533400"/>
            <a:ext cx="6172200" cy="1143000"/>
          </a:xfrm>
        </p:spPr>
        <p:txBody>
          <a:bodyPr/>
          <a:lstStyle/>
          <a:p>
            <a:r>
              <a:rPr lang="en-US" dirty="0"/>
              <a:t>Identifying the level of detail</a:t>
            </a:r>
          </a:p>
        </p:txBody>
      </p:sp>
      <p:sp>
        <p:nvSpPr>
          <p:cNvPr id="3" name="Content Placeholder 2"/>
          <p:cNvSpPr>
            <a:spLocks noGrp="1"/>
          </p:cNvSpPr>
          <p:nvPr>
            <p:ph idx="1"/>
          </p:nvPr>
        </p:nvSpPr>
        <p:spPr>
          <a:xfrm>
            <a:off x="79375" y="1600200"/>
            <a:ext cx="8991600" cy="4648200"/>
          </a:xfrm>
        </p:spPr>
        <p:txBody>
          <a:bodyPr/>
          <a:lstStyle/>
          <a:p>
            <a:r>
              <a:rPr lang="en-US" b="0" dirty="0"/>
              <a:t>The level of detail that is available in a star schema is known as the grain. </a:t>
            </a:r>
            <a:endParaRPr lang="en-US" b="0" dirty="0" smtClean="0"/>
          </a:p>
          <a:p>
            <a:r>
              <a:rPr lang="en-US" b="0" dirty="0" smtClean="0"/>
              <a:t>Each </a:t>
            </a:r>
            <a:r>
              <a:rPr lang="en-US" b="0" dirty="0"/>
              <a:t>fact and dimension table has its own grain or granularity. Each table (either fact or dimension) contains some level of detail that is associated with it. </a:t>
            </a:r>
            <a:endParaRPr lang="en-US" b="0" dirty="0" smtClean="0"/>
          </a:p>
          <a:p>
            <a:r>
              <a:rPr lang="en-US" b="0" dirty="0" smtClean="0"/>
              <a:t>The </a:t>
            </a:r>
            <a:r>
              <a:rPr lang="en-US" b="0" dirty="0"/>
              <a:t>grain of the dimensional model is the finest level of detail that is implied when the fact and dimension tables are joined. </a:t>
            </a:r>
            <a:endParaRPr lang="en-US" b="0" dirty="0" smtClean="0"/>
          </a:p>
          <a:p>
            <a:r>
              <a:rPr lang="en-US" b="0" dirty="0" smtClean="0"/>
              <a:t>For </a:t>
            </a:r>
            <a:r>
              <a:rPr lang="en-US" b="0" dirty="0"/>
              <a:t>example, the granularity of a dimensional model that consists of the dimensions Date, Store, and Product is product sold in store by day.</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5</a:t>
            </a:r>
            <a:endParaRPr lang="en-US" dirty="0"/>
          </a:p>
        </p:txBody>
      </p:sp>
    </p:spTree>
    <p:extLst>
      <p:ext uri="{BB962C8B-B14F-4D97-AF65-F5344CB8AC3E}">
        <p14:creationId xmlns:p14="http://schemas.microsoft.com/office/powerpoint/2010/main" val="1615914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075" y="496455"/>
            <a:ext cx="6172200" cy="1143000"/>
          </a:xfrm>
        </p:spPr>
        <p:txBody>
          <a:bodyPr/>
          <a:lstStyle/>
          <a:p>
            <a:r>
              <a:rPr lang="en-US" dirty="0" smtClean="0"/>
              <a:t>Identifying </a:t>
            </a:r>
            <a:r>
              <a:rPr lang="en-US" dirty="0"/>
              <a:t>the data</a:t>
            </a:r>
          </a:p>
        </p:txBody>
      </p:sp>
      <p:sp>
        <p:nvSpPr>
          <p:cNvPr id="3" name="Content Placeholder 2"/>
          <p:cNvSpPr>
            <a:spLocks noGrp="1"/>
          </p:cNvSpPr>
          <p:nvPr>
            <p:ph idx="1"/>
          </p:nvPr>
        </p:nvSpPr>
        <p:spPr/>
        <p:txBody>
          <a:bodyPr/>
          <a:lstStyle/>
          <a:p>
            <a:r>
              <a:rPr lang="en-US" b="0" dirty="0"/>
              <a:t>Each row holds the same type of data. </a:t>
            </a:r>
            <a:endParaRPr lang="en-US" b="0" dirty="0" smtClean="0"/>
          </a:p>
          <a:p>
            <a:r>
              <a:rPr lang="en-US" b="0" dirty="0" smtClean="0"/>
              <a:t>For </a:t>
            </a:r>
            <a:r>
              <a:rPr lang="en-US" b="0" dirty="0"/>
              <a:t>example, each row could contain daily sales by store by product or daily line items by store</a:t>
            </a:r>
            <a:r>
              <a:rPr lang="en-US" b="0" dirty="0" smtClean="0"/>
              <a:t>.</a:t>
            </a:r>
          </a:p>
          <a:p>
            <a:r>
              <a:rPr lang="en-US" b="0" dirty="0" smtClean="0"/>
              <a:t>For </a:t>
            </a:r>
            <a:r>
              <a:rPr lang="en-US" b="0" dirty="0"/>
              <a:t>example, grain definitions can include the following items</a:t>
            </a:r>
            <a:r>
              <a:rPr lang="en-US" b="0" dirty="0" smtClean="0"/>
              <a:t>:</a:t>
            </a:r>
          </a:p>
          <a:p>
            <a:r>
              <a:rPr lang="en-US" b="0" dirty="0" smtClean="0"/>
              <a:t>A </a:t>
            </a:r>
            <a:r>
              <a:rPr lang="en-US" b="0" dirty="0"/>
              <a:t>line item on a grocery receipt</a:t>
            </a:r>
          </a:p>
          <a:p>
            <a:r>
              <a:rPr lang="en-US" b="0" dirty="0"/>
              <a:t>A monthly snapshot of a bank account statement</a:t>
            </a:r>
          </a:p>
          <a:p>
            <a:r>
              <a:rPr lang="en-US" b="0" dirty="0"/>
              <a:t>A single airline ticket purchased on a day</a:t>
            </a:r>
          </a:p>
          <a:p>
            <a:endParaRPr lang="en-US"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6</a:t>
            </a:r>
            <a:endParaRPr lang="en-US" dirty="0"/>
          </a:p>
        </p:txBody>
      </p:sp>
    </p:spTree>
    <p:extLst>
      <p:ext uri="{BB962C8B-B14F-4D97-AF65-F5344CB8AC3E}">
        <p14:creationId xmlns:p14="http://schemas.microsoft.com/office/powerpoint/2010/main" val="144548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075" y="524164"/>
            <a:ext cx="6172200" cy="1143000"/>
          </a:xfrm>
        </p:spPr>
        <p:txBody>
          <a:bodyPr/>
          <a:lstStyle/>
          <a:p>
            <a:r>
              <a:rPr lang="en-US" dirty="0" smtClean="0"/>
              <a:t>Grain Identifying Process</a:t>
            </a:r>
            <a:endParaRPr lang="en-US" dirty="0"/>
          </a:p>
        </p:txBody>
      </p:sp>
      <p:sp>
        <p:nvSpPr>
          <p:cNvPr id="3" name="Content Placeholder 2"/>
          <p:cNvSpPr>
            <a:spLocks noGrp="1"/>
          </p:cNvSpPr>
          <p:nvPr>
            <p:ph idx="1"/>
          </p:nvPr>
        </p:nvSpPr>
        <p:spPr/>
        <p:txBody>
          <a:bodyPr/>
          <a:lstStyle/>
          <a:p>
            <a:r>
              <a:rPr lang="en-US" b="0" dirty="0">
                <a:hlinkClick r:id="rId2"/>
              </a:rPr>
              <a:t>Determine the granularity of the fact table</a:t>
            </a:r>
            <a:r>
              <a:rPr lang="en-US" b="0" dirty="0"/>
              <a:t>.</a:t>
            </a:r>
          </a:p>
          <a:p>
            <a:r>
              <a:rPr lang="en-US" b="0" dirty="0">
                <a:hlinkClick r:id="rId3"/>
              </a:rPr>
              <a:t>Determine how to handle multiple separate grains</a:t>
            </a:r>
            <a:r>
              <a:rPr lang="en-US" b="0" dirty="0"/>
              <a:t>.</a:t>
            </a:r>
          </a:p>
          <a:p>
            <a:r>
              <a:rPr lang="en-US" b="0" dirty="0">
                <a:hlinkClick r:id="rId4"/>
              </a:rPr>
              <a:t>Determine the type of fact table to use</a:t>
            </a:r>
            <a:r>
              <a:rPr lang="en-US" b="0" dirty="0"/>
              <a:t>.</a:t>
            </a:r>
          </a:p>
          <a:p>
            <a:r>
              <a:rPr lang="en-US" b="0" dirty="0">
                <a:hlinkClick r:id="rId5"/>
              </a:rPr>
              <a:t>Check the atomicity of your grains</a:t>
            </a:r>
            <a:r>
              <a:rPr lang="en-US" b="0" dirty="0"/>
              <a:t>.</a:t>
            </a:r>
          </a:p>
          <a:p>
            <a:r>
              <a:rPr lang="en-US" b="0" dirty="0" smtClean="0">
                <a:hlinkClick r:id="rId6"/>
              </a:rPr>
              <a:t>Determine </a:t>
            </a:r>
            <a:r>
              <a:rPr lang="en-US" b="0" dirty="0">
                <a:hlinkClick r:id="rId6"/>
              </a:rPr>
              <a:t>the high-level dimensions and measures based on your grain definitions</a:t>
            </a:r>
            <a:r>
              <a:rPr lang="en-US" b="0" dirty="0"/>
              <a:t>.</a:t>
            </a:r>
          </a:p>
          <a:p>
            <a:r>
              <a:rPr lang="en-US" b="0" dirty="0">
                <a:hlinkClick r:id="rId7"/>
              </a:rPr>
              <a:t>Create a report of your grain definitions</a:t>
            </a:r>
            <a:r>
              <a:rPr lang="en-US" b="0" dirty="0"/>
              <a:t>.</a:t>
            </a:r>
          </a:p>
          <a:p>
            <a:endParaRPr lang="en-US" b="0" dirty="0"/>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7</a:t>
            </a:r>
            <a:endParaRPr lang="en-US" dirty="0"/>
          </a:p>
        </p:txBody>
      </p:sp>
    </p:spTree>
    <p:extLst>
      <p:ext uri="{BB962C8B-B14F-4D97-AF65-F5344CB8AC3E}">
        <p14:creationId xmlns:p14="http://schemas.microsoft.com/office/powerpoint/2010/main" val="186288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172200" cy="1143000"/>
          </a:xfrm>
        </p:spPr>
        <p:txBody>
          <a:bodyPr/>
          <a:lstStyle/>
          <a:p>
            <a:r>
              <a:rPr lang="en-US" dirty="0"/>
              <a:t>Determining the granularity of the fact table</a:t>
            </a:r>
          </a:p>
        </p:txBody>
      </p:sp>
      <p:sp>
        <p:nvSpPr>
          <p:cNvPr id="3" name="Content Placeholder 2"/>
          <p:cNvSpPr>
            <a:spLocks noGrp="1"/>
          </p:cNvSpPr>
          <p:nvPr>
            <p:ph idx="1"/>
          </p:nvPr>
        </p:nvSpPr>
        <p:spPr>
          <a:xfrm>
            <a:off x="76200" y="1600200"/>
            <a:ext cx="8991600" cy="4648200"/>
          </a:xfrm>
        </p:spPr>
        <p:txBody>
          <a:bodyPr/>
          <a:lstStyle/>
          <a:p>
            <a:r>
              <a:rPr lang="en-US" sz="2400" b="0" dirty="0" smtClean="0"/>
              <a:t>During the </a:t>
            </a:r>
            <a:r>
              <a:rPr lang="en-US" sz="2400" b="0" dirty="0"/>
              <a:t>business requirements gathering phase, try to collect any documents, such as </a:t>
            </a:r>
            <a:r>
              <a:rPr lang="en-US" sz="2400" i="1" dirty="0"/>
              <a:t>invoice forms, order forms, and sales receipts.</a:t>
            </a:r>
            <a:r>
              <a:rPr lang="en-US" sz="2400" b="0" dirty="0"/>
              <a:t> Typically, these documents have transactional data associated with them, such as order number and invoice number</a:t>
            </a:r>
            <a:r>
              <a:rPr lang="en-US" sz="2400" b="0" dirty="0" smtClean="0"/>
              <a:t>.</a:t>
            </a:r>
          </a:p>
          <a:p>
            <a:r>
              <a:rPr lang="en-US" sz="2400" b="0" dirty="0" smtClean="0"/>
              <a:t>Documents can </a:t>
            </a:r>
            <a:r>
              <a:rPr lang="en-US" sz="2400" b="0" dirty="0"/>
              <a:t>often point you to the important elements of the business, such as customer and the products. The documents often contain information at the </a:t>
            </a:r>
            <a:r>
              <a:rPr lang="en-US" sz="2400" i="1" dirty="0"/>
              <a:t>lowest level </a:t>
            </a:r>
            <a:r>
              <a:rPr lang="en-US" sz="2400" b="0" dirty="0"/>
              <a:t>that may be required by the business</a:t>
            </a:r>
            <a:r>
              <a:rPr lang="en-US" sz="2400" b="0" dirty="0" smtClean="0"/>
              <a:t>.</a:t>
            </a:r>
          </a:p>
          <a:p>
            <a:r>
              <a:rPr lang="en-US" sz="2400" b="0" dirty="0" smtClean="0"/>
              <a:t>Another important </a:t>
            </a:r>
            <a:r>
              <a:rPr lang="en-US" sz="2400" b="0" dirty="0"/>
              <a:t>point to consider is the date. Understand what level of detail is associated with a customer, product, or supplier. Is the information in the source systems available at the </a:t>
            </a:r>
            <a:r>
              <a:rPr lang="en-US" sz="2400" i="1" dirty="0"/>
              <a:t>day, month, or year level</a:t>
            </a:r>
            <a:r>
              <a:rPr lang="en-US" sz="2400" b="0" dirty="0"/>
              <a:t>?</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smtClean="0"/>
              <a:t>8</a:t>
            </a:r>
            <a:endParaRPr lang="en-US" dirty="0"/>
          </a:p>
        </p:txBody>
      </p:sp>
    </p:spTree>
    <p:extLst>
      <p:ext uri="{BB962C8B-B14F-4D97-AF65-F5344CB8AC3E}">
        <p14:creationId xmlns:p14="http://schemas.microsoft.com/office/powerpoint/2010/main" val="84153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558800"/>
            <a:ext cx="7502525" cy="1143000"/>
          </a:xfrm>
        </p:spPr>
        <p:txBody>
          <a:bodyPr/>
          <a:lstStyle/>
          <a:p>
            <a:r>
              <a:rPr lang="en-US" dirty="0"/>
              <a:t>Handling multiple separate grains</a:t>
            </a:r>
          </a:p>
        </p:txBody>
      </p:sp>
      <p:sp>
        <p:nvSpPr>
          <p:cNvPr id="3" name="Content Placeholder 2"/>
          <p:cNvSpPr>
            <a:spLocks noGrp="1"/>
          </p:cNvSpPr>
          <p:nvPr>
            <p:ph idx="1"/>
          </p:nvPr>
        </p:nvSpPr>
        <p:spPr>
          <a:xfrm>
            <a:off x="0" y="1524000"/>
            <a:ext cx="8991600" cy="4648200"/>
          </a:xfrm>
        </p:spPr>
        <p:txBody>
          <a:bodyPr/>
          <a:lstStyle/>
          <a:p>
            <a:r>
              <a:rPr lang="en-US" b="0" dirty="0"/>
              <a:t>Determine if </a:t>
            </a:r>
            <a:r>
              <a:rPr lang="en-US" b="0" dirty="0" smtClean="0"/>
              <a:t>more </a:t>
            </a:r>
            <a:r>
              <a:rPr lang="en-US" b="0" dirty="0"/>
              <a:t>than one grain definition </a:t>
            </a:r>
            <a:r>
              <a:rPr lang="en-US" b="0" dirty="0" smtClean="0"/>
              <a:t>is associated </a:t>
            </a:r>
            <a:r>
              <a:rPr lang="en-US" b="0" dirty="0"/>
              <a:t>with a single business process. In these cases, design separate fact tables with separate grains. Do not force all measures into a single fact table.</a:t>
            </a:r>
          </a:p>
          <a:p>
            <a:r>
              <a:rPr lang="en-US" b="0" dirty="0"/>
              <a:t>Different data granularities can be handled by using multiple fact tables (daily, monthly, and yearly tables, for example). Also, consider the amount of data, space, and the performance requirements when you decide how to handle multiple granularities.</a:t>
            </a:r>
          </a:p>
        </p:txBody>
      </p:sp>
      <p:sp>
        <p:nvSpPr>
          <p:cNvPr id="4" name="Rectangle 9"/>
          <p:cNvSpPr txBox="1">
            <a:spLocks noChangeArrowheads="1"/>
          </p:cNvSpPr>
          <p:nvPr/>
        </p:nvSpPr>
        <p:spPr bwMode="auto">
          <a:xfrm>
            <a:off x="23091" y="6601491"/>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 Copyright IBM Corporation 1994, 2017.</a:t>
            </a:r>
            <a:endParaRPr lang="en-US" dirty="0"/>
          </a:p>
        </p:txBody>
      </p:sp>
      <p:sp>
        <p:nvSpPr>
          <p:cNvPr id="5" name="Rectangle 9"/>
          <p:cNvSpPr txBox="1">
            <a:spLocks noChangeArrowheads="1"/>
          </p:cNvSpPr>
          <p:nvPr/>
        </p:nvSpPr>
        <p:spPr bwMode="auto">
          <a:xfrm>
            <a:off x="8787778" y="6569217"/>
            <a:ext cx="457200" cy="2329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lnSpc>
                <a:spcPct val="100000"/>
              </a:lnSpc>
              <a:spcBef>
                <a:spcPct val="0"/>
              </a:spcBef>
              <a:spcAft>
                <a:spcPct val="0"/>
              </a:spcAft>
              <a:buClrTx/>
              <a:buFontTx/>
              <a:buNone/>
              <a:defRPr sz="1000" kern="1200">
                <a:solidFill>
                  <a:schemeClr val="tx1"/>
                </a:solidFill>
                <a:latin typeface="Arial" charset="0"/>
                <a:ea typeface="+mn-ea"/>
                <a:cs typeface="Times New Roman" panose="02020603050405020304" pitchFamily="18" charset="0"/>
              </a:defRPr>
            </a:lvl1pPr>
            <a:lvl2pPr marL="4572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lnSpc>
                <a:spcPct val="90000"/>
              </a:lnSpc>
              <a:spcBef>
                <a:spcPct val="20000"/>
              </a:spcBef>
              <a:spcAft>
                <a:spcPct val="0"/>
              </a:spcAft>
              <a:buClr>
                <a:srgbClr val="006699"/>
              </a:buClr>
              <a:buFont typeface="Times New Roman" panose="02020603050405020304" pitchFamily="18" charset="0"/>
              <a:buChar char="•"/>
              <a:defRPr sz="22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2200" kern="1200">
                <a:solidFill>
                  <a:schemeClr val="tx1"/>
                </a:solidFill>
                <a:latin typeface="Arial" panose="020B0604020202020204" pitchFamily="34" charset="0"/>
                <a:ea typeface="+mn-ea"/>
                <a:cs typeface="Times New Roman" panose="02020603050405020304" pitchFamily="18" charset="0"/>
              </a:defRPr>
            </a:lvl9pPr>
          </a:lstStyle>
          <a:p>
            <a:pPr algn="l">
              <a:defRPr/>
            </a:pPr>
            <a:r>
              <a:rPr lang="en-US" dirty="0"/>
              <a:t>9</a:t>
            </a:r>
            <a:endParaRPr lang="en-US" dirty="0"/>
          </a:p>
        </p:txBody>
      </p:sp>
    </p:spTree>
    <p:extLst>
      <p:ext uri="{BB962C8B-B14F-4D97-AF65-F5344CB8AC3E}">
        <p14:creationId xmlns:p14="http://schemas.microsoft.com/office/powerpoint/2010/main" val="18163672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92&quot;/&gt;&lt;/object&gt;&lt;object type=&quot;3&quot; unique_id=&quot;10005&quot;&gt;&lt;property id=&quot;20148&quot; value=&quot;5&quot;/&gt;&lt;property id=&quot;20300&quot; value=&quot;Slide 2 - &amp;quot;Welcome to ACIS 5504!&amp;quot;&quot;/&gt;&lt;property id=&quot;20307&quot; value=&quot;314&quot;/&gt;&lt;/object&gt;&lt;object type=&quot;3&quot; unique_id=&quot;10006&quot;&gt;&lt;property id=&quot;20148&quot; value=&quot;5&quot;/&gt;&lt;property id=&quot;20300&quot; value=&quot;Slide 3 - &amp;quot;Welcome to ACIS 5504!&amp;quot;&quot;/&gt;&lt;property id=&quot;20307&quot; value=&quot;326&quot;/&gt;&lt;/object&gt;&lt;object type=&quot;3&quot; unique_id=&quot;10007&quot;&gt;&lt;property id=&quot;20148&quot; value=&quot;5&quot;/&gt;&lt;property id=&quot;20300&quot; value=&quot;Slide 4 - &amp;quot;WebEx Lectures&amp;quot;&quot;/&gt;&lt;property id=&quot;20307&quot; value=&quot;319&quot;/&gt;&lt;/object&gt;&lt;object type=&quot;3&quot; unique_id=&quot;10008&quot;&gt;&lt;property id=&quot;20148&quot; value=&quot;5&quot;/&gt;&lt;property id=&quot;20300&quot; value=&quot;Slide 5 - &amp;quot;Course Forums&amp;quot;&quot;/&gt;&lt;property id=&quot;20307&quot; value=&quot;318&quot;/&gt;&lt;/object&gt;&lt;object type=&quot;3&quot; unique_id=&quot;10009&quot;&gt;&lt;property id=&quot;20148&quot; value=&quot;5&quot;/&gt;&lt;property id=&quot;20300&quot; value=&quot;Slide 6 - &amp;quot;E-Mail Policy&amp;quot;&quot;/&gt;&lt;property id=&quot;20307&quot; value=&quot;258&quot;/&gt;&lt;/object&gt;&lt;object type=&quot;3&quot; unique_id=&quot;10010&quot;&gt;&lt;property id=&quot;20148&quot; value=&quot;5&quot;/&gt;&lt;property id=&quot;20300&quot; value=&quot;Slide 7 - &amp;quot;E-Mail Policy (2)&amp;quot;&quot;/&gt;&lt;property id=&quot;20307&quot; value=&quot;321&quot;/&gt;&lt;/object&gt;&lt;object type=&quot;3&quot; unique_id=&quot;10011&quot;&gt;&lt;property id=&quot;20148&quot; value=&quot;5&quot;/&gt;&lt;property id=&quot;20300&quot; value=&quot;Slide 8 - &amp;quot;Website Content&amp;quot;&quot;/&gt;&lt;property id=&quot;20307&quot; value=&quot;322&quot;/&gt;&lt;/object&gt;&lt;object type=&quot;3&quot; unique_id=&quot;10012&quot;&gt;&lt;property id=&quot;20148&quot; value=&quot;5&quot;/&gt;&lt;property id=&quot;20300&quot; value=&quot;Slide 9 - &amp;quot;Website Content (2)&amp;quot;&quot;/&gt;&lt;property id=&quot;20307&quot; value=&quot;316&quot;/&gt;&lt;/object&gt;&lt;object type=&quot;3&quot; unique_id=&quot;10013&quot;&gt;&lt;property id=&quot;20148&quot; value=&quot;5&quot;/&gt;&lt;property id=&quot;20300&quot; value=&quot;Slide 10 - &amp;quot;Grading and Course Make-Up&amp;quot;&quot;/&gt;&lt;property id=&quot;20307&quot; value=&quot;261&quot;/&gt;&lt;/object&gt;&lt;object type=&quot;3&quot; unique_id=&quot;10014&quot;&gt;&lt;property id=&quot;20148&quot; value=&quot;5&quot;/&gt;&lt;property id=&quot;20300&quot; value=&quot;Slide 11 - &amp;quot;Assignments&amp;quot;&quot;/&gt;&lt;property id=&quot;20307&quot; value=&quot;315&quot;/&gt;&lt;/object&gt;&lt;object type=&quot;3&quot; unique_id=&quot;10015&quot;&gt;&lt;property id=&quot;20148&quot; value=&quot;5&quot;/&gt;&lt;property id=&quot;20300&quot; value=&quot;Slide 12 - &amp;quot;Assignment Turn-In&amp;quot;&quot;/&gt;&lt;property id=&quot;20307&quot; value=&quot;259&quot;/&gt;&lt;/object&gt;&lt;object type=&quot;3&quot; unique_id=&quot;10016&quot;&gt;&lt;property id=&quot;20148&quot; value=&quot;5&quot;/&gt;&lt;property id=&quot;20300&quot; value=&quot;Slide 13 - &amp;quot;Exams&amp;quot;&quot;/&gt;&lt;property id=&quot;20307&quot; value=&quot;324&quot;/&gt;&lt;/object&gt;&lt;object type=&quot;3&quot; unique_id=&quot;10017&quot;&gt;&lt;property id=&quot;20148&quot; value=&quot;5&quot;/&gt;&lt;property id=&quot;20300&quot; value=&quot;Slide 14 - &amp;quot;FAQ’s&amp;quot;&quot;/&gt;&lt;property id=&quot;20307&quot; value=&quot;303&quot;/&gt;&lt;/object&gt;&lt;object type=&quot;3&quot; unique_id=&quot;10018&quot;&gt;&lt;property id=&quot;20148&quot; value=&quot;5&quot;/&gt;&lt;property id=&quot;20300&quot; value=&quot;Slide 15 - &amp;quot;FAQ’s (2)&amp;quot;&quot;/&gt;&lt;property id=&quot;20307&quot; value=&quot;317&quot;/&gt;&lt;/object&gt;&lt;object type=&quot;3&quot; unique_id=&quot;10019&quot;&gt;&lt;property id=&quot;20148&quot; value=&quot;5&quot;/&gt;&lt;property id=&quot;20300&quot; value=&quot;Slide 16 - &amp;quot;FAQ’s (3)&amp;quot;&quot;/&gt;&lt;property id=&quot;20307&quot; value=&quot;323&quot;/&gt;&lt;/object&gt;&lt;object type=&quot;3&quot; unique_id=&quot;10020&quot;&gt;&lt;property id=&quot;20148&quot; value=&quot;5&quot;/&gt;&lt;property id=&quot;20300&quot; value=&quot;Slide 17 - &amp;quot;Course Composition&amp;quot;&quot;/&gt;&lt;property id=&quot;20307&quot; value=&quot;313&quot;/&gt;&lt;/object&gt;&lt;object type=&quot;3&quot; unique_id=&quot;10021&quot;&gt;&lt;property id=&quot;20148&quot; value=&quot;5&quot;/&gt;&lt;property id=&quot;20300&quot; value=&quot;Slide 18 - &amp;quot;Course Content&amp;quot;&quot;/&gt;&lt;property id=&quot;20307&quot; value=&quot;295&quot;/&gt;&lt;/object&gt;&lt;object type=&quot;3&quot; unique_id=&quot;10022&quot;&gt;&lt;property id=&quot;20148&quot; value=&quot;5&quot;/&gt;&lt;property id=&quot;20300&quot; value=&quot;Slide 19&quot;/&gt;&lt;property id=&quot;20307&quot; value=&quot;304&quot;/&gt;&lt;/object&gt;&lt;object type=&quot;3&quot; unique_id=&quot;10023&quot;&gt;&lt;property id=&quot;20148&quot; value=&quot;5&quot;/&gt;&lt;property id=&quot;20300&quot; value=&quot;Slide 20&quot;/&gt;&lt;property id=&quot;20307&quot; value=&quot;305&quot;/&gt;&lt;/object&gt;&lt;object type=&quot;3&quot; unique_id=&quot;10024&quot;&gt;&lt;property id=&quot;20148&quot; value=&quot;5&quot;/&gt;&lt;property id=&quot;20300&quot; value=&quot;Slide 21&quot;/&gt;&lt;property id=&quot;20307&quot; value=&quot;306&quot;/&gt;&lt;/object&gt;&lt;object type=&quot;3&quot; unique_id=&quot;10025&quot;&gt;&lt;property id=&quot;20148&quot; value=&quot;5&quot;/&gt;&lt;property id=&quot;20300&quot; value=&quot;Slide 22&quot;/&gt;&lt;property id=&quot;20307&quot; value=&quot;307&quot;/&gt;&lt;/object&gt;&lt;object type=&quot;3&quot; unique_id=&quot;10026&quot;&gt;&lt;property id=&quot;20148&quot; value=&quot;5&quot;/&gt;&lt;property id=&quot;20300&quot; value=&quot;Slide 23&quot;/&gt;&lt;property id=&quot;20307&quot; value=&quot;308&quot;/&gt;&lt;/object&gt;&lt;object type=&quot;3&quot; unique_id=&quot;10027&quot;&gt;&lt;property id=&quot;20148&quot; value=&quot;5&quot;/&gt;&lt;property id=&quot;20300&quot; value=&quot;Slide 24&quot;/&gt;&lt;property id=&quot;20307&quot; value=&quot;309&quot;/&gt;&lt;/object&gt;&lt;object type=&quot;3&quot; unique_id=&quot;10028&quot;&gt;&lt;property id=&quot;20148&quot; value=&quot;5&quot;/&gt;&lt;property id=&quot;20300&quot; value=&quot;Slide 25&quot;/&gt;&lt;property id=&quot;20307&quot; value=&quot;310&quot;/&gt;&lt;/object&gt;&lt;object type=&quot;3&quot; unique_id=&quot;10029&quot;&gt;&lt;property id=&quot;20148&quot; value=&quot;5&quot;/&gt;&lt;property id=&quot;20300&quot; value=&quot;Slide 26&quot;/&gt;&lt;property id=&quot;20307&quot; value=&quot;311&quot;/&gt;&lt;/object&gt;&lt;object type=&quot;3&quot; unique_id=&quot;10030&quot;&gt;&lt;property id=&quot;20148&quot; value=&quot;5&quot;/&gt;&lt;property id=&quot;20300&quot; value=&quot;Slide 27 - &amp;quot;Other Issues&amp;quot;&quot;/&gt;&lt;property id=&quot;20307&quot; value=&quot;302&quot;/&gt;&lt;/object&gt;&lt;object type=&quot;3&quot; unique_id=&quot;10031&quot;&gt;&lt;property id=&quot;20148&quot; value=&quot;5&quot;/&gt;&lt;property id=&quot;20300&quot; value=&quot;Slide 28 - &amp;quot;Typical Week&amp;quot;&quot;/&gt;&lt;property id=&quot;20307&quot; value=&quot;281&quot;/&gt;&lt;/object&gt;&lt;object type=&quot;3&quot; unique_id=&quot;10032&quot;&gt;&lt;property id=&quot;20148&quot; value=&quot;5&quot;/&gt;&lt;property id=&quot;20300&quot; value=&quot;Slide 29 - &amp;quot;For Next Week&amp;quot;&quot;/&gt;&lt;property id=&quot;20307&quot; value=&quot;293&quot;/&gt;&lt;/object&gt;&lt;/object&gt;&lt;/object&gt;&lt;/database&gt;"/>
  <p:tag name="SECTOMILLISECCONVERTED" val="1"/>
</p:tagLst>
</file>

<file path=ppt/theme/theme1.xml><?xml version="1.0" encoding="utf-8"?>
<a:theme xmlns:a="http://schemas.openxmlformats.org/drawingml/2006/main" name="Template -- VT">
  <a:themeElements>
    <a:clrScheme name="Template -- V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 -- VT">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006699"/>
          </a:buClr>
          <a:buSzTx/>
          <a:buFont typeface="Times New Roman" pitchFamily="18" charset="0"/>
          <a:buChar char="•"/>
          <a:tabLst/>
          <a:defRPr kumimoji="0" lang="en-US" sz="2200" b="0"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006699"/>
          </a:buClr>
          <a:buSzTx/>
          <a:buFont typeface="Times New Roman" pitchFamily="18" charset="0"/>
          <a:buChar char="•"/>
          <a:tabLst/>
          <a:defRPr kumimoji="0" lang="en-US" sz="22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Template -- V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 V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 V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 V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 V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 V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 V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Settings\stephen.dargis\Desktop\Template -- VT.ppt</Template>
  <TotalTime>4062</TotalTime>
  <Words>1618</Words>
  <Application>Microsoft Office PowerPoint</Application>
  <PresentationFormat>On-screen Show (4:3)</PresentationFormat>
  <Paragraphs>119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PGothic</vt:lpstr>
      <vt:lpstr>Arial</vt:lpstr>
      <vt:lpstr>Monotype Sorts</vt:lpstr>
      <vt:lpstr>Tahoma</vt:lpstr>
      <vt:lpstr>Times New Roman</vt:lpstr>
      <vt:lpstr>Webdings</vt:lpstr>
      <vt:lpstr>Template -- VT</vt:lpstr>
      <vt:lpstr>PowerPoint Presentation</vt:lpstr>
      <vt:lpstr>Learning Objectives</vt:lpstr>
      <vt:lpstr>PowerPoint Presentation</vt:lpstr>
      <vt:lpstr>Specifying what the records contain</vt:lpstr>
      <vt:lpstr>Identifying the level of detail</vt:lpstr>
      <vt:lpstr>Identifying the data</vt:lpstr>
      <vt:lpstr>Grain Identifying Process</vt:lpstr>
      <vt:lpstr>Determining the granularity of the fact table</vt:lpstr>
      <vt:lpstr>Handling multiple separate grains</vt:lpstr>
      <vt:lpstr>Criteria for one or multiple fact tables</vt:lpstr>
      <vt:lpstr>Criteria for one or multiple fact tables</vt:lpstr>
      <vt:lpstr>Multiple granularities in a single fact table</vt:lpstr>
      <vt:lpstr>Checking the atomicity of the grain</vt:lpstr>
      <vt:lpstr>Checking the atomicity of the grain</vt:lpstr>
      <vt:lpstr>Granularity allows trade-off  between important issues</vt:lpstr>
      <vt:lpstr>Identify high-level dimensions and measures</vt:lpstr>
      <vt:lpstr>Summary</vt:lpstr>
      <vt:lpstr>Task</vt:lpstr>
    </vt:vector>
  </TitlesOfParts>
  <Company>NMCI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Administrative Items</dc:title>
  <dc:creator>stephen.dargis</dc:creator>
  <cp:lastModifiedBy>Steve Sheetz</cp:lastModifiedBy>
  <cp:revision>325</cp:revision>
  <dcterms:created xsi:type="dcterms:W3CDTF">2003-01-16T16:51:42Z</dcterms:created>
  <dcterms:modified xsi:type="dcterms:W3CDTF">2017-08-09T19:43:36Z</dcterms:modified>
</cp:coreProperties>
</file>