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78" r:id="rId2"/>
    <p:sldId id="377" r:id="rId3"/>
    <p:sldId id="345" r:id="rId4"/>
    <p:sldId id="346" r:id="rId5"/>
    <p:sldId id="355" r:id="rId6"/>
    <p:sldId id="375" r:id="rId7"/>
    <p:sldId id="376" r:id="rId8"/>
    <p:sldId id="348" r:id="rId9"/>
    <p:sldId id="362" r:id="rId10"/>
    <p:sldId id="349" r:id="rId11"/>
    <p:sldId id="350" r:id="rId12"/>
    <p:sldId id="374" r:id="rId13"/>
    <p:sldId id="353" r:id="rId14"/>
    <p:sldId id="382" r:id="rId15"/>
    <p:sldId id="381" r:id="rId16"/>
    <p:sldId id="379" r:id="rId17"/>
    <p:sldId id="380" r:id="rId18"/>
  </p:sldIdLst>
  <p:sldSz cx="9144000" cy="6858000" type="screen4x3"/>
  <p:notesSz cx="6934200" cy="9220200"/>
  <p:custDataLst>
    <p:tags r:id="rId21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0929"/>
  </p:normalViewPr>
  <p:slideViewPr>
    <p:cSldViewPr>
      <p:cViewPr varScale="1">
        <p:scale>
          <a:sx n="81" d="100"/>
          <a:sy n="81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slides in this presentation have been adapted from slides provided with the textbook, </a:t>
            </a:r>
            <a:r>
              <a:rPr lang="en-US" altLang="en-US" dirty="0" smtClean="0"/>
              <a:t>Database Systems: Design, Implementation, and Management, 12E</a:t>
            </a:r>
            <a:r>
              <a:rPr lang="en-US" dirty="0" smtClean="0"/>
              <a:t>, Cornel and Morris, </a:t>
            </a:r>
            <a:r>
              <a:rPr lang="en-US" altLang="en-US" dirty="0" smtClean="0"/>
              <a:t>Copyright © 2017  Cengage Learning.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339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46199-8124-4665-96FE-387289DFA99E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3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8025AF-41C4-4FDA-9CA2-4E84CF1BFBF5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0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AB7474-CA27-481F-9509-C3D7D1270448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3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0980A5-E9D5-4AC0-A0AC-8A437C99EEB1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22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0980A5-E9D5-4AC0-A0AC-8A437C99EEB1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6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16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71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9E6CAF-87CB-4255-891E-8569894BD09B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1488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0980A5-E9D5-4AC0-A0AC-8A437C99EEB1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2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CE4E08-E485-43D8-8485-023EE39C6BBF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9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9ECF60-F5A0-4F10-9BAB-86A57BC078FB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1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7267B0-3589-4AE8-B72B-6E61F685D51C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9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77B126-9854-41C5-AB86-3D703481D44E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9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C7C61E-F2BB-4EEF-9B90-98D36FE479AE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C7C61E-F2BB-4EEF-9B90-98D36FE479AE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2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 Click to edit Master text styles</a:t>
            </a:r>
          </a:p>
          <a:p>
            <a:pPr lvl="1"/>
            <a:r>
              <a:rPr lang="en-US" altLang="en-US" dirty="0" smtClean="0"/>
              <a:t> 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</a:t>
            </a:r>
            <a:r>
              <a:rPr lang="en-US" altLang="en-US" dirty="0" smtClean="0"/>
              <a:t>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574463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object 5"/>
          <p:cNvSpPr/>
          <p:nvPr userDrawn="1"/>
        </p:nvSpPr>
        <p:spPr>
          <a:xfrm>
            <a:off x="152400" y="188030"/>
            <a:ext cx="2288602" cy="4952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0100" y="3810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</a:t>
            </a:r>
            <a:r>
              <a:rPr lang="en-US" altLang="en-US" sz="3200" i="1" dirty="0" smtClean="0"/>
              <a:t>1, Part 2</a:t>
            </a:r>
            <a:endParaRPr lang="en-US" altLang="en-US" sz="3200" i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Database </a:t>
            </a:r>
            <a:r>
              <a:rPr lang="en-US" altLang="en-US" sz="3200" i="1" dirty="0" smtClean="0"/>
              <a:t>Systems </a:t>
            </a:r>
          </a:p>
        </p:txBody>
      </p:sp>
      <p:pic>
        <p:nvPicPr>
          <p:cNvPr id="2051" name="Picture 6" descr="http://www.sanfranciscosentinel.com/wp-content/uploads/2007/04/virginia-tech-nightf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1650"/>
            <a:ext cx="7467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09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Structural and Data Dependence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dependence</a:t>
            </a:r>
          </a:p>
          <a:p>
            <a:pPr lvl="1" eaLnBrk="1" hangingPunct="1"/>
            <a:r>
              <a:rPr lang="en-US" altLang="en-US" dirty="0" smtClean="0"/>
              <a:t>Data access changes when data storage characteristics change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Needing to know the physical format of the file is data dependence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independence</a:t>
            </a:r>
          </a:p>
          <a:p>
            <a:pPr lvl="1" eaLnBrk="1" hangingPunct="1"/>
            <a:r>
              <a:rPr lang="en-US" altLang="en-US" dirty="0" smtClean="0"/>
              <a:t>Data storage characteristics change without affecting the program’s ability to access the </a:t>
            </a:r>
            <a:r>
              <a:rPr lang="en-US" altLang="en-US" dirty="0" smtClean="0"/>
              <a:t>data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 logical approach of data access provides data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independence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5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Data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dirty="0" smtClean="0"/>
              <a:t>Unnecessarily storing same data/fact at different/multiple places</a:t>
            </a:r>
          </a:p>
          <a:p>
            <a:pPr marL="365760" indent="-256032" eaLnBrk="1" fontAlgn="auto" hangingPunct="1">
              <a:defRPr/>
            </a:pPr>
            <a:endParaRPr lang="en-US" dirty="0"/>
          </a:p>
          <a:p>
            <a:pPr marL="365760" indent="-256032" eaLnBrk="1" fontAlgn="auto" hangingPunct="1">
              <a:defRPr/>
            </a:pPr>
            <a:r>
              <a:rPr lang="en-US" b="1" dirty="0" smtClean="0"/>
              <a:t>Islands </a:t>
            </a:r>
            <a:r>
              <a:rPr lang="en-US" b="1" dirty="0"/>
              <a:t>of </a:t>
            </a:r>
            <a:r>
              <a:rPr lang="en-US" b="1" dirty="0" smtClean="0"/>
              <a:t>information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cattered </a:t>
            </a:r>
            <a:r>
              <a:rPr lang="en-US" dirty="0"/>
              <a:t>data </a:t>
            </a:r>
            <a:r>
              <a:rPr lang="en-US" dirty="0" smtClean="0"/>
              <a:t>locations</a:t>
            </a:r>
            <a:endParaRPr lang="en-US" dirty="0"/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Increases the probability of </a:t>
            </a:r>
            <a:r>
              <a:rPr lang="en-CA" dirty="0" smtClean="0"/>
              <a:t>having </a:t>
            </a:r>
            <a:r>
              <a:rPr lang="en-CA" dirty="0"/>
              <a:t>different versions of the same data </a:t>
            </a:r>
            <a:r>
              <a:rPr lang="en-US" dirty="0" smtClean="0"/>
              <a:t> </a:t>
            </a:r>
          </a:p>
          <a:p>
            <a:pPr marL="258318" indent="-246888" eaLnBrk="1" fontAlgn="auto" hangingPunct="1">
              <a:defRPr/>
            </a:pPr>
            <a:endParaRPr lang="en-US" dirty="0">
              <a:solidFill>
                <a:srgbClr val="00B0F0"/>
              </a:solidFill>
            </a:endParaRPr>
          </a:p>
          <a:p>
            <a:pPr marL="258318" indent="-246888" eaLnBrk="1" fontAlgn="auto" hangingPunct="1">
              <a:defRPr/>
            </a:pPr>
            <a:r>
              <a:rPr lang="en-CA" altLang="en-US" dirty="0" smtClean="0">
                <a:ea typeface="ＭＳ Ｐゴシック" panose="020B0600070205080204" pitchFamily="34" charset="-128"/>
              </a:rPr>
              <a:t>Creates Data </a:t>
            </a:r>
            <a:r>
              <a:rPr lang="en-CA" altLang="en-US" dirty="0" smtClean="0">
                <a:ea typeface="ＭＳ Ｐゴシック" panose="020B0600070205080204" pitchFamily="34" charset="-128"/>
              </a:rPr>
              <a:t>anomalies</a:t>
            </a:r>
          </a:p>
          <a:p>
            <a:pPr marL="658368" lvl="1" indent="-246888" eaLnBrk="1" fontAlgn="auto" hangingPunct="1">
              <a:defRPr/>
            </a:pPr>
            <a:r>
              <a:rPr lang="en-CA" altLang="en-US" b="0" dirty="0" smtClean="0">
                <a:ea typeface="ＭＳ Ｐゴシック" panose="020B0600070205080204" pitchFamily="34" charset="-128"/>
              </a:rPr>
              <a:t>Develops </a:t>
            </a:r>
            <a:r>
              <a:rPr lang="en-CA" altLang="en-US" b="0" dirty="0">
                <a:ea typeface="ＭＳ Ｐゴシック" panose="020B0600070205080204" pitchFamily="34" charset="-128"/>
              </a:rPr>
              <a:t>when not all of the required changes in the redundant data are made successfully </a:t>
            </a:r>
            <a:r>
              <a:rPr lang="en-US" b="0" dirty="0" smtClean="0">
                <a:solidFill>
                  <a:srgbClr val="00B0F0"/>
                </a:solidFill>
              </a:rPr>
              <a:t>	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686800" y="6570003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0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Data Redundancy (cont'd.)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Data inconsistency: different and conflicting versions of same data occur at different places</a:t>
            </a:r>
          </a:p>
          <a:p>
            <a:r>
              <a:rPr lang="en-US" altLang="en-US" dirty="0" smtClean="0"/>
              <a:t>Data anomalies: abnormalities when all changes in redundant data are not made correctly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Update anomalies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Insertion anomalies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Deletion anomalies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7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65289"/>
            <a:ext cx="6172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charset="-128"/>
              </a:rPr>
              <a:t>Lack of Design and Data-Modeling Skills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Evident despite the availability of multiple personal productivity tools being available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Data-modeling skills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are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vital in the data design process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Good data modeling facilitates better problem solving through communication between the designer, user, and the developer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76400"/>
            <a:ext cx="8649471" cy="4800600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14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799" y="533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Figure 1.5- Bad Design for Skill System</a:t>
            </a:r>
            <a:endParaRPr lang="en-US" altLang="en-US" kern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2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77"/>
    </mc:Choice>
    <mc:Fallback xmlns="">
      <p:transition spd="slow" advTm="14577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45506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Figure 1.5- Good Design for Skill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System</a:t>
            </a:r>
            <a:endParaRPr lang="en-US" alt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88506"/>
            <a:ext cx="8839200" cy="4961831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77"/>
    </mc:Choice>
    <mc:Fallback xmlns="">
      <p:transition spd="slow" advTm="14577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397" y="457200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 smtClean="0">
                <a:ea typeface="ＭＳ Ｐゴシック" panose="020B0600070205080204" pitchFamily="34" charset="-128"/>
              </a:rPr>
              <a:t>Eliminating data redundancy is a major advantage of good design</a:t>
            </a:r>
          </a:p>
          <a:p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Data Anomalies mean your programs are more complex and difficult to modify</a:t>
            </a:r>
          </a:p>
          <a:p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Database design skills produce data structures without any redundancy or data anomalies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63" y="1524000"/>
            <a:ext cx="911450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Define Data Integrity: ___________________________________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List the types of Data anomalies: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  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___________________________________</a:t>
            </a: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What happens if you can’t add a column for the fourth skill in the design from Figure 1.4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?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___________________________________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How 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many skills can an employee have in the design from Figure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1.5?</a:t>
            </a: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Many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 smtClean="0"/>
              <a:t>About </a:t>
            </a:r>
            <a:r>
              <a:rPr lang="en-US" altLang="en-US" sz="2600" dirty="0" smtClean="0"/>
              <a:t>flaws in file system data </a:t>
            </a:r>
            <a:r>
              <a:rPr lang="en-US" altLang="en-US" sz="2600" dirty="0" smtClean="0"/>
              <a:t>management</a:t>
            </a:r>
          </a:p>
          <a:p>
            <a:endParaRPr lang="en-US" altLang="en-US" sz="2600" dirty="0" smtClean="0"/>
          </a:p>
          <a:p>
            <a:r>
              <a:rPr lang="en-US" altLang="en-US" sz="2600" dirty="0"/>
              <a:t>The importance of database </a:t>
            </a:r>
            <a:r>
              <a:rPr lang="en-US" altLang="en-US" sz="2600" dirty="0" smtClean="0"/>
              <a:t>design</a:t>
            </a:r>
          </a:p>
          <a:p>
            <a:endParaRPr lang="en-US" altLang="en-US" sz="2600" dirty="0"/>
          </a:p>
          <a:p>
            <a:r>
              <a:rPr lang="en-US" altLang="en-US" sz="2600" dirty="0" smtClean="0"/>
              <a:t>Structural and Data Independence and Dependence</a:t>
            </a:r>
          </a:p>
          <a:p>
            <a:endParaRPr lang="en-US" altLang="en-US" sz="2600" dirty="0"/>
          </a:p>
          <a:p>
            <a:r>
              <a:rPr lang="en-US" altLang="en-US" sz="2600" dirty="0" smtClean="0"/>
              <a:t>Data Redundancy and Anomalies</a:t>
            </a:r>
            <a:endParaRPr lang="en-US" altLang="en-US" sz="2600" dirty="0" smtClean="0"/>
          </a:p>
          <a:p>
            <a:endParaRPr lang="en-US" altLang="en-US" sz="2600" dirty="0" smtClean="0"/>
          </a:p>
          <a:p>
            <a:endParaRPr lang="en-US" altLang="en-US" sz="2600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5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4172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Table 1.2 - Basic File Terminology</a:t>
            </a:r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93331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5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6172200" cy="1143000"/>
          </a:xfrm>
        </p:spPr>
        <p:txBody>
          <a:bodyPr/>
          <a:lstStyle/>
          <a:p>
            <a:pPr eaLnBrk="1" hangingPunct="1"/>
            <a:r>
              <a:rPr lang="fr-FR" altLang="en-US" sz="3200" dirty="0" smtClean="0">
                <a:ea typeface="ＭＳ Ｐゴシック" panose="020B0600070205080204" pitchFamily="34" charset="-128"/>
              </a:rPr>
              <a:t>Figure1.6 - A Simple File System</a:t>
            </a:r>
            <a:endParaRPr lang="en-US" alt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76400"/>
            <a:ext cx="8741345" cy="4267200"/>
          </a:xfrm>
          <a:prstGeom prst="rect">
            <a:avLst/>
          </a:prstGeom>
        </p:spPr>
      </p:pic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6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321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Figure 1.8 - Contrasting Database and File Systems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709F1F-6DFF-458F-A6B3-A5EB144020B4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64535"/>
            <a:ext cx="8763000" cy="5541065"/>
          </a:xfrm>
          <a:prstGeom prst="rect">
            <a:avLst/>
          </a:prstGeom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280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4368" y="283633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Problems with File System Data Processing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File systems were an improvement over manual system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File systems used for more than two decades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Understanding the shortcomings of file systems aids in development of modern databases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Many problems not unique to file systems</a:t>
            </a:r>
          </a:p>
          <a:p>
            <a:r>
              <a:rPr lang="en-US" altLang="en-US" dirty="0" smtClean="0"/>
              <a:t>Even simple file </a:t>
            </a:r>
            <a:r>
              <a:rPr lang="en-US" altLang="en-US" dirty="0" smtClean="0"/>
              <a:t>retrieval tasks </a:t>
            </a:r>
            <a:r>
              <a:rPr lang="en-US" altLang="en-US" dirty="0" smtClean="0"/>
              <a:t>required extensive programming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Ad hoc queries impossible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Changing existing structure difficult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9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67922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Problems with File System Data Processing (cont'd.)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Security features difficult to program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Often omitted in file system environments</a:t>
            </a:r>
          </a:p>
          <a:p>
            <a:r>
              <a:rPr lang="en-US" altLang="en-US" dirty="0" smtClean="0"/>
              <a:t>Summary of file system limitations: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Requires extensive programming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Cannot perform ad hoc queries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System administration is complex and difficult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Difficult to make changes to existing structures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Security features are likely to be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inadequate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No multi-user/record locking access possible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Backup is simple file copy operation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575675" y="6570003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Integrity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>
                <a:ea typeface="ＭＳ Ｐゴシック" charset="-128"/>
              </a:rPr>
              <a:t>The condition in which al data in the DB are consistent with real-world events and states.</a:t>
            </a:r>
            <a:endParaRPr lang="en-US" altLang="en-US" dirty="0" smtClean="0">
              <a:ea typeface="ＭＳ Ｐゴシック" charset="-128"/>
            </a:endParaRPr>
          </a:p>
          <a:p>
            <a:pPr marL="365760" indent="-256032" eaLnBrk="1" fontAlgn="auto" hangingPunct="1">
              <a:defRPr/>
            </a:pPr>
            <a:endParaRPr lang="en-US" altLang="en-US" b="1" dirty="0" smtClean="0">
              <a:ea typeface="ＭＳ Ｐゴシック" charset="-128"/>
            </a:endParaRP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ea typeface="ＭＳ Ｐゴシック" charset="-128"/>
              </a:rPr>
              <a:t>Data are accurate  - there are no data inconsistencies</a:t>
            </a:r>
          </a:p>
          <a:p>
            <a:pPr marL="365760" indent="-256032" eaLnBrk="1" fontAlgn="auto" hangingPunct="1">
              <a:defRPr/>
            </a:pPr>
            <a:endParaRPr lang="en-US" altLang="en-US" dirty="0" smtClean="0">
              <a:ea typeface="ＭＳ Ｐゴシック" charset="-128"/>
            </a:endParaRP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ea typeface="ＭＳ Ｐゴシック" charset="-128"/>
              </a:rPr>
              <a:t>Data are verifiable – the data will always lead consistent results</a:t>
            </a:r>
            <a:endParaRPr lang="en-US" altLang="en-US" dirty="0" smtClean="0">
              <a:ea typeface="ＭＳ Ｐゴシック" charset="-128"/>
            </a:endParaRP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9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486" y="567179"/>
            <a:ext cx="711137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Structural and Data Dependence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>
                <a:ea typeface="ＭＳ Ｐゴシック" charset="-128"/>
              </a:rPr>
              <a:t>Structural dependence</a:t>
            </a:r>
            <a:r>
              <a:rPr lang="en-US" altLang="en-US" dirty="0" smtClean="0">
                <a:ea typeface="ＭＳ Ｐゴシック" charset="-128"/>
              </a:rPr>
              <a:t>: Access to a file is dependent on its own structure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All file system programs are modified to conform to a new file </a:t>
            </a:r>
            <a:r>
              <a:rPr lang="en-US" altLang="en-US" dirty="0" smtClean="0"/>
              <a:t>structure</a:t>
            </a:r>
          </a:p>
          <a:p>
            <a:pPr marL="658368" lvl="1" indent="-246888" eaLnBrk="1" fontAlgn="auto" hangingPunct="1">
              <a:defRPr/>
            </a:pP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ea typeface="ＭＳ Ｐゴシック" charset="-128"/>
              </a:rPr>
              <a:t>Structural independence</a:t>
            </a:r>
            <a:r>
              <a:rPr lang="en-US" altLang="en-US" dirty="0" smtClean="0">
                <a:ea typeface="ＭＳ Ｐゴシック" charset="-128"/>
              </a:rPr>
              <a:t>:</a:t>
            </a:r>
            <a:r>
              <a:rPr lang="en-US" altLang="en-US" b="1" dirty="0" smtClean="0"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File structure is changed without affecting the application’s ability to access the data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2771</TotalTime>
  <Words>684</Words>
  <Application>Microsoft Office PowerPoint</Application>
  <PresentationFormat>On-screen Show (4:3)</PresentationFormat>
  <Paragraphs>135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Table 1.2 - Basic File Terminology</vt:lpstr>
      <vt:lpstr>Figure1.6 - A Simple File System</vt:lpstr>
      <vt:lpstr>Figure 1.8 - Contrasting Database and File Systems</vt:lpstr>
      <vt:lpstr>Problems with File System Data Processing</vt:lpstr>
      <vt:lpstr>Problems with File System Data Processing (cont'd.)</vt:lpstr>
      <vt:lpstr>Data Integrity</vt:lpstr>
      <vt:lpstr>Structural and Data Dependence</vt:lpstr>
      <vt:lpstr>Structural and Data Dependence</vt:lpstr>
      <vt:lpstr>Data Redundancy</vt:lpstr>
      <vt:lpstr>Data Redundancy (cont'd.)</vt:lpstr>
      <vt:lpstr>Lack of Design and Data-Modeling Skills</vt:lpstr>
      <vt:lpstr>PowerPoint Presentation</vt:lpstr>
      <vt:lpstr>Figure 1.5- Good Design for Skill System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226</cp:revision>
  <dcterms:created xsi:type="dcterms:W3CDTF">2003-01-16T16:51:42Z</dcterms:created>
  <dcterms:modified xsi:type="dcterms:W3CDTF">2017-06-05T17:11:49Z</dcterms:modified>
</cp:coreProperties>
</file>