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439" r:id="rId2"/>
    <p:sldId id="436" r:id="rId3"/>
    <p:sldId id="389" r:id="rId4"/>
    <p:sldId id="390" r:id="rId5"/>
    <p:sldId id="391" r:id="rId6"/>
    <p:sldId id="393" r:id="rId7"/>
    <p:sldId id="394" r:id="rId8"/>
    <p:sldId id="395" r:id="rId9"/>
    <p:sldId id="429" r:id="rId10"/>
    <p:sldId id="396" r:id="rId11"/>
    <p:sldId id="397" r:id="rId12"/>
    <p:sldId id="441" r:id="rId13"/>
    <p:sldId id="440" r:id="rId14"/>
    <p:sldId id="431" r:id="rId15"/>
    <p:sldId id="432" r:id="rId16"/>
    <p:sldId id="433" r:id="rId17"/>
    <p:sldId id="434" r:id="rId18"/>
    <p:sldId id="435" r:id="rId19"/>
    <p:sldId id="437" r:id="rId20"/>
    <p:sldId id="438" r:id="rId21"/>
  </p:sldIdLst>
  <p:sldSz cx="9144000" cy="6858000" type="screen4x3"/>
  <p:notesSz cx="6934200" cy="9220200"/>
  <p:custDataLst>
    <p:tags r:id="rId24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4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EC2411-998C-44D7-9577-F880CD096AA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0084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2409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CFDB163-DD29-47AA-AD2B-FC920AF5ADA5}" type="slidenum">
              <a:rPr lang="en-US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5083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449986F-6F5A-4738-839C-001206AE7E3B}" type="slidenum">
              <a:rPr lang="en-US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12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267E72A-C0BF-43FC-A724-795250A3CC30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69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461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879F66-A822-4405-A628-0CF7BC08ECEB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9933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BA0A8B-B2C2-4D1A-A0D6-C8D855839F64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388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34E317-2AE3-4AB0-A09E-492CB478DDCF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1403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38464B-C6EC-46EF-A7CF-57D564E8A560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188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0A8A31-92BD-493D-B60D-CF760EF35F5F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00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F7C924-436B-4D72-8582-F982069C67C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871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14A6A9-6EE5-4BE0-A640-E425886319F7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326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4297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42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38F5B2-5CBB-4510-B6FB-2446A31942E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47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657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</a:t>
            </a:r>
            <a:r>
              <a:rPr lang="en-US" smtClean="0"/>
              <a:t>10th </a:t>
            </a:r>
            <a:r>
              <a:rPr lang="en-US"/>
              <a:t>Edition</a:t>
            </a:r>
          </a:p>
        </p:txBody>
      </p:sp>
    </p:spTree>
    <p:extLst>
      <p:ext uri="{BB962C8B-B14F-4D97-AF65-F5344CB8AC3E}">
        <p14:creationId xmlns:p14="http://schemas.microsoft.com/office/powerpoint/2010/main" val="105397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vt.ed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3" name="Picture 9" descr="Virginia Tech Logo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2057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0" y="457200"/>
            <a:ext cx="73914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Chapter 2 Part 2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200" i="1" dirty="0" smtClean="0"/>
              <a:t>Data Models</a:t>
            </a:r>
          </a:p>
          <a:p>
            <a:pPr algn="ctr">
              <a:buFont typeface="Monotype Sorts" pitchFamily="2" charset="2"/>
              <a:buNone/>
            </a:pPr>
            <a:endParaRPr lang="en-US" altLang="en-US" sz="3200" dirty="0" smtClean="0"/>
          </a:p>
        </p:txBody>
      </p:sp>
      <p:pic>
        <p:nvPicPr>
          <p:cNvPr id="2051" name="Picture 6" descr="http://www.sanfranciscosentinel.com/wp-content/uploads/2007/04/virginia-tech-nightf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1650"/>
            <a:ext cx="74676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textbook,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637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Entity Relationship Model (cont’d.)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45525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Entity instance (or occurrence) is row in table 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Entity set is collection of like entities/instances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Connectivity labels types of relationships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 smtClean="0">
                <a:ea typeface="ＭＳ Ｐゴシック" panose="020B0600070205080204" pitchFamily="34" charset="-128"/>
              </a:rPr>
              <a:t>Crow’s Foot notation used as design standard in this book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6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051904" cy="65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97" y="1600200"/>
            <a:ext cx="911450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Create </a:t>
            </a:r>
            <a:r>
              <a:rPr lang="en-US" altLang="en-US" sz="2400" b="0" dirty="0" smtClean="0">
                <a:ea typeface="ＭＳ Ｐゴシック" panose="020B0600070205080204" pitchFamily="34" charset="-128"/>
              </a:rPr>
              <a:t>an ER diagram with a one to many relationship for a problem domain of your choice.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Create the relational model that matches your ER diagram.</a:t>
            </a:r>
          </a:p>
          <a:p>
            <a:pPr marL="0" indent="0">
              <a:buNone/>
            </a:pPr>
            <a:endParaRPr lang="en-US" altLang="en-U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8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" y="0"/>
            <a:ext cx="9105513" cy="6629400"/>
          </a:xfrm>
          <a:prstGeom prst="rect">
            <a:avLst/>
          </a:prstGeom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The Object-Oriented Data Model (OODM) or Semantic Data Model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b="1" dirty="0" smtClean="0"/>
              <a:t>Object-oriented database management system(OODBMS)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Based on OODM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 smtClean="0"/>
              <a:t>Object</a:t>
            </a:r>
            <a:r>
              <a:rPr lang="en-US" altLang="en-US" dirty="0" smtClean="0"/>
              <a:t>: Contains data and their relationships with operations that are performed on it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Basic building block for autonomous structures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 smtClean="0"/>
              <a:t>Abstraction of real-world entity</a:t>
            </a:r>
          </a:p>
          <a:p>
            <a:pPr marL="365760" indent="-256032" eaLnBrk="1" fontAlgn="auto" hangingPunct="1">
              <a:defRPr/>
            </a:pPr>
            <a:r>
              <a:rPr lang="en-US" altLang="en-US" dirty="0" smtClean="0"/>
              <a:t>Attributes - Describe the properties of an object</a:t>
            </a:r>
          </a:p>
          <a:p>
            <a:pPr marL="0" indent="0" eaLnBrk="1" fontAlgn="auto" hangingPunct="1">
              <a:buFontTx/>
              <a:buNone/>
              <a:defRPr/>
            </a:pPr>
            <a:endParaRPr lang="en-US" altLang="en-US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7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/>
              <a:t>The Object-Oriented Data Model (OODM)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Class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US" altLang="en-US" smtClean="0"/>
              <a:t>Collection of similar objects with shared structure and behavior organized in a class hierarchy</a:t>
            </a:r>
          </a:p>
          <a:p>
            <a:pPr lvl="1" eaLnBrk="1" hangingPunct="1"/>
            <a:r>
              <a:rPr lang="en-US" altLang="en-US" b="1" smtClean="0"/>
              <a:t>Class hierarchy</a:t>
            </a:r>
            <a:r>
              <a:rPr lang="en-US" altLang="en-US" smtClean="0"/>
              <a:t>:</a:t>
            </a:r>
            <a:r>
              <a:rPr lang="en-US" altLang="en-US" b="1" smtClean="0"/>
              <a:t> </a:t>
            </a:r>
            <a:r>
              <a:rPr lang="en-CA" altLang="en-US" smtClean="0"/>
              <a:t>Resembles an upside-down tree in which each class has only one parent </a:t>
            </a:r>
            <a:endParaRPr lang="en-US" altLang="en-US" b="1" smtClean="0"/>
          </a:p>
          <a:p>
            <a:pPr eaLnBrk="1" hangingPunct="1"/>
            <a:r>
              <a:rPr lang="en-US" altLang="en-US" b="1" smtClean="0"/>
              <a:t>Inheritance</a:t>
            </a:r>
            <a:r>
              <a:rPr lang="en-US" altLang="en-US" smtClean="0"/>
              <a:t>: Object inherits methods and attributes of parent class</a:t>
            </a:r>
          </a:p>
          <a:p>
            <a:pPr eaLnBrk="1" hangingPunct="1"/>
            <a:r>
              <a:rPr lang="en-US" altLang="en-US" b="1" smtClean="0"/>
              <a:t>Unified Modeling Language</a:t>
            </a:r>
            <a:r>
              <a:rPr lang="en-US" altLang="en-US" smtClean="0"/>
              <a:t> (</a:t>
            </a:r>
            <a:r>
              <a:rPr lang="en-US" altLang="en-US" b="1" smtClean="0"/>
              <a:t>UML)</a:t>
            </a:r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Describes sets of diagrams and symbols to graphically model a system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765175" y="568325"/>
            <a:ext cx="8382000" cy="1069975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Object-Oriented Model</a:t>
            </a:r>
          </a:p>
        </p:txBody>
      </p:sp>
      <p:sp>
        <p:nvSpPr>
          <p:cNvPr id="28675" name="Text Placeholder 5"/>
          <p:cNvSpPr>
            <a:spLocks noGrp="1"/>
          </p:cNvSpPr>
          <p:nvPr>
            <p:ph type="body" idx="1"/>
          </p:nvPr>
        </p:nvSpPr>
        <p:spPr>
          <a:xfrm>
            <a:off x="765175" y="167005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smtClean="0"/>
              <a:t>Advantages</a:t>
            </a:r>
          </a:p>
        </p:txBody>
      </p:sp>
      <p:sp>
        <p:nvSpPr>
          <p:cNvPr id="28677" name="Text Placeholder 7"/>
          <p:cNvSpPr>
            <a:spLocks noGrp="1"/>
          </p:cNvSpPr>
          <p:nvPr>
            <p:ph type="body" sz="half" idx="3"/>
          </p:nvPr>
        </p:nvSpPr>
        <p:spPr>
          <a:xfrm>
            <a:off x="5105400" y="1670050"/>
            <a:ext cx="4041775" cy="457200"/>
          </a:xfrm>
        </p:spPr>
        <p:txBody>
          <a:bodyPr/>
          <a:lstStyle/>
          <a:p>
            <a:pPr algn="ctr" eaLnBrk="1" fontAlgn="auto" hangingPunct="1">
              <a:defRPr/>
            </a:pPr>
            <a:r>
              <a:rPr lang="en-US" altLang="en-US" smtClean="0"/>
              <a:t>Disadvantages</a:t>
            </a:r>
          </a:p>
        </p:txBody>
      </p:sp>
      <p:sp>
        <p:nvSpPr>
          <p:cNvPr id="38917" name="Content Placeholder 6"/>
          <p:cNvSpPr>
            <a:spLocks noGrp="1"/>
          </p:cNvSpPr>
          <p:nvPr>
            <p:ph sz="quarter" idx="2"/>
          </p:nvPr>
        </p:nvSpPr>
        <p:spPr>
          <a:xfrm>
            <a:off x="765175" y="2133600"/>
            <a:ext cx="4041775" cy="3886200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Semantic content is added</a:t>
            </a:r>
          </a:p>
          <a:p>
            <a:pPr eaLnBrk="1" hangingPunct="1"/>
            <a:r>
              <a:rPr lang="en-US" altLang="en-US" sz="2200" smtClean="0"/>
              <a:t>Visual representation includes semantic content</a:t>
            </a:r>
          </a:p>
          <a:p>
            <a:pPr eaLnBrk="1" hangingPunct="1"/>
            <a:r>
              <a:rPr lang="pt-BR" altLang="en-US" sz="2200" smtClean="0"/>
              <a:t>Inheritance promotes data integrity</a:t>
            </a:r>
          </a:p>
        </p:txBody>
      </p:sp>
      <p:sp>
        <p:nvSpPr>
          <p:cNvPr id="28678" name="Content Placeholder 8"/>
          <p:cNvSpPr>
            <a:spLocks noGrp="1"/>
          </p:cNvSpPr>
          <p:nvPr>
            <p:ph sz="quarter" idx="4"/>
          </p:nvPr>
        </p:nvSpPr>
        <p:spPr>
          <a:xfrm>
            <a:off x="5102225" y="2133600"/>
            <a:ext cx="4041775" cy="38862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sz="2200" smtClean="0"/>
              <a:t>Slow development of standards caused vendors to supply their own enhancements</a:t>
            </a:r>
          </a:p>
          <a:p>
            <a:pPr marL="658368" lvl="1" indent="-246888" eaLnBrk="1" fontAlgn="auto" hangingPunct="1">
              <a:defRPr/>
            </a:pPr>
            <a:r>
              <a:rPr lang="en-US" altLang="en-US" smtClean="0"/>
              <a:t>Compromised widely accepted standard</a:t>
            </a:r>
          </a:p>
          <a:p>
            <a:pPr marL="365760" indent="-256032" eaLnBrk="1" fontAlgn="auto" hangingPunct="1">
              <a:defRPr/>
            </a:pPr>
            <a:r>
              <a:rPr lang="en-US" altLang="en-US" sz="2200" smtClean="0"/>
              <a:t>Complex navigational system</a:t>
            </a:r>
          </a:p>
          <a:p>
            <a:pPr marL="365760" indent="-256032" eaLnBrk="1" fontAlgn="auto" hangingPunct="1">
              <a:defRPr/>
            </a:pPr>
            <a:r>
              <a:rPr lang="en-US" altLang="en-US" sz="2200" smtClean="0"/>
              <a:t>Learning curve is steep</a:t>
            </a:r>
          </a:p>
          <a:p>
            <a:pPr marL="365760" indent="-256032" eaLnBrk="1" fontAlgn="auto" hangingPunct="1">
              <a:defRPr/>
            </a:pPr>
            <a:r>
              <a:rPr lang="en-US" altLang="en-US" sz="2200" smtClean="0"/>
              <a:t>High system overhead slows transactions</a:t>
            </a:r>
          </a:p>
          <a:p>
            <a:pPr marL="365760" indent="-256032" eaLnBrk="1" fontAlgn="auto" hangingPunct="1">
              <a:defRPr/>
            </a:pPr>
            <a:endParaRPr lang="en-US" altLang="en-US" sz="2200" smtClean="0"/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>Figure 2.4 - A Comparison of OO, UML, and ER Models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17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7" y="1600199"/>
            <a:ext cx="8866148" cy="49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Object/Relational and XML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610600" cy="4696239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sz="2400" b="1" dirty="0" smtClean="0"/>
              <a:t>Extended relational data model (ERDM)</a:t>
            </a:r>
          </a:p>
          <a:p>
            <a:pPr marL="658368" lvl="1" indent="-246888" eaLnBrk="1" fontAlgn="auto" hangingPunct="1">
              <a:defRPr/>
            </a:pPr>
            <a:r>
              <a:rPr lang="en-US" altLang="en-US" sz="2000" dirty="0" smtClean="0"/>
              <a:t>Supports OO features and complex data representation</a:t>
            </a:r>
          </a:p>
          <a:p>
            <a:pPr marL="258318" indent="-246888" eaLnBrk="1" fontAlgn="auto" hangingPunct="1">
              <a:defRPr/>
            </a:pPr>
            <a:r>
              <a:rPr lang="en-US" altLang="en-US" sz="2400" b="1" dirty="0" smtClean="0"/>
              <a:t>Object/Relational Database Management System (O/R DBMS)</a:t>
            </a:r>
            <a:endParaRPr lang="en-US" altLang="en-US" sz="2400" dirty="0" smtClean="0"/>
          </a:p>
          <a:p>
            <a:pPr marL="923544" lvl="2" indent="-219456" eaLnBrk="1" fontAlgn="auto" hangingPunct="1">
              <a:defRPr/>
            </a:pPr>
            <a:r>
              <a:rPr lang="en-US" altLang="en-US" sz="1800" dirty="0" smtClean="0"/>
              <a:t>Based on ERDM,</a:t>
            </a:r>
            <a:r>
              <a:rPr lang="en-US" altLang="en-US" sz="1800" dirty="0" smtClean="0">
                <a:solidFill>
                  <a:srgbClr val="FF0000"/>
                </a:solidFill>
              </a:rPr>
              <a:t> </a:t>
            </a:r>
            <a:r>
              <a:rPr lang="en-US" altLang="en-US" sz="1800" dirty="0" smtClean="0"/>
              <a:t>focuses on better data management </a:t>
            </a:r>
            <a:endParaRPr lang="en-US" altLang="en-US" sz="1800" dirty="0"/>
          </a:p>
          <a:p>
            <a:pPr marL="365760" indent="-256032" eaLnBrk="1" fontAlgn="auto" hangingPunct="1">
              <a:defRPr/>
            </a:pPr>
            <a:r>
              <a:rPr lang="en-US" altLang="en-US" sz="2400" b="1" dirty="0" smtClean="0"/>
              <a:t>Extensible Markup Language (XML)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: </a:t>
            </a:r>
            <a:r>
              <a:rPr lang="en-US" altLang="en-US" sz="2400" dirty="0">
                <a:ea typeface="ＭＳ Ｐゴシック" panose="020B0600070205080204" pitchFamily="34" charset="-128"/>
              </a:rPr>
              <a:t>the standard protocol for data exchange among systems and Internet services</a:t>
            </a:r>
          </a:p>
          <a:p>
            <a:pPr marL="765810" lvl="1" indent="-256032" eaLnBrk="1" fontAlgn="auto" hangingPunct="1">
              <a:defRPr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Internet </a:t>
            </a:r>
            <a:r>
              <a:rPr lang="en-US" altLang="en-US" sz="2000" dirty="0">
                <a:ea typeface="ＭＳ Ｐゴシック" panose="020B0600070205080204" pitchFamily="34" charset="-128"/>
              </a:rPr>
              <a:t>created the potential to exchange critical business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information</a:t>
            </a:r>
          </a:p>
          <a:p>
            <a:pPr marL="765810" lvl="1" indent="-256032" eaLnBrk="1" fontAlgn="auto" hangingPunct="1">
              <a:defRPr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Extensible </a:t>
            </a:r>
            <a:r>
              <a:rPr lang="en-US" altLang="en-US" sz="2000" dirty="0">
                <a:ea typeface="ＭＳ Ｐゴシック" panose="020B0600070205080204" pitchFamily="34" charset="-128"/>
              </a:rPr>
              <a:t>Markup Language (XML) emerged as the de facto standard 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pPr marL="765810" lvl="1" indent="-256032" eaLnBrk="1" fontAlgn="auto" hangingPunct="1">
              <a:defRPr/>
            </a:pPr>
            <a:r>
              <a:rPr lang="en-US" altLang="en-US" sz="2000" dirty="0" smtClean="0"/>
              <a:t>Manages unstructured data for efficient and effective exchange of all data types</a:t>
            </a:r>
            <a:endParaRPr lang="en-US" altLang="en-US" sz="2000" b="1" dirty="0" smtClean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6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</a:t>
            </a:r>
            <a:r>
              <a:rPr lang="en-US" altLang="en-US" dirty="0">
                <a:ea typeface="ＭＳ Ｐゴシック" panose="020B0600070205080204" pitchFamily="34" charset="-128"/>
              </a:rPr>
              <a:t>models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evolved as data and operating environments became more complex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Emerging data </a:t>
            </a:r>
            <a:r>
              <a:rPr lang="en-US" altLang="en-US" dirty="0">
                <a:ea typeface="ＭＳ Ｐゴシック" panose="020B0600070205080204" pitchFamily="34" charset="-128"/>
              </a:rPr>
              <a:t>models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attempt to fill needs for analyzing unstructured data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Higher levels </a:t>
            </a:r>
            <a:r>
              <a:rPr lang="en-US" altLang="en-US" dirty="0">
                <a:ea typeface="ＭＳ Ｐゴシック" panose="020B0600070205080204" pitchFamily="34" charset="-128"/>
              </a:rPr>
              <a:t>of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abstraction help simplify understanding data in complex situations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8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Learning Objectives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How the major data models evolved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About emerging alternative data models and the need they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fulfill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How data models can be classified by their level of abstraction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4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97" y="1600200"/>
            <a:ext cx="9114503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Identify three 1:M relationships: ___________________________________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Briefly explain why different data model notations are not  important? (hint: it is about the data being stored) ___________________________________</a:t>
            </a:r>
          </a:p>
          <a:p>
            <a:pPr marL="514350" indent="-514350">
              <a:buFont typeface="+mj-lt"/>
              <a:buAutoNum type="arabicPeriod"/>
            </a:pPr>
            <a:endParaRPr lang="en-US" altLang="en-US" sz="2400" b="0" dirty="0">
              <a:ea typeface="ＭＳ Ｐゴシック" panose="020B0600070205080204" pitchFamily="3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Speculate about whether you think UML class diagrams will be the last data modeling tool ever proposed </a:t>
            </a:r>
            <a:r>
              <a:rPr lang="en-US" altLang="en-US" sz="2400" b="0" dirty="0">
                <a:ea typeface="ＭＳ Ｐゴシック" panose="020B0600070205080204" pitchFamily="34" charset="-128"/>
              </a:rPr>
              <a:t>___________________________________</a:t>
            </a:r>
          </a:p>
          <a:p>
            <a:pPr marL="0" indent="0">
              <a:buNone/>
            </a:pPr>
            <a:endParaRPr lang="en-US" altLang="en-U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Evolution of Data Models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" y="76199"/>
            <a:ext cx="8978440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5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Relational Model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Developed by E.F. Codd (IBM) in 1970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Table (relations)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Matrix consisting of row/column intersections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Each row in a relation is called a tuple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Relational models were considered impractical in 1970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Model was conceptually simple at expense of computer overhead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425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Relational Model (cont’d.)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567534"/>
            <a:ext cx="8991600" cy="4648200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Relational data management system (RDBMS)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Performs same functions provided by hierarchical model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Hides complexity from the user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Relational model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Representation of entities, attributes, and relationships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Textual: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TableName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 smtClean="0">
                <a:ea typeface="ＭＳ Ｐゴシック" panose="020B0600070205080204" pitchFamily="34" charset="-128"/>
              </a:rPr>
              <a:t>Keyname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a1, a2, </a:t>
            </a:r>
            <a:r>
              <a:rPr lang="en-US" altLang="en-US" sz="2000" b="1" i="1" dirty="0" err="1" smtClean="0">
                <a:ea typeface="ＭＳ Ｐゴシック" panose="020B0600070205080204" pitchFamily="34" charset="-128"/>
              </a:rPr>
              <a:t>foreignKey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Example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Agent(</a:t>
            </a:r>
            <a:r>
              <a:rPr lang="en-US" altLang="en-US" sz="2000" b="1" dirty="0" err="1" smtClean="0">
                <a:ea typeface="ＭＳ Ｐゴシック" panose="020B0600070205080204" pitchFamily="34" charset="-128"/>
              </a:rPr>
              <a:t>Agent_Code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Agent_Fname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Agent_Lname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Agent_Initial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Agent_Areacode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Agent_Phone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 smtClean="0">
                <a:ea typeface="ＭＳ Ｐゴシック" panose="020B0600070205080204" pitchFamily="34" charset="-128"/>
              </a:rPr>
              <a:t>Customer(</a:t>
            </a:r>
            <a:r>
              <a:rPr lang="en-US" altLang="en-US" sz="2000" b="1" dirty="0" err="1" smtClean="0">
                <a:ea typeface="ＭＳ Ｐゴシック" panose="020B0600070205080204" pitchFamily="34" charset="-128"/>
              </a:rPr>
              <a:t>Cus_Code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Cus_Fname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Cus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_Lname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Cus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_Initial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Cus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_Areacode</a:t>
            </a:r>
            <a:r>
              <a:rPr lang="en-US" altLang="en-US" sz="2000" dirty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Cus_Phone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Cus_Insure_Type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Cus_Insure_Amount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dirty="0" err="1" smtClean="0">
                <a:ea typeface="ＭＳ Ｐゴシック" panose="020B0600070205080204" pitchFamily="34" charset="-128"/>
              </a:rPr>
              <a:t>Cus_Renew_Date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000" b="1" i="1" dirty="0" err="1" smtClean="0">
                <a:ea typeface="ＭＳ Ｐゴシック" panose="020B0600070205080204" pitchFamily="34" charset="-128"/>
              </a:rPr>
              <a:t>Cus_Agent_Code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sz="2000" dirty="0" smtClean="0">
              <a:ea typeface="ＭＳ Ｐゴシック" panose="020B0600070205080204" pitchFamily="34" charset="-128"/>
            </a:endParaRPr>
          </a:p>
          <a:p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9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76199"/>
            <a:ext cx="9004929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6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Databases are used by Programs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268" y="1572683"/>
            <a:ext cx="8458200" cy="4648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SQL-based relational database application involves three parts: </a:t>
            </a:r>
            <a:r>
              <a:rPr lang="en-US" altLang="en-US" b="0" i="1" dirty="0" err="1" smtClean="0">
                <a:ea typeface="ＭＳ Ｐゴシック" panose="020B0600070205080204" pitchFamily="34" charset="-128"/>
              </a:rPr>
              <a:t>OnlineSurveySystem</a:t>
            </a:r>
            <a:endParaRPr lang="en-US" altLang="en-US" b="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End-user interface 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Allows end user to interact with the data</a:t>
            </a:r>
          </a:p>
          <a:p>
            <a:pPr lvl="2"/>
            <a:r>
              <a:rPr lang="en-US" altLang="en-US" i="1" dirty="0" smtClean="0">
                <a:ea typeface="ＭＳ Ｐゴシック" panose="020B0600070205080204" pitchFamily="34" charset="-128"/>
              </a:rPr>
              <a:t>ASP interface that collects survey responses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Set of tables stored in the database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Each table is independent from another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Rows in different tables are related based on common values in key and foreign key attributes</a:t>
            </a:r>
          </a:p>
          <a:p>
            <a:pPr lvl="2"/>
            <a:r>
              <a:rPr lang="en-US" altLang="en-US" i="1" dirty="0" smtClean="0">
                <a:ea typeface="ＭＳ Ｐゴシック" panose="020B0600070205080204" pitchFamily="34" charset="-128"/>
              </a:rPr>
              <a:t>MS Access tables: Item, participant, response, survey, etc.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SQL “engine”</a:t>
            </a:r>
          </a:p>
          <a:p>
            <a:pPr lvl="2"/>
            <a:r>
              <a:rPr lang="en-US" altLang="en-US" dirty="0" smtClean="0">
                <a:ea typeface="ＭＳ Ｐゴシック" panose="020B0600070205080204" pitchFamily="34" charset="-128"/>
              </a:rPr>
              <a:t>Executes all queries</a:t>
            </a:r>
          </a:p>
          <a:p>
            <a:pPr lvl="2"/>
            <a:r>
              <a:rPr lang="en-US" altLang="en-US" i="1" dirty="0" smtClean="0">
                <a:ea typeface="ＭＳ Ｐゴシック" panose="020B0600070205080204" pitchFamily="34" charset="-128"/>
              </a:rPr>
              <a:t>MS Jet engine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3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Entity Relationship Model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Widely accepted standard for data modeling 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Introduced by Chen in 1976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Graphical representation of entities and their relationships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Shows structure of Key-&gt;Foreign Key relationships among tables in a database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Entity relationship diagram (ERD)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Uses graphic representations to model database components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Entity is mapped to a relational table</a:t>
            </a:r>
          </a:p>
          <a:p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3938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33400"/>
            <a:ext cx="6448342" cy="61722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3313"/>
            <a:ext cx="8915400" cy="381000"/>
          </a:xfrm>
        </p:spPr>
        <p:txBody>
          <a:bodyPr/>
          <a:lstStyle/>
          <a:p>
            <a:r>
              <a:rPr lang="en-US" sz="2400" dirty="0" smtClean="0"/>
              <a:t>Online Survey Entity Relationship Diagram (ERD)</a:t>
            </a:r>
            <a:endParaRPr lang="en-US" sz="2400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3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3024</TotalTime>
  <Words>881</Words>
  <Application>Microsoft Office PowerPoint</Application>
  <PresentationFormat>On-screen Show (4:3)</PresentationFormat>
  <Paragraphs>159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The Evolution of Data Models</vt:lpstr>
      <vt:lpstr>The Relational Model</vt:lpstr>
      <vt:lpstr>The Relational Model (cont’d.)</vt:lpstr>
      <vt:lpstr>PowerPoint Presentation</vt:lpstr>
      <vt:lpstr>Databases are used by Programs</vt:lpstr>
      <vt:lpstr>The Entity Relationship Model</vt:lpstr>
      <vt:lpstr>Online Survey Entity Relationship Diagram (ERD)</vt:lpstr>
      <vt:lpstr>The Entity Relationship Model (cont’d.)</vt:lpstr>
      <vt:lpstr>PowerPoint Presentation</vt:lpstr>
      <vt:lpstr>Task</vt:lpstr>
      <vt:lpstr>PowerPoint Presentation</vt:lpstr>
      <vt:lpstr>The Object-Oriented Data Model (OODM) or Semantic Data Model</vt:lpstr>
      <vt:lpstr>The Object-Oriented Data Model (OODM)</vt:lpstr>
      <vt:lpstr>Object-Oriented Model</vt:lpstr>
      <vt:lpstr>Figure 2.4 - A Comparison of OO, UML, and ER Models</vt:lpstr>
      <vt:lpstr>Object/Relational and XML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243</cp:revision>
  <dcterms:created xsi:type="dcterms:W3CDTF">2003-01-16T16:51:42Z</dcterms:created>
  <dcterms:modified xsi:type="dcterms:W3CDTF">2017-06-21T11:17:03Z</dcterms:modified>
</cp:coreProperties>
</file>