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Gentium Book Basic"/>
      <p:regular r:id="rId58"/>
      <p:bold r:id="rId59"/>
      <p:italic r:id="rId60"/>
      <p:boldItalic r:id="rId61"/>
    </p:embeddedFont>
    <p:embeddedFont>
      <p:font typeface="Raleway"/>
      <p:regular r:id="rId62"/>
      <p:bold r:id="rId63"/>
      <p:italic r:id="rId64"/>
      <p:boldItalic r:id="rId65"/>
    </p:embeddedFont>
    <p:embeddedFont>
      <p:font typeface="Roboto"/>
      <p:regular r:id="rId66"/>
      <p:bold r:id="rId67"/>
      <p:italic r:id="rId68"/>
      <p:boldItalic r:id="rId69"/>
    </p:embeddedFont>
    <p:embeddedFont>
      <p:font typeface="Nunito"/>
      <p:regular r:id="rId70"/>
      <p:bold r:id="rId71"/>
      <p:italic r:id="rId72"/>
      <p:boldItalic r:id="rId73"/>
    </p:embeddedFont>
    <p:embeddedFont>
      <p:font typeface="Lora"/>
      <p:regular r:id="rId74"/>
      <p:bold r:id="rId75"/>
      <p:italic r:id="rId76"/>
      <p:boldItalic r:id="rId77"/>
    </p:embeddedFont>
    <p:embeddedFont>
      <p:font typeface="Merriweather"/>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8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8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Merriweather-italic.fntdata"/><Relationship Id="rId81"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Nunito-boldItalic.fntdata"/><Relationship Id="rId72" Type="http://schemas.openxmlformats.org/officeDocument/2006/relationships/font" Target="fonts/Nunito-italic.fntdata"/><Relationship Id="rId31" Type="http://schemas.openxmlformats.org/officeDocument/2006/relationships/slide" Target="slides/slide26.xml"/><Relationship Id="rId75" Type="http://schemas.openxmlformats.org/officeDocument/2006/relationships/font" Target="fonts/Lora-bold.fntdata"/><Relationship Id="rId30" Type="http://schemas.openxmlformats.org/officeDocument/2006/relationships/slide" Target="slides/slide25.xml"/><Relationship Id="rId74" Type="http://schemas.openxmlformats.org/officeDocument/2006/relationships/font" Target="fonts/Lora-regular.fntdata"/><Relationship Id="rId33" Type="http://schemas.openxmlformats.org/officeDocument/2006/relationships/slide" Target="slides/slide28.xml"/><Relationship Id="rId77" Type="http://schemas.openxmlformats.org/officeDocument/2006/relationships/font" Target="fonts/Lora-boldItalic.fntdata"/><Relationship Id="rId32" Type="http://schemas.openxmlformats.org/officeDocument/2006/relationships/slide" Target="slides/slide27.xml"/><Relationship Id="rId76" Type="http://schemas.openxmlformats.org/officeDocument/2006/relationships/font" Target="fonts/Lora-italic.fntdata"/><Relationship Id="rId35" Type="http://schemas.openxmlformats.org/officeDocument/2006/relationships/slide" Target="slides/slide30.xml"/><Relationship Id="rId79" Type="http://schemas.openxmlformats.org/officeDocument/2006/relationships/font" Target="fonts/Merriweather-bold.fntdata"/><Relationship Id="rId34" Type="http://schemas.openxmlformats.org/officeDocument/2006/relationships/slide" Target="slides/slide29.xml"/><Relationship Id="rId78" Type="http://schemas.openxmlformats.org/officeDocument/2006/relationships/font" Target="fonts/Merriweather-regular.fntdata"/><Relationship Id="rId71" Type="http://schemas.openxmlformats.org/officeDocument/2006/relationships/font" Target="fonts/Nunito-bold.fntdata"/><Relationship Id="rId70" Type="http://schemas.openxmlformats.org/officeDocument/2006/relationships/font" Target="fonts/Nunit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regular.fntdata"/><Relationship Id="rId61" Type="http://schemas.openxmlformats.org/officeDocument/2006/relationships/font" Target="fonts/GentiumBookBasic-boldItalic.fntdata"/><Relationship Id="rId20" Type="http://schemas.openxmlformats.org/officeDocument/2006/relationships/slide" Target="slides/slide15.xml"/><Relationship Id="rId64" Type="http://schemas.openxmlformats.org/officeDocument/2006/relationships/font" Target="fonts/Raleway-italic.fntdata"/><Relationship Id="rId63" Type="http://schemas.openxmlformats.org/officeDocument/2006/relationships/font" Target="fonts/Raleway-bold.fntdata"/><Relationship Id="rId22" Type="http://schemas.openxmlformats.org/officeDocument/2006/relationships/slide" Target="slides/slide17.xml"/><Relationship Id="rId66" Type="http://schemas.openxmlformats.org/officeDocument/2006/relationships/font" Target="fonts/Roboto-regular.fntdata"/><Relationship Id="rId21" Type="http://schemas.openxmlformats.org/officeDocument/2006/relationships/slide" Target="slides/slide16.xml"/><Relationship Id="rId65" Type="http://schemas.openxmlformats.org/officeDocument/2006/relationships/font" Target="fonts/Raleway-boldItalic.fntdata"/><Relationship Id="rId24" Type="http://schemas.openxmlformats.org/officeDocument/2006/relationships/slide" Target="slides/slide19.xml"/><Relationship Id="rId68" Type="http://schemas.openxmlformats.org/officeDocument/2006/relationships/font" Target="fonts/Roboto-italic.fntdata"/><Relationship Id="rId23" Type="http://schemas.openxmlformats.org/officeDocument/2006/relationships/slide" Target="slides/slide18.xml"/><Relationship Id="rId67" Type="http://schemas.openxmlformats.org/officeDocument/2006/relationships/font" Target="fonts/Roboto-bold.fntdata"/><Relationship Id="rId60" Type="http://schemas.openxmlformats.org/officeDocument/2006/relationships/font" Target="fonts/GentiumBookBasic-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GentiumBookBasic-bold.fntdata"/><Relationship Id="rId14" Type="http://schemas.openxmlformats.org/officeDocument/2006/relationships/slide" Target="slides/slide9.xml"/><Relationship Id="rId58" Type="http://schemas.openxmlformats.org/officeDocument/2006/relationships/font" Target="fonts/GentiumBookBasic-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Hello, this is Dr. K, and welcome to this module on agile development. This material is based on chapter 3 of Software Engineering: A Practitioner’s Approach, 9th edition, by Roger Pressman and Bruce Maxim.</a:t>
            </a:r>
            <a:endParaRPr sz="1800">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ccfa5c7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ccfa5c7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It’s conventional wisdom that change is relatively easy to deal with early in the development process, because it is close to where the requirements are collected, but it becomes much more difficult to deal with in the *later* stages of development. Advocates of agile methods argue that the cost of change for an agile development process looks more like a straight line (represented by the dotted line here). It is debatable to what extent this is true, but most developers feel that the truth is somewhere in between.</a:t>
            </a:r>
            <a:endParaRPr sz="1800">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ccfa5c7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ccfa5c7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These are the 12 principles of agility. I’ve abbreviated them here so that they fit on one page, but we’ll see each principle in its entirety as we go through them.</a:t>
            </a:r>
            <a:endParaRPr sz="1800">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cad39dc7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cad39dc7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is the first and arguably the most important principle. The highest priority is to satisfy the customer through early and continuous delivery. Martin sites a study in the MIT Sloan Management Review that corroborates the effectiveness of this principle: namely that the quality of a software product is strongly correlated to early and frequent delivery. And remember this is delivery to the customer, which is not the same as a public release of the software. If you wait too long before you show the customer working software, the overall quality will suffer. And that should make sense, because the more the customer sees what the software is doing, the more they can give you meaningful feedback.</a:t>
            </a:r>
            <a:endParaRPr sz="1800">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cad39dc7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cad39dc7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Welcome changing requirements, even late in development. Okay, a bit of honesty here – I don’t know any developer who likes changing requirements late in development. That means you may have to throw away a lot of hard work that you’ve done. However, as Martin says, this is a statement of attitude. If you think of an agile process as getting closer and closer to the true software product with each successive iteration, then you can think of a requirements change as something that gets you closer to your ultimate goal. And that’s a good thing.</a:t>
            </a:r>
            <a:endParaRPr sz="1800">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cad39dc7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cad39dc7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Deliver working software frequently. This principle tells us a couple things. First, it gets specific about how frequently you should deliver code to the customer. Preferably every few weeks. Second, that word *working* is critical. It’s implied in principle 1 when we say *valuable* software. It’s used here in principle 3, and we’ll see it again in principle 7. Just like Martin is saying here that documentation does not count as a true delivery, software that does not work doesn’t count as a true delivery either.</a:t>
            </a:r>
            <a:endParaRPr sz="1800">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cad39dc7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cad39dc7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Business people and developers work together daily. We want software development to be a true collaboration between customers and developers. It’s the customers who have the requirements and it’s the developers who have to ability to implement those requirements. Given the fact that requirements will change, we need continuous communication between those two groups.</a:t>
            </a:r>
            <a:endParaRPr sz="1800">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cad39dc7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cad39dc7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Build projects around motivated individuals. As Martin says, *people* are the most important success factor in an agile project. We value individuals and interactions over processes and tools.</a:t>
            </a:r>
            <a:endParaRPr sz="1800">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cad39dc7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cad39dc7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an agile project people talk to each other. Communication among developers and communication between developers and customers is critical to the success of a project. And despite the global nature of the software industry today, the most effective form of communication is *still* face-to-face communication.</a:t>
            </a:r>
            <a:endParaRPr sz="1800">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cad39dc7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cad39dc7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we go with the emphasis on *working* software once again. And it cannot be emphasized enough. Here’s Martin: Agile projects measure their progress by measuring the amount of software that is currently meeting the customer’s need. They are 30 percent done when 30 percent of the necessary functionality is working. [–] That says it all.</a:t>
            </a:r>
            <a:endParaRPr sz="1800">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8cad39dc7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cad39dc7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Principle 8 is about sustainable development. How many of us are guilty of waiting for the week before the deadline to get things done. I know I am. But that is not what agile development is about. Agile development is a marathon, it’s not a 100-yard dash. You have to pace yourself. And it should be a pace that you can sustain indefinitely.</a:t>
            </a:r>
            <a:endParaRPr sz="1800">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233b8d23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233b8d23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this section we're going to talk about the agile manifesto. We’re going to talk about what it is and how it came about.</a:t>
            </a:r>
            <a:endParaRPr sz="1800">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cad39dc7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cad39dc7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one is interesting because it emphasizes good design. Sometimes agile methods are criticized because people say they jump into coding without spending enough time on design. Martin wants to counter that notion here by acknowledging that good design is absolutely essential. As we shall see, design is handled slightly differently in *agile* methodologies than it is in traditional ones. But both groups acknowledge its importance. </a:t>
            </a:r>
            <a:endParaRPr sz="1800">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cad39dc7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cad39dc7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the agile world, keeping things simple means not anticipating tomorrow’s problems, and not trying to solve tomorrow’s problems today. This is part of the sustainable development mentality. Do the work that you need to do today, and leave tomorrow’s work for tomorrow.</a:t>
            </a:r>
            <a:endParaRPr sz="1800">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cad39dc74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cad39dc74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Principle 11 emphasizes agile development’s focus on teams and collaboration as opposed to the hierarchical structures of traditional software development.</a:t>
            </a:r>
            <a:endParaRPr sz="1800">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cad39dc7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cad39dc7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Finally, a team has to understand that just as software needs to evolve and adapt to changing environments, the team itself may have to evolve and adapt. And it’s important to periodically reflect on the effectiveness of the team and make adjustments based on that.</a:t>
            </a:r>
            <a:endParaRPr sz="1800">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cad39dc7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cad39dc7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this section we’re going to cover Extreme Programming, which is one of the most successful agile methodologies. And even though not as many people use Extreme Programming today as did, say, ten years ago, the much of the terminology and practices that Extreme Programming advocated is still being used in other agile methods.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cad39dc7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cad39dc7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the extreme programming model as illustrated by Pressman. I’m not a big fan of a lot of Pressman’s process diagrams – usually they are pretty oversimplified – but I think this one is fairly reasonable. Maybe I would replace “planning” with “requirements” here, but I think this does convey the big picture. Let’s go through each of these steps individually.</a:t>
            </a:r>
            <a:endParaRPr sz="1800">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cad39dc7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cad39dc7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An increment begins with requirements gathering, which is what *user stories* refer to. The idea is that you ask the customers and potential users to come up with stories or scenarios about how someone would use the system. These stories then become your requirements. The customers will assign a value to each story, which is their priority for which stories are most important to them. And developers assign a cost to each story, which is how long the story will take to implement. With this information, customers and developers meet and agree on an increment and a delivery date. At the end of the increment (usually 2 to 3 weeks) the team looks at how good their estimations were. In other words, were they able to deliver the the appropriate code in the correct amount of time. Then they try to adjust their estimates accordingly for the next increment.</a:t>
            </a:r>
            <a:endParaRPr sz="1800">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cad39dc7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cad39dc7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XP Design encourages the use of Class-Responsibility-Collaboration (or CRC) cards. What is a CRC card? Well, a CRC card is one of the simplest designs you can do. Extreme programming (like many agile methods) is associated with object-oriented programming. In object-oriented programming you create classes. And classes encapsulate an object’s data with the operations that manipulate that data.</a:t>
            </a:r>
            <a:endParaRPr sz="1800">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cad39dc74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cad39dc74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CRC card is simply an index card that represents a class in the code. The responsibilities of the class are a high-level abstraction of what the class is supposed to do. Many of these will turn into methods. And the collaborators for each responsibility are the other classes involved in a particular responsibility. In this example, the Order class has the responsibility of checking if a certain number of items is in stock, and it will need help from an OrderLine object to make that determination. Maybe the OrderLine objects hold the name of the item and the number of that item that the customer wants.</a:t>
            </a:r>
            <a:endParaRPr sz="1800">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cef5e856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cef5e856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Let’s continue with XP Design. In addition to CRC cards, Extreme Programming advocates Spike Solutions. Spike solutions are prototypes that are created help decide which design should be used. The term spike solution sometimes refers to any prototype in XP, not just a design prototype. For example, a prototype to help evaluate requirements might be called a Spike Solution as well.</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Finally, XP encourages refactoring, which is a refinement of the program design. Refactoring is an interesting concept that we are going to look at in detail in this course. Based on the definition given here, do you think you can tell me what changes when you refactor, and what stays the same? I know this is a general question, but see if you can take a minute and come up with a reasonable answer, and then I will give you a *clever* answer. </a:t>
            </a:r>
            <a:endParaRPr sz="1800">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240bc1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240bc1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Agile Development has an interesting history. In the 1990s there were a lot of software developers and software engineering researchers who were critical of traditional software development practice. They saw conventional software development as something that was plagued by rigid software processes, bogged-down by hard-to-maintain documentation, and engulfed in requirements churn. Some of these critics had developed alternative software processes, like extreme programming and crystal clear. Back then, these methodologies were known as *lightweight* software processes. As critics often do, they all had their own idea of what was the best alternative to the traditional approach. So in 2001, about 20 of them met at the Snowbird resort in Utah, and they tried to see if there was anything they could agree upon. Remarkably, there was. The result of that meeting was the Agile Manifesto, and it really had a significant impact on the software development community.</a:t>
            </a:r>
            <a:endParaRPr sz="1800">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cad39dc74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cad39dc74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[pause 5 seconds] Ready? One obvious thing that changes, based on the definition that we mentioned, is the design of the code. But what does that mean “the design of the code”? Does that mean that the code itself changes? [–] The answer is absolutely. Changing the design of the code will cause the code itself to change. So the code will change. Now what are some things that will not change? Well, something that you might think changes but does not, is the performance of the code. Refactoring is *not* optimization. In fact, refactoring may cause the code to have worse performance. The point is that performance is not something you should think about when you are refactoring the code.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most important thing that does not change is the functionality, or the behavior, of the code. After refactoring, the code should do exactly what it did before refactoring. So refactoring is *not* debugging. You should only be refactoring code that already works.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So what is the clever way to think about this? Well, it’s this: refactoring does not change *what* the does, but it does change *how* the code does it. And it does this in a way that strengthens the design of the code, making it more readable, more understandable, and more maintainable.</a:t>
            </a:r>
            <a:endParaRPr sz="1800">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8cad39dc74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cad39dc74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Finally, coding and testing in Extreme Programming are very intertwined. XP recommends that unit tests, which are tests for individual components, are written *before* you start coding. This is known as test-driven development, and even folks who are enthusiastic about the benefits of unit testing can find this difficult to do. Unit tests are executed daily. Some of them may be run every few minutes.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Pair programming is also something extreme programming encourages and you might even say that extreme programming made it famous, even though it existed long before extreme programming did. In pair programming, one person programs while the other looks over their shoulder and helps catch mistakes. Every so often they switch places. This is a good way of getting instant feedback on your work.</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Acceptance tests are different from unit tests. They are defined by the customer and are meant to test the requirements (or in this case *user stories*) that were created in the planning stage.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All of the phases here are repeated in each iteration again and again until the customer has a product that they feel is ready for release.</a:t>
            </a:r>
            <a:endParaRPr sz="1800">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8cad39dc74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cad39dc74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I’ll leave you with this image from the Extreme Programming web site. This is a clever depiction of the times that various activities will take in extreme programming.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Pair programming is something that is more or less continuous. Unit testing is conducted every few minutes. Pair negotiation might happen when the two programmers have different ideas on how to proceed with a design issue. Stand up meetings occur every day. Acceptance tests take place every few days. An iteration plan occurs every few weeks. And a release plan might occur every few months.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Okay, the concludes this video on extreme programming. I hope you found it interesting. In the next section, we’ll talk about another agile development methodology that is continuing to gain in popularly, and that is: Scrum.</a:t>
            </a:r>
            <a:endParaRPr sz="1800">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cad39dc74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cad39dc74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this section, we are going to talk about the agile methodology known as Scrum. At the time of this recording (the Summer of 2020), Scrum seems to be the process model that is getting all the attention. It originated as a *product* development methodology, and was eventually applied to software. The term *Scrum* comes from the game of Rugby and it refers to a formation of players. It was chosen by the people who developed the Scrum technique because it emphasizes teamwork.</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8eb63ef1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eb63ef1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structure of the Scrum team is central to the methodology. The team has three important components: the product owner, the scrum master, and the development team.</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product owner knows what the customer wants, and understands the value the overall product and the features that the product will have. They are in charge of the product backlog, which is a list of features that need to be implemented. The product owner should be able to communicate the importance of the items in the product backlog to the developers.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scrum master serves as a facilitator to the entire team. She keeps the development team focused on their commitments to the customer and makes sure they are staying productive. She meets with the team on a regular basis to review what they’ve accomplished, and removes any obstacles the members of the team might encounter that would impact their productivity. She also helps the product owner find better ways to manage backlog items and describe the requirements clearly to developers.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development team typically consists of 3 to 6 people who are responsible for implementing the features in the backlog and making incremental deliveries. Development teams are self-organizing, which means that they get to decide among themselves how best to turn a feature into a deliverable.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8eb63ef1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8eb63ef1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main artifacts in the Scrum process are the product backlog, the sprint backlog, and the increment, or the delivered software.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Scrum development is based on time-boxed development periods of 2 to 4 weeks called *sprints*. The term *time-boxed* means that the length of the sprint is fixed before it starts, so the development team must deliver whatever they have working in at the end of the sprint. I’ve been assured by several students who have worked with scrum development that, in practice, teams deliver everything they originally promised, mainly because the increments are short, so estimation is easier, especially for experienced teams.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product backlog is a prioritized list of requirements that have to be implemented. Most of the requirements are features, but they can also be enhancements or fixes that need to be made to the product for future releases. The product owner determines what goes into the product backlog and in what order.</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sprint backlog is a set of product backlog items (sometimes called PBIs) and a plan for delivering the increment. The development team will decide how many PBIs to implement in the upcoming sprint, how long the sprint will last, and what will constitute a completed increment, which is also referred to in scrum-speak as the “definition of done”. Once the sprint starts, no new features can be added to the sprint backlog unless the sprint is cancelled and restarted.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Finally, the increment is the code delivered at the end of a sprint.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8cad39dc74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cad39dc74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sprint planning meeting is conducted prior to the sprint. The product owner states their goal for the coming sprint, then the development team – with the help of the scrum master – decides what they can reasonably accomplish in the constrained time frame.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In a daily scrum meeting, the development team and scrum master meet. Each team member answers three questions: (1) what did you do since the last meeting, (2) what obstacles are you encountering, and (3) what do you plan to accomplish before the next meeting. The scrum master is responsible for clearing away the obstacles.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 sprint review meeting is attended by all team members, including the product owner. It occurs at the end of a sprint and typically involves a demo of the software increment to be delivered, and whether it meets the definition of done. An code increment that is done should be potentially *shippable*, regardless of whether the customer will release the new code or not.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During a sprint retrospective, the scrum master and the development team meet and assess how they did during the sprint. The try to determine what went well, what could be improved, and decide what – if anything – they will commit to improving in the next sprint.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There are a lot of meetings defined by the Scrum methodology (and there are still more than we’ve talked about here). One reason is to keep the team focused and on-track. All of the meetings are relatively short. For example, the daily scrum meetings are “stand-up” meetings. They should only be about 15 minutes long, so that people do not even need to sit down. The sprint review is an hour for each week of the sprint. So a 3 week sprint will have a 3 hour review.</a:t>
            </a:r>
            <a:endParaRPr sz="1800">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cad39dc74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cad39dc74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a graphical depiction of the entire scrum methodology. The product owner manages requirements. He or she should have the best overall vision of what the product will do. The product owner is continually gathering and prioritizing requirements from various stakeholders in the form of user stories. As in any agile method, these features may change as the project progresses.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At sprint planning meeting, features are analyzed, acceptance tests are developed, and a quick design is created for each requirement. All this helps the team decide what should actually go into the next sprint. Once this is done, the goals and the delivery time for the sprint or fixed and cannot change. This gives the team some stability even though they are working in an agile environment.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scrum master is in charge of the sprint. Everyday there is a scrum meeting – usually about 15 minutes – where each team member is asked the three questions we talked about previously: What have you done, what obstacles do you face, and what will you do. At the end of the sprint the deliverable is reviewed and if all goes well you have a potentially shippable product increment.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cad39dc74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cad39dc74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Kanban is a methodology that can help improve any process or workflow. It is focused on change management and service delivery. It started at Toyota as an industrial engineering practice, and was adapted to software development.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8cad39dc74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8cad39dc74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There are two primary practices in Kanban: visualizing your workflow, and limiting your work-in-progress. The other four practices listed here – making policies explicit, managing workflow, implementing feedback loops, and making changes collaboratively – are secondary practices.</a:t>
            </a:r>
            <a:endParaRPr sz="1800">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ccfa5c7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ccfa5c7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what the Agile Manifesto says. [–] The first thing to notice is that they want to emphasize that they are software developers. They are not just business people, they are not just researchers, they are builders of software. And they are out there getting their hands dirty. They’ve seen the problems, they’ve seen the mistakes, and they have a good idea of what needs to be done to correct them. [–] The manifesto itself is a statement of emphasis. It asserts what should be *valued* in software development. [–] As I go through each of these bullet points, I will be quoting a lot from Robert Martin, who was one of the people at Snowbird. He developed the principles of agility, and he wrote an excellent article on the manifesto and the principles. It became chapter 1 of a book called *Agile Principles, Patterns, and Practices in C#* and it’s one of your reading assignments for this week. Okay, let’s look at these four *values* of the manifesto.</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first item here talks about valuing individuals and interactions over processes and tools. You don’t have to pause the video for this, but if I give you five seconds, can you come up with one example of a process and one example of a tool in the sense they are referring to here? Five seconds starting now. [pause 5 seconds]. Okay, it’s not a trick question. A process could be a process model like the waterfall or the spiral, and a tool is a development tool, like Eclipse or Rational Rose. There may be nifty processes and tools out there, and of course we are always interested in the newest, shiniest thing. But the most important resources are talented individuals. [–] Having said that, don’t forget about *interactions*. How developers and others interact on a team can be more important than having pure programming talent. Here’s what Martin says: “A strong player is not necessarily an ace programmer. A strong player may be an average programmer but someone who works well with others. Working well with others – communicating and interacting – is more important than raw programming talent.” This notion of communication skills is going to crop up again and again in agile development. As we will see, it’s not just about the interaction between developers, but the interaction between developers and their customers is also critical to success.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second item is probably a very welcome one for any developer. There is a real fear among developers that they will get bogged down in creating documentation and that will take away from coding time. Martin says that there is a balance here. Too *little* documentation is bad, and too *much* documentation is bad also. But, Martin also says this: “Too much documentation is *worse* than too little.” I think that comment deserves a bit of thought. Part of the problem with too much documentation is that it takes time to produce. Okay. But there is a more serious problem with a lot of documentation. So please, pause the video, and try to figure out why someone would say that too much documentation is worse than too little.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Okay, let’s talk about the third item: customer collaboration over contract negotiation. When you are negotiating something, it implies an adversarial relationship. When you are collaborating, everyone is part of the same team. And that’s the attitude you should have. That the customers and the developers are on the same team. This close developer-customer interaction is a critical part of agile methodology, and it is a key factor in mitigating requirements churn. If developers and customers work together continuously, it’s much easier to accommodate change.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That brings us to the final item: responding to change over following a plan. The ability to respond to change is what *agility* has come to mean in the context of software engineering. Remember that one of the themes that Pressman rightly emphasizes over and over again is that of change. The fact that software will change, software must change, and software thrives on change. There is nothing wrong with having a plan, but make sure that plan is flexible enough to respond to change. As Martin says:  “Make detailed plans for the next week, rough plans for the next 3 months, and extremely crude plans beyond that.”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8cad39dc74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8cad39dc74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primary instrument used in the Kanban methodology is the Kanban board. Kanban boards vary widely in their design.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This image of a Kanban board is from the Wikipedia article on Kanban. It supports the first primary practice of allowing the development team to visualize their work in the form of features (also called epics) and user stories. It supports the other primary practice by giving explicit limits to work-in-progress items. The circled values below the column headings give the allowable number of work items for that step.</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board also makes policies explicit using the blue callouts under some of the development steps. These policies are also known as done rules. It incorporates workflow management for some of the steps by having “in-progress” and “ready” columns. The circled work-in-progress limit applies to both columns, so that work items don’t overwhelm the flow in or out of those steps.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8cad39dc74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8cad39dc74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Like Kanban, DevOps is not so much a process model as it is a set of practices. It was created to combine software development (which is the *dev* part) with IT operations (which is the *ops* part). We already know that when developers deliver software, their job is far from done. If they delivered an increment, they have to start the next increment. If they delivered a finished product that the customer is going to release, there will have to beta-testing, where real users use the software with the understanding that it may not be completely stable yet. Even with stable releases, we know that there will be maintenance. On average, 60% of software costs go to maintenance, and 60% of maintenance costs go to enhancing the software with new features. Given all of this, it seems reasonable to include the users of the software in our process, particularly for software that will be used in the context of a complete system, with IT professionals operating and monitoring the product.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cad39dc74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cad39dc74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DevOps approach consist of multiple continuous stages including continuous development, testing, integration, deployment, and monitoring. The monitoring is done by operations staff who are on the development team. They monitor the software for performance and functionality in a production environment, looking for problems before *actual* users find them.</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8cad39dc74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8cad39dc74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is a nice diagram of the DevOps workflow from devopedia.org. The development activities – plan, code, build, and test – are on the left, and the the operations activities – release, deploy, operate, and monitor – on the right. The idea is that fixes and improvements from the operations side are continuously being integrated into the plans of the development side.</a:t>
            </a:r>
            <a:endParaRPr sz="1800">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8c8885864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8c8885864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Okay, let’s get back to our SafeHome script. In this series, the development team is considering agile development. In particular, they are talking about Scrum. In this frame, Jamie and Vinod have recently been discussion Scrum with a friend, and they are trying to convince Doug that agile is the way to go. Doug is of two minds on Scrum. One thing he likes about it, is that the product owner is part of the team.</a:t>
            </a:r>
            <a:endParaRPr sz="1800">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cef5e856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cef5e856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When Jamie hears this it makes her nervous. She’s afraid that the customers – which in this case probably means the people from marketing – are going to be making changes to their requirements every five minutes. She’s not entirely wrong, sometimes the product owner is someone from marketing.</a:t>
            </a:r>
            <a:endParaRPr sz="1800">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8cef5e856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8cef5e856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Doug assures her that even though the marketing team are stakeholder, there can only be one product owner. In this case, it will probably be someone from product management. Regardless of who the product owner is, keep in mind that the Scrum methodology has strict rules about how and when you can introduce requirements. For example, you cannot change the requirements of a sprint that has already started.</a:t>
            </a:r>
            <a:endParaRPr sz="1800">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cef5e856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cef5e856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Jamie seems a bit more calm about having Marg as the product owner, while Vinod is whispering to her that she should embrace change. [–] Doug tells Jamie and Vinod what he doesn’t like about Scrum (and probably agile in general). Namely, that it downplays analysis and design, and it focuses a little too much on coding.</a:t>
            </a:r>
            <a:endParaRPr sz="1800">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8cef5e85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8cef5e85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Of course, Jamie and Vinod are happy to focus on coding, because that’s what they do.</a:t>
            </a:r>
            <a:endParaRPr sz="1800">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8cef5e856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8cef5e856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But Doug is still insistent that analysis and design should be an important part of the process, even if agile development is used.</a:t>
            </a:r>
            <a:endParaRPr sz="1800">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cad39dc7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cad39dc7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what the Agile Manifesto says. [–] The first thing to notice is that they want to emphasize that they are software developers. They are not just business people, they are not just researchers, they are builders of software. And they are out there getting their hands dirty. They’ve seen the problems, they’ve seen the mistakes, and they have a good idea of what needs to be done to correct them. [–] The manifesto itself is a statement of emphasis. It asserts what should be *valued* in software development. [–] As I go through each of these bullet points, I will be quoting a lot from Robert Martin, who was one of the people at Snowbird. He developed the principles of agility, and he wrote an excellent article on the manifesto and the principles. It became chapter 1 of a book called *Agile Principles, Patterns, and Practices in C#* and it’s one of your reading assignments for this week. Okay, let’s look at these four *values* of the manifesto.</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first item here talks about valuing individuals and interactions over processes and tools. You don’t have to pause the video for this, but if I give you five seconds, can you come up with one example of a process and one example of a tool in the sense they are referring to here? Five seconds starting now. [pause 5 seconds]. Okay, it’s not a trick question. A process could be a process model like the waterfall or the spiral, and a tool is a development tool, like Eclipse or Rational Rose. There may be nifty processes and tools out there, and of course we are always interested in the newest, shiniest thing. But the most important resources are talented individuals. [–] Having said that, don’t forget about *interactions*. How developers and others interact on a team can be more important than having pure programming talent. Here’s what Martin says: “A strong player is not necessarily an ace programmer. A strong player may be an average programmer but someone who works well with others. Working well with others – communicating and interacting – is more important than raw programming talent.” This notion of communication skills is going to crop up again and again in agile development. As we will see, it’s not just about the interaction between developers, but the interaction between developers and their customers is also critical to success.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second item is probably a very welcome one for any developer. There is a real fear among developers that they will get bogged down in creating documentation and that will take away from coding time. Martin says that there is a balance here. Too *little* documentation is bad, and too *much* documentation is bad also. But, Martin also says this: “Too much documentation is *worse* than too little.” I think that comment deserves a bit of thought. Part of the problem with too much documentation is that it takes time to produce. Okay. But there is a more serious problem with a lot of documentation. So please, pause the video, and try to figure out why someone would say that too much documentation is worse than too little.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Okay, let’s talk about the third item: customer collaboration over contract negotiation. When you are negotiating something, it implies an adversarial relationship. When you are collaborating, everyone is part of the same team. And that’s the attitude you should have. That the customers and the developers are on the same team. This close developer-customer interaction is a critical part of agile methodology, and it is a key factor in mitigating requirements churn. If developers and customers work together continuously, it’s much easier to accommodate change.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That brings us to the final item: responding to change over following a plan. The ability to respond to change is what *agility* has come to mean in the context of software engineering. Remember that one of the themes that Pressman rightly emphasizes over and over again is that of change. The fact that software will change, software must change, and software thrives on change. There is nothing wrong with having a plan, but make sure that plan is flexible enough to respond to change. As Martin says:  “Make detailed plans for the next week, rough plans for the next 3 months, and extremely crude plans beyond that.”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8cef5e856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8cef5e856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Finally, Vinod suggests that they might be able to have both agility and discipline, and Doug </a:t>
            </a:r>
            <a:r>
              <a:rPr lang="en" sz="1800">
                <a:latin typeface="Roboto"/>
                <a:ea typeface="Roboto"/>
                <a:cs typeface="Roboto"/>
                <a:sym typeface="Roboto"/>
              </a:rPr>
              <a:t>wholeheartedly</a:t>
            </a:r>
            <a:r>
              <a:rPr lang="en" sz="1800">
                <a:latin typeface="Roboto"/>
                <a:ea typeface="Roboto"/>
                <a:cs typeface="Roboto"/>
                <a:sym typeface="Roboto"/>
              </a:rPr>
              <a:t> agrees. This is not very surprising, since we mentioned back in Module 1 that one of the themes in Pressman is that of balancing agility with discipline, and another is being able to adapt a software process to fit your needs.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And that’s it for Module 3. I’ll see you again in Module 4.</a:t>
            </a:r>
            <a:endParaRPr sz="1800">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8eb63ef14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8eb63ef14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8eb63ef14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8eb63ef1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Scrum team is made up of a Project Owner, a Scrum Master, and a Development Team. </a:t>
            </a:r>
            <a:endParaRPr sz="1800">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cad39dc74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cad39dc74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what the Agile Manifesto says. [–] The first thing to notice is that they want to emphasize that they are software developers. They are not just business people, they are not just researchers, they are builders of software. And they are out there getting their hands dirty. They’ve seen the problems, they’ve seen the mistakes, and they have a good idea of what needs to be done to correct them. [–] The manifesto itself is a statement of emphasis. It asserts what should be *valued* in software development. [–] As I go through each of these bullet points, I will be quoting a lot from Robert Martin, who was one of the people at Snowbird. He developed the principles of agility, and he wrote an excellent article on the manifesto and the principles. It became chapter 1 of a book called *Agile Principles, Patterns, and Practices in C#* and it’s one of your reading assignments for this week. Okay, let’s look at these four *values* of the manifesto.</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first item here talks about valuing individuals and interactions over processes and tools. You don’t have to pause the video for this, but if I give you five seconds, can you come up with one example of a process and one example of a tool in the sense they are referring to here? Five seconds starting now. [pause 5 seconds]. Okay, it’s not a trick question. A process could be a process model like the waterfall or the spiral, and a tool is a development tool, like Eclipse or Rational Rose. There may be nifty processes and tools out there, and of course we are always interested in the newest, shiniest thing. But the most important resources are talented individuals. [–] Having said that, don’t forget about *interactions*. How developers and others interact on a team can be more important than having pure programming talent. Here’s what Martin says: “A strong player is not necessarily an ace programmer. A strong player may be an average programmer but someone who works well with others. Working well with others – communicating and interacting – is more important than raw programming talent.” This notion of communication skills is going to crop up again and again in agile development. As we will see, it’s not just about the interaction between developers, but the interaction between developers and their customers is also critical to success.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second item is probably a very welcome one for any developer. There is a real fear among developers that they will get bogged down in creating documentation and that will take away from coding time. Martin says that there is a balance here. Too *little* documentation is bad, and too *much* documentation is bad also. But, Martin also says this: “Too much documentation is *worse* than too little.” I think that comment deserves a bit of thought. Part of the problem with too much documentation is that it takes time to produce. Okay. But there is a more serious problem with a lot of documentation. So please, pause the video, and try to figure out why someone would say that too much documentation is worse than too little.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Okay, let’s talk about the third item: customer collaboration over contract negotiation. When you are negotiating something, it implies an adversarial relationship. When you are collaborating, everyone is part of the same team. And that’s the attitude you should have. That the customers and the developers are on the same team. This close developer-customer interaction is a critical part of agile methodology, and it is a key factor in mitigating requirements churn. If developers and customers work together continuously, it’s much easier to accommodate change.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That brings us to the final item: responding to change over following a plan. The ability to respond to change is what *agility* has come to mean in the context of software engineering. Remember that one of the themes that Pressman rightly emphasizes over and over again is that of change. The fact that software will change, software must change, and software thrives on change. There is nothing wrong with having a plan, but make sure that plan is flexible enough to respond to change. As Martin says:  “Make detailed plans for the next week, rough plans for the next 3 months, and extremely crude plans beyond that.”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cad39dc74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cad39dc74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[pause 5 seconds] </a:t>
            </a:r>
            <a:r>
              <a:rPr lang="en" sz="1800">
                <a:latin typeface="Roboto"/>
                <a:ea typeface="Roboto"/>
                <a:cs typeface="Roboto"/>
                <a:sym typeface="Roboto"/>
              </a:rPr>
              <a:t>Okay, this is interesting. We know that documentation takes time to produce. But it also takes time to *maintain* and to *keep in sync* with the code. And many people would claim that if your documentation in *not* sync with the code, it’s worse than having no documentation at all. Why is that? Because documentation that is not in sync with the code, is documentation that is *lying* to you. You read it, and it say that the code is doing one thing, but the code is doing something else. The code was updated, and the documentation was not. That is a serious problem. [–] So Martin has a law about documentation, and it’s this: “Produce no document unless its need is immediate and significant.”</a:t>
            </a:r>
            <a:endParaRPr sz="1800">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cad39dc7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cad39dc7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what the Agile Manifesto says. [–] The first thing to notice is that they want to emphasize that they are software developers. They are not just business people, they are not just researchers, they are builders of software. And they are out there getting their hands dirty. They’ve seen the problems, they’ve seen the mistakes, and they have a good idea of what needs to be done to correct them. [–] The manifesto itself is a statement of emphasis. It asserts what should be *valued* in software development. [–] As I go through each of these bullet points, I will be quoting a lot from Robert Martin, who was one of the people at Snowbird. He developed the principles of agility, and he wrote an excellent article on the manifesto and the principles. It became chapter 1 of a book called *Agile Principles, Patterns, and Practices in C#* and it’s one of your reading assignments for this week. Okay, let’s look at these four *values* of the manifesto.</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first item here talks about valuing individuals and interactions over processes and tools. You don’t have to pause the video for this, but if I give you five seconds, can you come up with one example of a process and one example of a tool in the sense they are referring to here? Five seconds starting now. [pause 5 seconds]. Okay, it’s not a trick question. A process could be a process model like the waterfall or the spiral, and a tool is a development tool, like Eclipse or Rational Rose. There may be nifty processes and tools out there, and of course we are always interested in the newest, shiniest thing. But the most important resources are talented individuals. [–] Having said that, don’t forget about *interactions*. How developers and others interact on a team can be more important than having pure programming talent. Here’s what Martin says: “A strong player is not necessarily an ace programmer. A strong player may be an average programmer but someone who works well with others. Working well with others – communicating and interacting – is more important than raw programming talent.” This notion of communication skills is going to crop up again and again in agile development. As we will see, it’s not just about the interaction between developers, but the interaction between developers and their customers is also critical to success.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second item is probably a very welcome one for any developer. There is a real fear among developers that they will get bogged down in creating documentation and that will take away from coding time. Martin says that there is a balance here. Too *little* documentation is bad, and too *much* documentation is bad also. But, Martin also says this: “Too much documentation is *worse* than too little.” I think that comment deserves a bit of thought. Part of the problem with too much documentation is that it takes time to produce. Okay. But there is a more serious problem with a lot of documentation. So please, pause the video, and try to figure out why someone would say that too much documentation is worse than too little.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Okay, let’s talk about the third item: customer collaboration over contract negotiation. When you are negotiating something, it implies an adversarial relationship. When you are collaborating, everyone is part of the same team. And that’s the attitude you should have. That the customers and the developers are on the same team. This close developer-customer interaction is a critical part of agile methodology, and it is a key factor in mitigating requirements churn. If developers and customers work together continuously, it’s much easier to accommodate change.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That brings us to the final item: responding to change over following a plan. The ability to respond to change is what *agility* has come to mean in the context of software engineering. Remember that one of the themes that Pressman rightly emphasizes over and over again is that of change. The fact that software will change, software must change, and software thrives on change. There is nothing wrong with having a plan, but make sure that plan is flexible enough to respond to change. As Martin says:  “Make detailed plans for the next week, rough plans for the next 3 months, and extremely crude plans beyond that.”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cad39dc74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cad39dc7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Here is what the Agile Manifesto says. [–] The first thing to notice is that they want to emphasize that they are software developers. They are not just business people, they are not just researchers, they are builders of software. And they are out there getting their hands dirty. They’ve seen the problems, they’ve seen the mistakes, and they have a good idea of what needs to be done to correct them. [–] The manifesto itself is a statement of emphasis. It asserts what should be *valued* in software development. [–] As I go through each of these bullet points, I will be quoting a lot from Robert Martin, who was one of the people at Snowbird. He developed the principles of agility, and he wrote an excellent article on the manifesto and the principles. It became chapter 1 of a book called *Agile Principles, Patterns, and Practices in C#* and it’s one of your reading assignments for this week. Okay, let’s look at these four *values* of the manifesto.</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first item here talks about valuing individuals and interactions over processes and tools. You don’t have to pause the video for this, but if I give you five seconds, can you come up with one example of a process and one example of a tool in the sense they are referring to here? Five seconds starting now. [pause 5 seconds]. Okay, it’s not a trick question. A process could be a process model like the waterfall or the spiral, and a tool is a development tool, like Eclipse or Rational Rose. There may be nifty processes and tools out there, and of course we are always interested in the newest, shiniest thing. But the most important resources are talented individuals. [–] Having said that, don’t forget about *interactions*. How developers and others interact on a team can be more important than having pure programming talent. Here’s what Martin says: “A strong player is not necessarily an ace programmer. A strong player may be an average programmer but someone who works well with others. Working well with others – communicating and interacting – is more important than raw programming talent.” This notion of communication skills is going to crop up again and again in agile development. As we will see, it’s not just about the interaction between developers, but the interaction between developers and their customers is also critical to success.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The second item is probably a very welcome one for any developer. There is a real fear among developers that they will get bogged down in creating documentation and that will take away from coding time. Martin says that there is a balance here. Too *little* documentation is bad, and too *much* documentation is bad also. But, Martin also says this: “Too much documentation is *worse* than too little.” I think that comment deserves a bit of thought. Part of the problem with too much documentation is that it takes time to produce. Okay. But there is a more serious problem with a lot of documentation. So please, pause the video, and try to figure out why someone would say that too much documentation is worse than too little.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Okay, let’s talk about the third item: customer collaboration over contract negotiation. When you are negotiating something, it implies an adversarial relationship. When you are collaborating, everyone is part of the same team. And that’s the attitude you should have. That the customers and the developers are on the same team. This close developer-customer interaction is a critical part of agile methodology, and it is a key factor in mitigating requirements churn. If developers and customers work together continuously, it’s much easier to accommodate change.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[next] That brings us to the final item: responding to change over following a plan. The ability to respond to change is what *agility* has come to mean in the context of software engineering. Remember that one of the themes that Pressman rightly emphasizes over and over again is that of change. The fact that software will change, software must change, and software thrives on change. There is nothing wrong with having a plan, but make sure that plan is flexible enough to respond to change. As Martin says:  “Make detailed plans for the next week, rough plans for the next 3 months, and extremely crude plans beyond that.”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3177EE"/>
            </a:gs>
            <a:gs pos="100000">
              <a:srgbClr val="113D8A"/>
            </a:gs>
          </a:gsLst>
          <a:lin ang="5400012" scaled="0"/>
        </a:gra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Clr>
                <a:srgbClr val="1C4587"/>
              </a:buClr>
              <a:buSzPts val="3600"/>
              <a:buFont typeface="Lora"/>
              <a:buNone/>
              <a:defRPr sz="3600">
                <a:solidFill>
                  <a:srgbClr val="1C4587"/>
                </a:solidFill>
                <a:latin typeface="Lora"/>
                <a:ea typeface="Lora"/>
                <a:cs typeface="Lora"/>
                <a:sym typeface="Lora"/>
              </a:defRPr>
            </a:lvl1pPr>
            <a:lvl2pPr lvl="1">
              <a:spcBef>
                <a:spcPts val="0"/>
              </a:spcBef>
              <a:spcAft>
                <a:spcPts val="0"/>
              </a:spcAft>
              <a:buClr>
                <a:srgbClr val="1C4587"/>
              </a:buClr>
              <a:buSzPts val="3600"/>
              <a:buNone/>
              <a:defRPr sz="3600">
                <a:solidFill>
                  <a:srgbClr val="1C4587"/>
                </a:solidFill>
              </a:defRPr>
            </a:lvl2pPr>
            <a:lvl3pPr lvl="2">
              <a:spcBef>
                <a:spcPts val="0"/>
              </a:spcBef>
              <a:spcAft>
                <a:spcPts val="0"/>
              </a:spcAft>
              <a:buClr>
                <a:srgbClr val="1C4587"/>
              </a:buClr>
              <a:buSzPts val="3600"/>
              <a:buNone/>
              <a:defRPr sz="3600">
                <a:solidFill>
                  <a:srgbClr val="1C4587"/>
                </a:solidFill>
              </a:defRPr>
            </a:lvl3pPr>
            <a:lvl4pPr lvl="3">
              <a:spcBef>
                <a:spcPts val="0"/>
              </a:spcBef>
              <a:spcAft>
                <a:spcPts val="0"/>
              </a:spcAft>
              <a:buClr>
                <a:srgbClr val="1C4587"/>
              </a:buClr>
              <a:buSzPts val="3600"/>
              <a:buNone/>
              <a:defRPr sz="3600">
                <a:solidFill>
                  <a:srgbClr val="1C4587"/>
                </a:solidFill>
              </a:defRPr>
            </a:lvl4pPr>
            <a:lvl5pPr lvl="4">
              <a:spcBef>
                <a:spcPts val="0"/>
              </a:spcBef>
              <a:spcAft>
                <a:spcPts val="0"/>
              </a:spcAft>
              <a:buClr>
                <a:srgbClr val="1C4587"/>
              </a:buClr>
              <a:buSzPts val="3600"/>
              <a:buNone/>
              <a:defRPr sz="3600">
                <a:solidFill>
                  <a:srgbClr val="1C4587"/>
                </a:solidFill>
              </a:defRPr>
            </a:lvl5pPr>
            <a:lvl6pPr lvl="5">
              <a:spcBef>
                <a:spcPts val="0"/>
              </a:spcBef>
              <a:spcAft>
                <a:spcPts val="0"/>
              </a:spcAft>
              <a:buClr>
                <a:srgbClr val="1C4587"/>
              </a:buClr>
              <a:buSzPts val="3600"/>
              <a:buNone/>
              <a:defRPr sz="3600">
                <a:solidFill>
                  <a:srgbClr val="1C4587"/>
                </a:solidFill>
              </a:defRPr>
            </a:lvl6pPr>
            <a:lvl7pPr lvl="6">
              <a:spcBef>
                <a:spcPts val="0"/>
              </a:spcBef>
              <a:spcAft>
                <a:spcPts val="0"/>
              </a:spcAft>
              <a:buClr>
                <a:srgbClr val="1C4587"/>
              </a:buClr>
              <a:buSzPts val="3600"/>
              <a:buNone/>
              <a:defRPr sz="3600">
                <a:solidFill>
                  <a:srgbClr val="1C4587"/>
                </a:solidFill>
              </a:defRPr>
            </a:lvl7pPr>
            <a:lvl8pPr lvl="7">
              <a:spcBef>
                <a:spcPts val="0"/>
              </a:spcBef>
              <a:spcAft>
                <a:spcPts val="0"/>
              </a:spcAft>
              <a:buClr>
                <a:srgbClr val="1C4587"/>
              </a:buClr>
              <a:buSzPts val="3600"/>
              <a:buNone/>
              <a:defRPr sz="3600">
                <a:solidFill>
                  <a:srgbClr val="1C4587"/>
                </a:solidFill>
              </a:defRPr>
            </a:lvl8pPr>
            <a:lvl9pPr lvl="8">
              <a:spcBef>
                <a:spcPts val="0"/>
              </a:spcBef>
              <a:spcAft>
                <a:spcPts val="0"/>
              </a:spcAft>
              <a:buClr>
                <a:srgbClr val="1C4587"/>
              </a:buClr>
              <a:buSzPts val="3600"/>
              <a:buNone/>
              <a:defRPr sz="3600">
                <a:solidFill>
                  <a:srgbClr val="1C4587"/>
                </a:solidFill>
              </a:defRPr>
            </a:lvl9pPr>
          </a:lstStyle>
          <a:p/>
        </p:txBody>
      </p:sp>
      <p:sp>
        <p:nvSpPr>
          <p:cNvPr id="12" name="Google Shape;12;p2"/>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urple">
  <p:cSld name="TITLE_ONLY_2">
    <p:spTree>
      <p:nvGrpSpPr>
        <p:cNvPr id="67" name="Shape 67"/>
        <p:cNvGrpSpPr/>
        <p:nvPr/>
      </p:nvGrpSpPr>
      <p:grpSpPr>
        <a:xfrm>
          <a:off x="0" y="0"/>
          <a:ext cx="0" cy="0"/>
          <a:chOff x="0" y="0"/>
          <a:chExt cx="0" cy="0"/>
        </a:xfrm>
      </p:grpSpPr>
      <p:sp>
        <p:nvSpPr>
          <p:cNvPr id="68" name="Google Shape;68;p11"/>
          <p:cNvSpPr/>
          <p:nvPr/>
        </p:nvSpPr>
        <p:spPr>
          <a:xfrm>
            <a:off x="0" y="0"/>
            <a:ext cx="9144000" cy="819900"/>
          </a:xfrm>
          <a:prstGeom prst="rect">
            <a:avLst/>
          </a:prstGeom>
          <a:gradFill>
            <a:gsLst>
              <a:gs pos="0">
                <a:srgbClr val="351C75"/>
              </a:gs>
              <a:gs pos="100000">
                <a:srgbClr val="1E123D"/>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 name="Google Shape;69;p1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0" name="Google Shape;7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Black">
  <p:cSld name="TITLE_ONLY_2_1">
    <p:spTree>
      <p:nvGrpSpPr>
        <p:cNvPr id="71" name="Shape 71"/>
        <p:cNvGrpSpPr/>
        <p:nvPr/>
      </p:nvGrpSpPr>
      <p:grpSpPr>
        <a:xfrm>
          <a:off x="0" y="0"/>
          <a:ext cx="0" cy="0"/>
          <a:chOff x="0" y="0"/>
          <a:chExt cx="0" cy="0"/>
        </a:xfrm>
      </p:grpSpPr>
      <p:sp>
        <p:nvSpPr>
          <p:cNvPr id="72" name="Google Shape;72;p12"/>
          <p:cNvSpPr/>
          <p:nvPr/>
        </p:nvSpPr>
        <p:spPr>
          <a:xfrm>
            <a:off x="0" y="0"/>
            <a:ext cx="9144000" cy="819900"/>
          </a:xfrm>
          <a:prstGeom prst="rect">
            <a:avLst/>
          </a:prstGeom>
          <a:gradFill>
            <a:gsLst>
              <a:gs pos="0">
                <a:srgbClr val="434343"/>
              </a:gs>
              <a:gs pos="100000">
                <a:srgbClr val="000000"/>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3" name="Google Shape;73;p1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use and Think">
  <p:cSld name="TITLE_ONLY_2_1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3"/>
          <p:cNvSpPr/>
          <p:nvPr/>
        </p:nvSpPr>
        <p:spPr>
          <a:xfrm>
            <a:off x="0" y="0"/>
            <a:ext cx="9144000" cy="5143500"/>
          </a:xfrm>
          <a:prstGeom prst="rect">
            <a:avLst/>
          </a:prstGeom>
          <a:solidFill>
            <a:srgbClr val="000000">
              <a:alpha val="2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7" name="Google Shape;77;p1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8" name="Google Shape;7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EFEFEF"/>
                </a:solidFill>
              </a:defRPr>
            </a:lvl1pPr>
            <a:lvl2pPr lvl="1" rtl="0">
              <a:buNone/>
              <a:defRPr>
                <a:solidFill>
                  <a:srgbClr val="EFEFEF"/>
                </a:solidFill>
              </a:defRPr>
            </a:lvl2pPr>
            <a:lvl3pPr lvl="2" rtl="0">
              <a:buNone/>
              <a:defRPr>
                <a:solidFill>
                  <a:srgbClr val="EFEFEF"/>
                </a:solidFill>
              </a:defRPr>
            </a:lvl3pPr>
            <a:lvl4pPr lvl="3" rtl="0">
              <a:buNone/>
              <a:defRPr>
                <a:solidFill>
                  <a:srgbClr val="EFEFEF"/>
                </a:solidFill>
              </a:defRPr>
            </a:lvl4pPr>
            <a:lvl5pPr lvl="4" rtl="0">
              <a:buNone/>
              <a:defRPr>
                <a:solidFill>
                  <a:srgbClr val="EFEFEF"/>
                </a:solidFill>
              </a:defRPr>
            </a:lvl5pPr>
            <a:lvl6pPr lvl="5" rtl="0">
              <a:buNone/>
              <a:defRPr>
                <a:solidFill>
                  <a:srgbClr val="EFEFEF"/>
                </a:solidFill>
              </a:defRPr>
            </a:lvl6pPr>
            <a:lvl7pPr lvl="6" rtl="0">
              <a:buNone/>
              <a:defRPr>
                <a:solidFill>
                  <a:srgbClr val="EFEFEF"/>
                </a:solidFill>
              </a:defRPr>
            </a:lvl7pPr>
            <a:lvl8pPr lvl="7" rtl="0">
              <a:buNone/>
              <a:defRPr>
                <a:solidFill>
                  <a:srgbClr val="EFEFEF"/>
                </a:solidFill>
              </a:defRPr>
            </a:lvl8pPr>
            <a:lvl9pPr lvl="8" rtl="0">
              <a:buNone/>
              <a:defRPr>
                <a:solidFill>
                  <a:srgbClr val="EFEFEF"/>
                </a:solidFill>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3"/>
          <p:cNvSpPr txBox="1"/>
          <p:nvPr>
            <p:ph idx="1" type="body"/>
          </p:nvPr>
        </p:nvSpPr>
        <p:spPr>
          <a:xfrm>
            <a:off x="638200" y="1283625"/>
            <a:ext cx="7834200" cy="337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EFEFEF"/>
              </a:buClr>
              <a:buSzPts val="1800"/>
              <a:buChar char="●"/>
              <a:defRPr sz="1800">
                <a:solidFill>
                  <a:srgbClr val="EFEFEF"/>
                </a:solidFill>
              </a:defRPr>
            </a:lvl1pPr>
            <a:lvl2pPr indent="-342900" lvl="1" marL="914400" rtl="0">
              <a:spcBef>
                <a:spcPts val="1600"/>
              </a:spcBef>
              <a:spcAft>
                <a:spcPts val="0"/>
              </a:spcAft>
              <a:buClr>
                <a:srgbClr val="EFEFEF"/>
              </a:buClr>
              <a:buSzPts val="1800"/>
              <a:buChar char="○"/>
              <a:defRPr sz="1800">
                <a:solidFill>
                  <a:srgbClr val="EFEFEF"/>
                </a:solidFill>
              </a:defRPr>
            </a:lvl2pPr>
            <a:lvl3pPr indent="-342900" lvl="2" marL="1371600" rtl="0">
              <a:spcBef>
                <a:spcPts val="1600"/>
              </a:spcBef>
              <a:spcAft>
                <a:spcPts val="0"/>
              </a:spcAft>
              <a:buClr>
                <a:srgbClr val="EFEFEF"/>
              </a:buClr>
              <a:buSzPts val="1800"/>
              <a:buChar char="■"/>
              <a:defRPr sz="1800">
                <a:solidFill>
                  <a:srgbClr val="EFEFEF"/>
                </a:solidFill>
              </a:defRPr>
            </a:lvl3pPr>
            <a:lvl4pPr indent="-342900" lvl="3" marL="1828800" rtl="0">
              <a:spcBef>
                <a:spcPts val="1600"/>
              </a:spcBef>
              <a:spcAft>
                <a:spcPts val="0"/>
              </a:spcAft>
              <a:buClr>
                <a:srgbClr val="EFEFEF"/>
              </a:buClr>
              <a:buSzPts val="1800"/>
              <a:buChar char="●"/>
              <a:defRPr sz="1800">
                <a:solidFill>
                  <a:srgbClr val="EFEFEF"/>
                </a:solidFill>
              </a:defRPr>
            </a:lvl4pPr>
            <a:lvl5pPr indent="-342900" lvl="4" marL="2286000" rtl="0">
              <a:spcBef>
                <a:spcPts val="1600"/>
              </a:spcBef>
              <a:spcAft>
                <a:spcPts val="0"/>
              </a:spcAft>
              <a:buClr>
                <a:srgbClr val="EFEFEF"/>
              </a:buClr>
              <a:buSzPts val="1800"/>
              <a:buChar char="○"/>
              <a:defRPr sz="1800">
                <a:solidFill>
                  <a:srgbClr val="EFEFEF"/>
                </a:solidFill>
              </a:defRPr>
            </a:lvl5pPr>
            <a:lvl6pPr indent="-342900" lvl="5" marL="2743200" rtl="0">
              <a:spcBef>
                <a:spcPts val="1600"/>
              </a:spcBef>
              <a:spcAft>
                <a:spcPts val="0"/>
              </a:spcAft>
              <a:buClr>
                <a:srgbClr val="EFEFEF"/>
              </a:buClr>
              <a:buSzPts val="1800"/>
              <a:buChar char="■"/>
              <a:defRPr sz="1800">
                <a:solidFill>
                  <a:srgbClr val="EFEFEF"/>
                </a:solidFill>
              </a:defRPr>
            </a:lvl6pPr>
            <a:lvl7pPr indent="-342900" lvl="6" marL="3200400" rtl="0">
              <a:spcBef>
                <a:spcPts val="1600"/>
              </a:spcBef>
              <a:spcAft>
                <a:spcPts val="0"/>
              </a:spcAft>
              <a:buClr>
                <a:srgbClr val="EFEFEF"/>
              </a:buClr>
              <a:buSzPts val="1800"/>
              <a:buChar char="●"/>
              <a:defRPr sz="1800">
                <a:solidFill>
                  <a:srgbClr val="EFEFEF"/>
                </a:solidFill>
              </a:defRPr>
            </a:lvl7pPr>
            <a:lvl8pPr indent="-342900" lvl="7" marL="3657600" rtl="0">
              <a:spcBef>
                <a:spcPts val="1600"/>
              </a:spcBef>
              <a:spcAft>
                <a:spcPts val="0"/>
              </a:spcAft>
              <a:buClr>
                <a:srgbClr val="EFEFEF"/>
              </a:buClr>
              <a:buSzPts val="1800"/>
              <a:buChar char="○"/>
              <a:defRPr sz="1800">
                <a:solidFill>
                  <a:srgbClr val="EFEFEF"/>
                </a:solidFill>
              </a:defRPr>
            </a:lvl8pPr>
            <a:lvl9pPr indent="-342900" lvl="8" marL="4114800" rtl="0">
              <a:spcBef>
                <a:spcPts val="1600"/>
              </a:spcBef>
              <a:spcAft>
                <a:spcPts val="1600"/>
              </a:spcAft>
              <a:buClr>
                <a:srgbClr val="EFEFEF"/>
              </a:buClr>
              <a:buSzPts val="1800"/>
              <a:buChar char="■"/>
              <a:defRPr sz="1800">
                <a:solidFill>
                  <a:srgbClr val="EFEFE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p:cSld name="TITLE_ONLY_1_1">
    <p:spTree>
      <p:nvGrpSpPr>
        <p:cNvPr id="80" name="Shape 80"/>
        <p:cNvGrpSpPr/>
        <p:nvPr/>
      </p:nvGrpSpPr>
      <p:grpSpPr>
        <a:xfrm>
          <a:off x="0" y="0"/>
          <a:ext cx="0" cy="0"/>
          <a:chOff x="0" y="0"/>
          <a:chExt cx="0" cy="0"/>
        </a:xfrm>
      </p:grpSpPr>
      <p:sp>
        <p:nvSpPr>
          <p:cNvPr id="81" name="Google Shape;81;p14"/>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 name="Google Shape;82;p1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3" name="Google Shape;8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4"/>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85" name="Google Shape;85;p14"/>
          <p:cNvPicPr preferRelativeResize="0"/>
          <p:nvPr/>
        </p:nvPicPr>
        <p:blipFill>
          <a:blip r:embed="rId2">
            <a:alphaModFix/>
          </a:blip>
          <a:stretch>
            <a:fillRect/>
          </a:stretch>
        </p:blipFill>
        <p:spPr>
          <a:xfrm>
            <a:off x="7135824" y="3097288"/>
            <a:ext cx="918653" cy="877824"/>
          </a:xfrm>
          <a:prstGeom prst="rect">
            <a:avLst/>
          </a:prstGeom>
          <a:noFill/>
          <a:ln>
            <a:noFill/>
          </a:ln>
        </p:spPr>
      </p:pic>
      <p:sp>
        <p:nvSpPr>
          <p:cNvPr id="86" name="Google Shape;86;p14"/>
          <p:cNvSpPr/>
          <p:nvPr/>
        </p:nvSpPr>
        <p:spPr>
          <a:xfrm>
            <a:off x="451350" y="2412600"/>
            <a:ext cx="5924100" cy="2265900"/>
          </a:xfrm>
          <a:prstGeom prst="roundRect">
            <a:avLst>
              <a:gd fmla="val 5974" name="adj"/>
            </a:avLst>
          </a:prstGeom>
          <a:solidFill>
            <a:srgbClr val="FFFFFF"/>
          </a:solidFill>
          <a:ln cap="flat" cmpd="sng" w="28575">
            <a:solidFill>
              <a:srgbClr val="1C4587"/>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87" name="Google Shape;87;p14"/>
          <p:cNvGrpSpPr/>
          <p:nvPr/>
        </p:nvGrpSpPr>
        <p:grpSpPr>
          <a:xfrm>
            <a:off x="6334608" y="3440200"/>
            <a:ext cx="290991" cy="192000"/>
            <a:chOff x="3610214" y="2906800"/>
            <a:chExt cx="290991" cy="192000"/>
          </a:xfrm>
        </p:grpSpPr>
        <p:sp>
          <p:nvSpPr>
            <p:cNvPr id="88" name="Google Shape;88;p14"/>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4"/>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Font typeface="Trebuchet MS"/>
              <a:buChar char="●"/>
              <a:defRPr sz="1600">
                <a:latin typeface="Trebuchet MS"/>
                <a:ea typeface="Trebuchet MS"/>
                <a:cs typeface="Trebuchet MS"/>
                <a:sym typeface="Trebuchet MS"/>
              </a:defRPr>
            </a:lvl1pPr>
            <a:lvl2pPr indent="-330200" lvl="1" marL="914400">
              <a:spcBef>
                <a:spcPts val="1600"/>
              </a:spcBef>
              <a:spcAft>
                <a:spcPts val="0"/>
              </a:spcAft>
              <a:buSzPts val="1600"/>
              <a:buFont typeface="Trebuchet MS"/>
              <a:buChar char="○"/>
              <a:defRPr sz="1600">
                <a:latin typeface="Trebuchet MS"/>
                <a:ea typeface="Trebuchet MS"/>
                <a:cs typeface="Trebuchet MS"/>
                <a:sym typeface="Trebuchet MS"/>
              </a:defRPr>
            </a:lvl2pPr>
            <a:lvl3pPr indent="-330200" lvl="2" marL="1371600">
              <a:spcBef>
                <a:spcPts val="1600"/>
              </a:spcBef>
              <a:spcAft>
                <a:spcPts val="0"/>
              </a:spcAft>
              <a:buSzPts val="1600"/>
              <a:buFont typeface="Trebuchet MS"/>
              <a:buChar char="■"/>
              <a:defRPr sz="1600">
                <a:latin typeface="Trebuchet MS"/>
                <a:ea typeface="Trebuchet MS"/>
                <a:cs typeface="Trebuchet MS"/>
                <a:sym typeface="Trebuchet MS"/>
              </a:defRPr>
            </a:lvl3pPr>
            <a:lvl4pPr indent="-330200" lvl="3" marL="1828800">
              <a:spcBef>
                <a:spcPts val="1600"/>
              </a:spcBef>
              <a:spcAft>
                <a:spcPts val="0"/>
              </a:spcAft>
              <a:buSzPts val="1600"/>
              <a:buFont typeface="Trebuchet MS"/>
              <a:buChar char="●"/>
              <a:defRPr sz="1600">
                <a:latin typeface="Trebuchet MS"/>
                <a:ea typeface="Trebuchet MS"/>
                <a:cs typeface="Trebuchet MS"/>
                <a:sym typeface="Trebuchet MS"/>
              </a:defRPr>
            </a:lvl4pPr>
            <a:lvl5pPr indent="-330200" lvl="4" marL="2286000">
              <a:spcBef>
                <a:spcPts val="1600"/>
              </a:spcBef>
              <a:spcAft>
                <a:spcPts val="0"/>
              </a:spcAft>
              <a:buSzPts val="1600"/>
              <a:buFont typeface="Trebuchet MS"/>
              <a:buChar char="○"/>
              <a:defRPr sz="1600">
                <a:latin typeface="Trebuchet MS"/>
                <a:ea typeface="Trebuchet MS"/>
                <a:cs typeface="Trebuchet MS"/>
                <a:sym typeface="Trebuchet MS"/>
              </a:defRPr>
            </a:lvl5pPr>
            <a:lvl6pPr indent="-330200" lvl="5" marL="2743200">
              <a:spcBef>
                <a:spcPts val="1600"/>
              </a:spcBef>
              <a:spcAft>
                <a:spcPts val="0"/>
              </a:spcAft>
              <a:buSzPts val="1600"/>
              <a:buFont typeface="Trebuchet MS"/>
              <a:buChar char="■"/>
              <a:defRPr sz="1600">
                <a:latin typeface="Trebuchet MS"/>
                <a:ea typeface="Trebuchet MS"/>
                <a:cs typeface="Trebuchet MS"/>
                <a:sym typeface="Trebuchet MS"/>
              </a:defRPr>
            </a:lvl6pPr>
            <a:lvl7pPr indent="-330200" lvl="6" marL="3200400">
              <a:spcBef>
                <a:spcPts val="1600"/>
              </a:spcBef>
              <a:spcAft>
                <a:spcPts val="0"/>
              </a:spcAft>
              <a:buSzPts val="1600"/>
              <a:buFont typeface="Trebuchet MS"/>
              <a:buChar char="●"/>
              <a:defRPr sz="1600">
                <a:latin typeface="Trebuchet MS"/>
                <a:ea typeface="Trebuchet MS"/>
                <a:cs typeface="Trebuchet MS"/>
                <a:sym typeface="Trebuchet MS"/>
              </a:defRPr>
            </a:lvl7pPr>
            <a:lvl8pPr indent="-330200" lvl="7" marL="3657600">
              <a:spcBef>
                <a:spcPts val="1600"/>
              </a:spcBef>
              <a:spcAft>
                <a:spcPts val="0"/>
              </a:spcAft>
              <a:buSzPts val="1600"/>
              <a:buFont typeface="Trebuchet MS"/>
              <a:buChar char="○"/>
              <a:defRPr sz="1600">
                <a:latin typeface="Trebuchet MS"/>
                <a:ea typeface="Trebuchet MS"/>
                <a:cs typeface="Trebuchet MS"/>
                <a:sym typeface="Trebuchet MS"/>
              </a:defRPr>
            </a:lvl8pPr>
            <a:lvl9pPr indent="-330200" lvl="8" marL="4114800">
              <a:spcBef>
                <a:spcPts val="1600"/>
              </a:spcBef>
              <a:spcAft>
                <a:spcPts val="1600"/>
              </a:spcAft>
              <a:buSzPts val="1600"/>
              <a:buFont typeface="Trebuchet MS"/>
              <a:buChar char="■"/>
              <a:defRPr sz="1600">
                <a:latin typeface="Trebuchet MS"/>
                <a:ea typeface="Trebuchet MS"/>
                <a:cs typeface="Trebuchet MS"/>
                <a:sym typeface="Trebuchet MS"/>
              </a:defRPr>
            </a:lvl9pPr>
          </a:lstStyle>
          <a:p/>
        </p:txBody>
      </p:sp>
      <p:sp>
        <p:nvSpPr>
          <p:cNvPr id="91" name="Google Shape;91;p14"/>
          <p:cNvSpPr/>
          <p:nvPr/>
        </p:nvSpPr>
        <p:spPr>
          <a:xfrm>
            <a:off x="451350" y="1089900"/>
            <a:ext cx="5906400" cy="1052700"/>
          </a:xfrm>
          <a:prstGeom prst="rect">
            <a:avLst/>
          </a:prstGeom>
          <a:solidFill>
            <a:srgbClr val="F3F3F3"/>
          </a:solidFill>
          <a:ln cap="flat" cmpd="sng" w="19050">
            <a:solidFill>
              <a:srgbClr val="3D85C6"/>
            </a:solidFill>
            <a:prstDash val="solid"/>
            <a:round/>
            <a:headEnd len="sm" w="sm" type="none"/>
            <a:tailEnd len="sm" w="sm" type="none"/>
          </a:ln>
          <a:effectLst>
            <a:outerShdw blurRad="71438"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1 - Green">
  <p:cSld name="TITLE_ONLY_1_1_2">
    <p:spTree>
      <p:nvGrpSpPr>
        <p:cNvPr id="93" name="Shape 93"/>
        <p:cNvGrpSpPr/>
        <p:nvPr/>
      </p:nvGrpSpPr>
      <p:grpSpPr>
        <a:xfrm>
          <a:off x="0" y="0"/>
          <a:ext cx="0" cy="0"/>
          <a:chOff x="0" y="0"/>
          <a:chExt cx="0" cy="0"/>
        </a:xfrm>
      </p:grpSpPr>
      <p:sp>
        <p:nvSpPr>
          <p:cNvPr id="94" name="Google Shape;94;p15"/>
          <p:cNvSpPr/>
          <p:nvPr/>
        </p:nvSpPr>
        <p:spPr>
          <a:xfrm>
            <a:off x="0" y="0"/>
            <a:ext cx="9144000" cy="819900"/>
          </a:xfrm>
          <a:prstGeom prst="rect">
            <a:avLst/>
          </a:prstGeom>
          <a:gradFill>
            <a:gsLst>
              <a:gs pos="0">
                <a:srgbClr val="38761D"/>
              </a:gs>
              <a:gs pos="100000">
                <a:srgbClr val="203E1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 name="Google Shape;95;p1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6" name="Google Shape;9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5"/>
          <p:cNvSpPr txBox="1"/>
          <p:nvPr>
            <p:ph idx="1" type="body"/>
          </p:nvPr>
        </p:nvSpPr>
        <p:spPr>
          <a:xfrm>
            <a:off x="6357950" y="3395525"/>
            <a:ext cx="2474400" cy="393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pic>
        <p:nvPicPr>
          <p:cNvPr id="98" name="Google Shape;98;p15"/>
          <p:cNvPicPr preferRelativeResize="0"/>
          <p:nvPr/>
        </p:nvPicPr>
        <p:blipFill>
          <a:blip r:embed="rId2">
            <a:alphaModFix/>
          </a:blip>
          <a:stretch>
            <a:fillRect/>
          </a:stretch>
        </p:blipFill>
        <p:spPr>
          <a:xfrm>
            <a:off x="7135824" y="2563888"/>
            <a:ext cx="918653" cy="877824"/>
          </a:xfrm>
          <a:prstGeom prst="rect">
            <a:avLst/>
          </a:prstGeom>
          <a:noFill/>
          <a:ln>
            <a:noFill/>
          </a:ln>
        </p:spPr>
      </p:pic>
      <p:sp>
        <p:nvSpPr>
          <p:cNvPr id="99" name="Google Shape;99;p15"/>
          <p:cNvSpPr/>
          <p:nvPr/>
        </p:nvSpPr>
        <p:spPr>
          <a:xfrm>
            <a:off x="451350" y="1327150"/>
            <a:ext cx="5924100" cy="3351300"/>
          </a:xfrm>
          <a:prstGeom prst="roundRect">
            <a:avLst>
              <a:gd fmla="val 5974" name="adj"/>
            </a:avLst>
          </a:prstGeom>
          <a:solidFill>
            <a:srgbClr val="FFFFFF"/>
          </a:solidFill>
          <a:ln cap="flat" cmpd="sng" w="28575">
            <a:solidFill>
              <a:srgbClr val="38761D"/>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sp>
        <p:nvSpPr>
          <p:cNvPr id="100" name="Google Shape;100;p15"/>
          <p:cNvSpPr/>
          <p:nvPr/>
        </p:nvSpPr>
        <p:spPr>
          <a:xfrm rot="5400000">
            <a:off x="6405250" y="2878450"/>
            <a:ext cx="192000" cy="248700"/>
          </a:xfrm>
          <a:prstGeom prst="triangle">
            <a:avLst>
              <a:gd fmla="val 50000" name="adj"/>
            </a:avLst>
          </a:prstGeom>
          <a:solidFill>
            <a:srgbClr val="FFFFFF"/>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5400000">
            <a:off x="6362958"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ph idx="2" type="body"/>
          </p:nvPr>
        </p:nvSpPr>
        <p:spPr>
          <a:xfrm>
            <a:off x="684000" y="1531750"/>
            <a:ext cx="5458800" cy="2942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2">
  <p:cSld name="TITLE_ONLY_1_1_1">
    <p:spTree>
      <p:nvGrpSpPr>
        <p:cNvPr id="103" name="Shape 103"/>
        <p:cNvGrpSpPr/>
        <p:nvPr/>
      </p:nvGrpSpPr>
      <p:grpSpPr>
        <a:xfrm>
          <a:off x="0" y="0"/>
          <a:ext cx="0" cy="0"/>
          <a:chOff x="0" y="0"/>
          <a:chExt cx="0" cy="0"/>
        </a:xfrm>
      </p:grpSpPr>
      <p:sp>
        <p:nvSpPr>
          <p:cNvPr id="104" name="Google Shape;104;p16"/>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 name="Google Shape;105;p1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6" name="Google Shape;10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Talking head icon" id="107" name="Google Shape;107;p16"/>
          <p:cNvPicPr preferRelativeResize="0"/>
          <p:nvPr/>
        </p:nvPicPr>
        <p:blipFill>
          <a:blip r:embed="rId2">
            <a:alphaModFix/>
          </a:blip>
          <a:stretch>
            <a:fillRect/>
          </a:stretch>
        </p:blipFill>
        <p:spPr>
          <a:xfrm>
            <a:off x="4119525" y="2567751"/>
            <a:ext cx="914400" cy="870154"/>
          </a:xfrm>
          <a:prstGeom prst="rect">
            <a:avLst/>
          </a:prstGeom>
          <a:noFill/>
          <a:ln>
            <a:noFill/>
          </a:ln>
        </p:spPr>
      </p:pic>
      <p:sp>
        <p:nvSpPr>
          <p:cNvPr id="108" name="Google Shape;108;p16"/>
          <p:cNvSpPr/>
          <p:nvPr/>
        </p:nvSpPr>
        <p:spPr>
          <a:xfrm>
            <a:off x="288725" y="1327150"/>
            <a:ext cx="3351300" cy="3351300"/>
          </a:xfrm>
          <a:prstGeom prst="roundRect">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0" spcFirstLastPara="1" rIns="91425" wrap="square" tIns="91425">
            <a:noAutofit/>
          </a:bodyPr>
          <a:lstStyle/>
          <a:p>
            <a:pPr indent="0" lvl="0" marL="0" marR="0" rtl="0" algn="ctr">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109" name="Google Shape;109;p16"/>
          <p:cNvGrpSpPr/>
          <p:nvPr/>
        </p:nvGrpSpPr>
        <p:grpSpPr>
          <a:xfrm>
            <a:off x="3610214" y="2906800"/>
            <a:ext cx="290991" cy="192000"/>
            <a:chOff x="3610214" y="2906800"/>
            <a:chExt cx="290991" cy="192000"/>
          </a:xfrm>
        </p:grpSpPr>
        <p:sp>
          <p:nvSpPr>
            <p:cNvPr id="110" name="Google Shape;110;p16"/>
            <p:cNvSpPr/>
            <p:nvPr/>
          </p:nvSpPr>
          <p:spPr>
            <a:xfrm rot="5400000">
              <a:off x="3680856" y="2878450"/>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rot="5400000">
              <a:off x="3638564" y="2878450"/>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p:nvPr/>
        </p:nvSpPr>
        <p:spPr>
          <a:xfrm>
            <a:off x="5503975" y="1327150"/>
            <a:ext cx="3351300" cy="3351300"/>
          </a:xfrm>
          <a:prstGeom prst="roundRect">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0" spcFirstLastPara="1" rIns="91425" wrap="square" tIns="91425">
            <a:noAutofit/>
          </a:bodyPr>
          <a:lstStyle/>
          <a:p>
            <a:pPr indent="0" lvl="0" marL="0" marR="0" rtl="0" algn="ctr">
              <a:lnSpc>
                <a:spcPct val="115000"/>
              </a:lnSpc>
              <a:spcBef>
                <a:spcPts val="0"/>
              </a:spcBef>
              <a:spcAft>
                <a:spcPts val="1600"/>
              </a:spcAft>
              <a:buNone/>
            </a:pPr>
            <a:r>
              <a:t/>
            </a:r>
            <a:endParaRPr sz="1800">
              <a:solidFill>
                <a:srgbClr val="666666"/>
              </a:solidFill>
              <a:latin typeface="Trebuchet MS"/>
              <a:ea typeface="Trebuchet MS"/>
              <a:cs typeface="Trebuchet MS"/>
              <a:sym typeface="Trebuchet MS"/>
            </a:endParaRPr>
          </a:p>
        </p:txBody>
      </p:sp>
      <p:grpSp>
        <p:nvGrpSpPr>
          <p:cNvPr id="113" name="Google Shape;113;p16"/>
          <p:cNvGrpSpPr/>
          <p:nvPr/>
        </p:nvGrpSpPr>
        <p:grpSpPr>
          <a:xfrm>
            <a:off x="5252240" y="2906813"/>
            <a:ext cx="290991" cy="192000"/>
            <a:chOff x="5176040" y="2906813"/>
            <a:chExt cx="290991" cy="192000"/>
          </a:xfrm>
        </p:grpSpPr>
        <p:sp>
          <p:nvSpPr>
            <p:cNvPr id="114" name="Google Shape;114;p16"/>
            <p:cNvSpPr/>
            <p:nvPr/>
          </p:nvSpPr>
          <p:spPr>
            <a:xfrm flipH="1" rot="-5400000">
              <a:off x="5204390" y="2878463"/>
              <a:ext cx="192000" cy="248700"/>
            </a:xfrm>
            <a:prstGeom prst="triangle">
              <a:avLst>
                <a:gd fmla="val 50000" name="adj"/>
              </a:avLst>
            </a:prstGeom>
            <a:solidFill>
              <a:srgbClr val="FFFFFF"/>
            </a:solidFill>
            <a:ln cap="flat" cmpd="sng" w="2857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flipH="1" rot="-5400000">
              <a:off x="5246681" y="2878463"/>
              <a:ext cx="192000" cy="2487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6"/>
          <p:cNvSpPr txBox="1"/>
          <p:nvPr>
            <p:ph idx="1" type="body"/>
          </p:nvPr>
        </p:nvSpPr>
        <p:spPr>
          <a:xfrm>
            <a:off x="625925" y="1645025"/>
            <a:ext cx="2676900" cy="2715600"/>
          </a:xfrm>
          <a:prstGeom prst="rect">
            <a:avLst/>
          </a:prstGeom>
        </p:spPr>
        <p:txBody>
          <a:bodyPr anchorCtr="0" anchor="ctr" bIns="0" lIns="0" spcFirstLastPara="1" rIns="0" wrap="square" tIns="0">
            <a:noAutofit/>
          </a:bodyPr>
          <a:lstStyle>
            <a:lvl1pPr indent="-342900" lvl="0" marL="457200" algn="ctr">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algn="ctr">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algn="ctr">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algn="ctr">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algn="ctr">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algn="ctr">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algn="ctr">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algn="ctr">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algn="ctr">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
        <p:nvSpPr>
          <p:cNvPr id="117" name="Google Shape;117;p16"/>
          <p:cNvSpPr txBox="1"/>
          <p:nvPr>
            <p:ph idx="2" type="body"/>
          </p:nvPr>
        </p:nvSpPr>
        <p:spPr>
          <a:xfrm>
            <a:off x="5850625" y="1645000"/>
            <a:ext cx="2676900" cy="2715600"/>
          </a:xfrm>
          <a:prstGeom prst="rect">
            <a:avLst/>
          </a:prstGeom>
        </p:spPr>
        <p:txBody>
          <a:bodyPr anchorCtr="0" anchor="ctr" bIns="0" lIns="0" spcFirstLastPara="1" rIns="0" wrap="square" tIns="0">
            <a:noAutofit/>
          </a:bodyPr>
          <a:lstStyle>
            <a:lvl1pPr indent="-342900" lvl="0" marL="457200" rtl="0" algn="ctr">
              <a:spcBef>
                <a:spcPts val="0"/>
              </a:spcBef>
              <a:spcAft>
                <a:spcPts val="0"/>
              </a:spcAft>
              <a:buSzPts val="1800"/>
              <a:buFont typeface="Trebuchet MS"/>
              <a:buChar char="●"/>
              <a:defRPr sz="1800">
                <a:latin typeface="Trebuchet MS"/>
                <a:ea typeface="Trebuchet MS"/>
                <a:cs typeface="Trebuchet MS"/>
                <a:sym typeface="Trebuchet MS"/>
              </a:defRPr>
            </a:lvl1pPr>
            <a:lvl2pPr indent="-342900" lvl="1" marL="914400" rtl="0" algn="ctr">
              <a:spcBef>
                <a:spcPts val="1600"/>
              </a:spcBef>
              <a:spcAft>
                <a:spcPts val="0"/>
              </a:spcAft>
              <a:buSzPts val="1800"/>
              <a:buFont typeface="Trebuchet MS"/>
              <a:buChar char="○"/>
              <a:defRPr sz="1800">
                <a:latin typeface="Trebuchet MS"/>
                <a:ea typeface="Trebuchet MS"/>
                <a:cs typeface="Trebuchet MS"/>
                <a:sym typeface="Trebuchet MS"/>
              </a:defRPr>
            </a:lvl2pPr>
            <a:lvl3pPr indent="-342900" lvl="2" marL="1371600" rtl="0" algn="ctr">
              <a:spcBef>
                <a:spcPts val="1600"/>
              </a:spcBef>
              <a:spcAft>
                <a:spcPts val="0"/>
              </a:spcAft>
              <a:buSzPts val="1800"/>
              <a:buFont typeface="Trebuchet MS"/>
              <a:buChar char="■"/>
              <a:defRPr sz="1800">
                <a:latin typeface="Trebuchet MS"/>
                <a:ea typeface="Trebuchet MS"/>
                <a:cs typeface="Trebuchet MS"/>
                <a:sym typeface="Trebuchet MS"/>
              </a:defRPr>
            </a:lvl3pPr>
            <a:lvl4pPr indent="-342900" lvl="3" marL="1828800" rtl="0" algn="ctr">
              <a:spcBef>
                <a:spcPts val="1600"/>
              </a:spcBef>
              <a:spcAft>
                <a:spcPts val="0"/>
              </a:spcAft>
              <a:buSzPts val="1800"/>
              <a:buFont typeface="Trebuchet MS"/>
              <a:buChar char="●"/>
              <a:defRPr sz="1800">
                <a:latin typeface="Trebuchet MS"/>
                <a:ea typeface="Trebuchet MS"/>
                <a:cs typeface="Trebuchet MS"/>
                <a:sym typeface="Trebuchet MS"/>
              </a:defRPr>
            </a:lvl4pPr>
            <a:lvl5pPr indent="-342900" lvl="4" marL="2286000" rtl="0" algn="ctr">
              <a:spcBef>
                <a:spcPts val="1600"/>
              </a:spcBef>
              <a:spcAft>
                <a:spcPts val="0"/>
              </a:spcAft>
              <a:buSzPts val="1800"/>
              <a:buFont typeface="Trebuchet MS"/>
              <a:buChar char="○"/>
              <a:defRPr sz="1800">
                <a:latin typeface="Trebuchet MS"/>
                <a:ea typeface="Trebuchet MS"/>
                <a:cs typeface="Trebuchet MS"/>
                <a:sym typeface="Trebuchet MS"/>
              </a:defRPr>
            </a:lvl5pPr>
            <a:lvl6pPr indent="-342900" lvl="5" marL="2743200" rtl="0" algn="ctr">
              <a:spcBef>
                <a:spcPts val="1600"/>
              </a:spcBef>
              <a:spcAft>
                <a:spcPts val="0"/>
              </a:spcAft>
              <a:buSzPts val="1800"/>
              <a:buFont typeface="Trebuchet MS"/>
              <a:buChar char="■"/>
              <a:defRPr sz="1800">
                <a:latin typeface="Trebuchet MS"/>
                <a:ea typeface="Trebuchet MS"/>
                <a:cs typeface="Trebuchet MS"/>
                <a:sym typeface="Trebuchet MS"/>
              </a:defRPr>
            </a:lvl6pPr>
            <a:lvl7pPr indent="-342900" lvl="6" marL="3200400" rtl="0" algn="ctr">
              <a:spcBef>
                <a:spcPts val="1600"/>
              </a:spcBef>
              <a:spcAft>
                <a:spcPts val="0"/>
              </a:spcAft>
              <a:buSzPts val="1800"/>
              <a:buFont typeface="Trebuchet MS"/>
              <a:buChar char="●"/>
              <a:defRPr sz="1800">
                <a:latin typeface="Trebuchet MS"/>
                <a:ea typeface="Trebuchet MS"/>
                <a:cs typeface="Trebuchet MS"/>
                <a:sym typeface="Trebuchet MS"/>
              </a:defRPr>
            </a:lvl7pPr>
            <a:lvl8pPr indent="-342900" lvl="7" marL="3657600" rtl="0" algn="ctr">
              <a:spcBef>
                <a:spcPts val="1600"/>
              </a:spcBef>
              <a:spcAft>
                <a:spcPts val="0"/>
              </a:spcAft>
              <a:buSzPts val="1800"/>
              <a:buFont typeface="Trebuchet MS"/>
              <a:buChar char="○"/>
              <a:defRPr sz="1800">
                <a:latin typeface="Trebuchet MS"/>
                <a:ea typeface="Trebuchet MS"/>
                <a:cs typeface="Trebuchet MS"/>
                <a:sym typeface="Trebuchet MS"/>
              </a:defRPr>
            </a:lvl8pPr>
            <a:lvl9pPr indent="-342900" lvl="8" marL="4114800" rtl="0" algn="ctr">
              <a:spcBef>
                <a:spcPts val="1600"/>
              </a:spcBef>
              <a:spcAft>
                <a:spcPts val="1600"/>
              </a:spcAft>
              <a:buSzPts val="1800"/>
              <a:buFont typeface="Trebuchet MS"/>
              <a:buChar char="■"/>
              <a:defRPr sz="1800">
                <a:latin typeface="Trebuchet MS"/>
                <a:ea typeface="Trebuchet MS"/>
                <a:cs typeface="Trebuchet MS"/>
                <a:sym typeface="Trebuchet MS"/>
              </a:defRPr>
            </a:lvl9pPr>
          </a:lstStyle>
          <a:p/>
        </p:txBody>
      </p:sp>
      <p:sp>
        <p:nvSpPr>
          <p:cNvPr id="118" name="Google Shape;118;p16"/>
          <p:cNvSpPr txBox="1"/>
          <p:nvPr>
            <p:ph idx="3" type="body"/>
          </p:nvPr>
        </p:nvSpPr>
        <p:spPr>
          <a:xfrm>
            <a:off x="3859875" y="3477500"/>
            <a:ext cx="7337400" cy="29421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7"/>
          <p:cNvSpPr/>
          <p:nvPr/>
        </p:nvSpPr>
        <p:spPr>
          <a:xfrm>
            <a:off x="0" y="4535275"/>
            <a:ext cx="9144000" cy="6081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ph idx="1" type="body"/>
          </p:nvPr>
        </p:nvSpPr>
        <p:spPr>
          <a:xfrm>
            <a:off x="311700" y="45976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800"/>
              <a:buFont typeface="Merriweather"/>
              <a:buNone/>
              <a:defRPr>
                <a:solidFill>
                  <a:schemeClr val="lt1"/>
                </a:solidFill>
                <a:latin typeface="Merriweather"/>
                <a:ea typeface="Merriweather"/>
                <a:cs typeface="Merriweather"/>
                <a:sym typeface="Merriweather"/>
              </a:defRPr>
            </a:lvl1pPr>
          </a:lstStyle>
          <a:p/>
        </p:txBody>
      </p:sp>
      <p:sp>
        <p:nvSpPr>
          <p:cNvPr id="122" name="Google Shape;12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17"/>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4" name="Google Shape;124;p1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een">
  <p:cSld name="TITLE_2">
    <p:bg>
      <p:bgPr>
        <a:gradFill>
          <a:gsLst>
            <a:gs pos="0">
              <a:srgbClr val="51AB2A"/>
            </a:gs>
            <a:gs pos="100000">
              <a:srgbClr val="203E13"/>
            </a:gs>
          </a:gsLst>
          <a:lin ang="5400012" scaled="0"/>
        </a:gradFill>
      </p:bgPr>
    </p:bg>
    <p:spTree>
      <p:nvGrpSpPr>
        <p:cNvPr id="14" name="Shape 14"/>
        <p:cNvGrpSpPr/>
        <p:nvPr/>
      </p:nvGrpSpPr>
      <p:grpSpPr>
        <a:xfrm>
          <a:off x="0" y="0"/>
          <a:ext cx="0" cy="0"/>
          <a:chOff x="0" y="0"/>
          <a:chExt cx="0" cy="0"/>
        </a:xfrm>
      </p:grpSpPr>
      <p:sp>
        <p:nvSpPr>
          <p:cNvPr id="15" name="Google Shape;15;p3"/>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8761D"/>
              </a:buClr>
              <a:buSzPts val="3600"/>
              <a:buFont typeface="Lora"/>
              <a:buNone/>
              <a:defRPr sz="3600">
                <a:solidFill>
                  <a:srgbClr val="38761D"/>
                </a:solidFill>
                <a:latin typeface="Lora"/>
                <a:ea typeface="Lora"/>
                <a:cs typeface="Lora"/>
                <a:sym typeface="Lora"/>
              </a:defRPr>
            </a:lvl1pPr>
            <a:lvl2pPr lvl="1" rtl="0">
              <a:spcBef>
                <a:spcPts val="0"/>
              </a:spcBef>
              <a:spcAft>
                <a:spcPts val="0"/>
              </a:spcAft>
              <a:buClr>
                <a:srgbClr val="38761D"/>
              </a:buClr>
              <a:buSzPts val="3600"/>
              <a:buNone/>
              <a:defRPr sz="3600">
                <a:solidFill>
                  <a:srgbClr val="38761D"/>
                </a:solidFill>
              </a:defRPr>
            </a:lvl2pPr>
            <a:lvl3pPr lvl="2" rtl="0">
              <a:spcBef>
                <a:spcPts val="0"/>
              </a:spcBef>
              <a:spcAft>
                <a:spcPts val="0"/>
              </a:spcAft>
              <a:buClr>
                <a:srgbClr val="38761D"/>
              </a:buClr>
              <a:buSzPts val="3600"/>
              <a:buNone/>
              <a:defRPr sz="3600">
                <a:solidFill>
                  <a:srgbClr val="38761D"/>
                </a:solidFill>
              </a:defRPr>
            </a:lvl3pPr>
            <a:lvl4pPr lvl="3" rtl="0">
              <a:spcBef>
                <a:spcPts val="0"/>
              </a:spcBef>
              <a:spcAft>
                <a:spcPts val="0"/>
              </a:spcAft>
              <a:buClr>
                <a:srgbClr val="38761D"/>
              </a:buClr>
              <a:buSzPts val="3600"/>
              <a:buNone/>
              <a:defRPr sz="3600">
                <a:solidFill>
                  <a:srgbClr val="38761D"/>
                </a:solidFill>
              </a:defRPr>
            </a:lvl4pPr>
            <a:lvl5pPr lvl="4" rtl="0">
              <a:spcBef>
                <a:spcPts val="0"/>
              </a:spcBef>
              <a:spcAft>
                <a:spcPts val="0"/>
              </a:spcAft>
              <a:buClr>
                <a:srgbClr val="38761D"/>
              </a:buClr>
              <a:buSzPts val="3600"/>
              <a:buNone/>
              <a:defRPr sz="3600">
                <a:solidFill>
                  <a:srgbClr val="38761D"/>
                </a:solidFill>
              </a:defRPr>
            </a:lvl5pPr>
            <a:lvl6pPr lvl="5" rtl="0">
              <a:spcBef>
                <a:spcPts val="0"/>
              </a:spcBef>
              <a:spcAft>
                <a:spcPts val="0"/>
              </a:spcAft>
              <a:buClr>
                <a:srgbClr val="38761D"/>
              </a:buClr>
              <a:buSzPts val="3600"/>
              <a:buNone/>
              <a:defRPr sz="3600">
                <a:solidFill>
                  <a:srgbClr val="38761D"/>
                </a:solidFill>
              </a:defRPr>
            </a:lvl6pPr>
            <a:lvl7pPr lvl="6" rtl="0">
              <a:spcBef>
                <a:spcPts val="0"/>
              </a:spcBef>
              <a:spcAft>
                <a:spcPts val="0"/>
              </a:spcAft>
              <a:buClr>
                <a:srgbClr val="38761D"/>
              </a:buClr>
              <a:buSzPts val="3600"/>
              <a:buNone/>
              <a:defRPr sz="3600">
                <a:solidFill>
                  <a:srgbClr val="38761D"/>
                </a:solidFill>
              </a:defRPr>
            </a:lvl7pPr>
            <a:lvl8pPr lvl="7" rtl="0">
              <a:spcBef>
                <a:spcPts val="0"/>
              </a:spcBef>
              <a:spcAft>
                <a:spcPts val="0"/>
              </a:spcAft>
              <a:buClr>
                <a:srgbClr val="38761D"/>
              </a:buClr>
              <a:buSzPts val="3600"/>
              <a:buNone/>
              <a:defRPr sz="3600">
                <a:solidFill>
                  <a:srgbClr val="38761D"/>
                </a:solidFill>
              </a:defRPr>
            </a:lvl8pPr>
            <a:lvl9pPr lvl="8" rtl="0">
              <a:spcBef>
                <a:spcPts val="0"/>
              </a:spcBef>
              <a:spcAft>
                <a:spcPts val="0"/>
              </a:spcAft>
              <a:buClr>
                <a:srgbClr val="38761D"/>
              </a:buClr>
              <a:buSzPts val="3600"/>
              <a:buNone/>
              <a:defRPr sz="3600">
                <a:solidFill>
                  <a:srgbClr val="38761D"/>
                </a:solidFill>
              </a:defRPr>
            </a:lvl9pPr>
          </a:lstStyle>
          <a:p/>
        </p:txBody>
      </p:sp>
      <p:sp>
        <p:nvSpPr>
          <p:cNvPr id="17" name="Google Shape;17;p3"/>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urple">
  <p:cSld name="TITLE_2_1">
    <p:bg>
      <p:bgPr>
        <a:gradFill>
          <a:gsLst>
            <a:gs pos="0">
              <a:srgbClr val="4E29AA"/>
            </a:gs>
            <a:gs pos="100000">
              <a:srgbClr val="1E123D"/>
            </a:gs>
          </a:gsLst>
          <a:lin ang="5400012" scaled="0"/>
        </a:gradFill>
      </p:bgPr>
    </p:bg>
    <p:spTree>
      <p:nvGrpSpPr>
        <p:cNvPr id="19" name="Shape 19"/>
        <p:cNvGrpSpPr/>
        <p:nvPr/>
      </p:nvGrpSpPr>
      <p:grpSpPr>
        <a:xfrm>
          <a:off x="0" y="0"/>
          <a:ext cx="0" cy="0"/>
          <a:chOff x="0" y="0"/>
          <a:chExt cx="0" cy="0"/>
        </a:xfrm>
      </p:grpSpPr>
      <p:sp>
        <p:nvSpPr>
          <p:cNvPr id="20" name="Google Shape;20;p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1" name="Google Shape;21;p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51C75"/>
              </a:buClr>
              <a:buSzPts val="3600"/>
              <a:buFont typeface="Lora"/>
              <a:buNone/>
              <a:defRPr sz="3600">
                <a:solidFill>
                  <a:srgbClr val="351C75"/>
                </a:solidFill>
                <a:latin typeface="Lora"/>
                <a:ea typeface="Lora"/>
                <a:cs typeface="Lora"/>
                <a:sym typeface="Lora"/>
              </a:defRPr>
            </a:lvl1pPr>
            <a:lvl2pPr lvl="1" rtl="0">
              <a:spcBef>
                <a:spcPts val="0"/>
              </a:spcBef>
              <a:spcAft>
                <a:spcPts val="0"/>
              </a:spcAft>
              <a:buClr>
                <a:srgbClr val="351C75"/>
              </a:buClr>
              <a:buSzPts val="3600"/>
              <a:buNone/>
              <a:defRPr sz="3600">
                <a:solidFill>
                  <a:srgbClr val="351C75"/>
                </a:solidFill>
              </a:defRPr>
            </a:lvl2pPr>
            <a:lvl3pPr lvl="2" rtl="0">
              <a:spcBef>
                <a:spcPts val="0"/>
              </a:spcBef>
              <a:spcAft>
                <a:spcPts val="0"/>
              </a:spcAft>
              <a:buClr>
                <a:srgbClr val="351C75"/>
              </a:buClr>
              <a:buSzPts val="3600"/>
              <a:buNone/>
              <a:defRPr sz="3600">
                <a:solidFill>
                  <a:srgbClr val="351C75"/>
                </a:solidFill>
              </a:defRPr>
            </a:lvl3pPr>
            <a:lvl4pPr lvl="3" rtl="0">
              <a:spcBef>
                <a:spcPts val="0"/>
              </a:spcBef>
              <a:spcAft>
                <a:spcPts val="0"/>
              </a:spcAft>
              <a:buClr>
                <a:srgbClr val="351C75"/>
              </a:buClr>
              <a:buSzPts val="3600"/>
              <a:buNone/>
              <a:defRPr sz="3600">
                <a:solidFill>
                  <a:srgbClr val="351C75"/>
                </a:solidFill>
              </a:defRPr>
            </a:lvl4pPr>
            <a:lvl5pPr lvl="4" rtl="0">
              <a:spcBef>
                <a:spcPts val="0"/>
              </a:spcBef>
              <a:spcAft>
                <a:spcPts val="0"/>
              </a:spcAft>
              <a:buClr>
                <a:srgbClr val="351C75"/>
              </a:buClr>
              <a:buSzPts val="3600"/>
              <a:buNone/>
              <a:defRPr sz="3600">
                <a:solidFill>
                  <a:srgbClr val="351C75"/>
                </a:solidFill>
              </a:defRPr>
            </a:lvl5pPr>
            <a:lvl6pPr lvl="5" rtl="0">
              <a:spcBef>
                <a:spcPts val="0"/>
              </a:spcBef>
              <a:spcAft>
                <a:spcPts val="0"/>
              </a:spcAft>
              <a:buClr>
                <a:srgbClr val="351C75"/>
              </a:buClr>
              <a:buSzPts val="3600"/>
              <a:buNone/>
              <a:defRPr sz="3600">
                <a:solidFill>
                  <a:srgbClr val="351C75"/>
                </a:solidFill>
              </a:defRPr>
            </a:lvl6pPr>
            <a:lvl7pPr lvl="6" rtl="0">
              <a:spcBef>
                <a:spcPts val="0"/>
              </a:spcBef>
              <a:spcAft>
                <a:spcPts val="0"/>
              </a:spcAft>
              <a:buClr>
                <a:srgbClr val="351C75"/>
              </a:buClr>
              <a:buSzPts val="3600"/>
              <a:buNone/>
              <a:defRPr sz="3600">
                <a:solidFill>
                  <a:srgbClr val="351C75"/>
                </a:solidFill>
              </a:defRPr>
            </a:lvl7pPr>
            <a:lvl8pPr lvl="7" rtl="0">
              <a:spcBef>
                <a:spcPts val="0"/>
              </a:spcBef>
              <a:spcAft>
                <a:spcPts val="0"/>
              </a:spcAft>
              <a:buClr>
                <a:srgbClr val="351C75"/>
              </a:buClr>
              <a:buSzPts val="3600"/>
              <a:buNone/>
              <a:defRPr sz="3600">
                <a:solidFill>
                  <a:srgbClr val="351C75"/>
                </a:solidFill>
              </a:defRPr>
            </a:lvl8pPr>
            <a:lvl9pPr lvl="8" rtl="0">
              <a:spcBef>
                <a:spcPts val="0"/>
              </a:spcBef>
              <a:spcAft>
                <a:spcPts val="0"/>
              </a:spcAft>
              <a:buClr>
                <a:srgbClr val="351C75"/>
              </a:buClr>
              <a:buSzPts val="3600"/>
              <a:buNone/>
              <a:defRPr sz="3600">
                <a:solidFill>
                  <a:srgbClr val="351C75"/>
                </a:solidFill>
              </a:defRPr>
            </a:lvl9pPr>
          </a:lstStyle>
          <a:p/>
        </p:txBody>
      </p:sp>
      <p:sp>
        <p:nvSpPr>
          <p:cNvPr id="22" name="Google Shape;22;p4"/>
          <p:cNvSpPr txBox="1"/>
          <p:nvPr>
            <p:ph idx="1" type="subTitle"/>
          </p:nvPr>
        </p:nvSpPr>
        <p:spPr>
          <a:xfrm>
            <a:off x="311700" y="1878550"/>
            <a:ext cx="5163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1155CC"/>
            </a:gs>
            <a:gs pos="100000">
              <a:srgbClr val="113D8A"/>
            </a:gs>
          </a:gsLst>
          <a:lin ang="16198662" scaled="0"/>
        </a:gradFill>
      </p:bgPr>
    </p:bg>
    <p:spTree>
      <p:nvGrpSpPr>
        <p:cNvPr id="24" name="Shape 24"/>
        <p:cNvGrpSpPr/>
        <p:nvPr/>
      </p:nvGrpSpPr>
      <p:grpSpPr>
        <a:xfrm>
          <a:off x="0" y="0"/>
          <a:ext cx="0" cy="0"/>
          <a:chOff x="0" y="0"/>
          <a:chExt cx="0" cy="0"/>
        </a:xfrm>
      </p:grpSpPr>
      <p:sp>
        <p:nvSpPr>
          <p:cNvPr id="25" name="Google Shape;25;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gradFill>
            <a:gsLst>
              <a:gs pos="0">
                <a:srgbClr val="1155CC"/>
              </a:gs>
              <a:gs pos="100000">
                <a:srgbClr val="113D8A"/>
              </a:gs>
            </a:gsLst>
            <a:lin ang="16198662" scaled="0"/>
          </a:gradFill>
          <a:ln>
            <a:noFill/>
          </a:ln>
          <a:effectLst>
            <a:outerShdw blurRad="57150" rotWithShape="0" algn="bl" dir="5400000" dist="19050">
              <a:srgbClr val="000000">
                <a:alpha val="50000"/>
              </a:srgbClr>
            </a:outerShdw>
          </a:effectLst>
        </p:spPr>
      </p:sp>
      <p:sp>
        <p:nvSpPr>
          <p:cNvPr id="27" name="Google Shape;27;p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gradFill>
            <a:gsLst>
              <a:gs pos="0">
                <a:srgbClr val="1155CC"/>
              </a:gs>
              <a:gs pos="100000">
                <a:srgbClr val="113D8A"/>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rgbClr val="FFFFFF"/>
          </a:solidFill>
          <a:ln>
            <a:noFill/>
          </a:ln>
        </p:spPr>
      </p:sp>
      <p:sp>
        <p:nvSpPr>
          <p:cNvPr id="32" name="Google Shape;32;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gradFill>
            <a:gsLst>
              <a:gs pos="0">
                <a:srgbClr val="1155CC"/>
              </a:gs>
              <a:gs pos="100000">
                <a:srgbClr val="113D8A"/>
              </a:gs>
            </a:gsLst>
            <a:lin ang="16198662" scaled="0"/>
          </a:gradFill>
          <a:ln>
            <a:noFill/>
          </a:ln>
        </p:spPr>
      </p:sp>
      <p:sp>
        <p:nvSpPr>
          <p:cNvPr id="33" name="Google Shape;33;p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Pause">
  <p:cSld name="TITLE_AND_BODY_2">
    <p:bg>
      <p:bgPr>
        <a:solidFill>
          <a:srgbClr val="666666"/>
        </a:solidFill>
      </p:bgPr>
    </p:bg>
    <p:spTree>
      <p:nvGrpSpPr>
        <p:cNvPr id="36" name="Shape 36"/>
        <p:cNvGrpSpPr/>
        <p:nvPr/>
      </p:nvGrpSpPr>
      <p:grpSpPr>
        <a:xfrm>
          <a:off x="0" y="0"/>
          <a:ext cx="0" cy="0"/>
          <a:chOff x="0" y="0"/>
          <a:chExt cx="0" cy="0"/>
        </a:xfrm>
      </p:grpSpPr>
      <p:sp>
        <p:nvSpPr>
          <p:cNvPr id="37" name="Google Shape;37;p7"/>
          <p:cNvSpPr/>
          <p:nvPr/>
        </p:nvSpPr>
        <p:spPr>
          <a:xfrm>
            <a:off x="0" y="0"/>
            <a:ext cx="4314000" cy="5143500"/>
          </a:xfrm>
          <a:prstGeom prst="rect">
            <a:avLst/>
          </a:prstGeom>
          <a:gradFill>
            <a:gsLst>
              <a:gs pos="0">
                <a:srgbClr val="4D4D4D"/>
              </a:gs>
              <a:gs pos="100000">
                <a:srgbClr val="000000"/>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rgbClr val="999999"/>
          </a:solidFill>
          <a:ln>
            <a:noFill/>
          </a:ln>
        </p:spPr>
      </p:sp>
      <p:sp>
        <p:nvSpPr>
          <p:cNvPr id="39" name="Google Shape;39;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gradFill>
            <a:gsLst>
              <a:gs pos="0">
                <a:srgbClr val="4D4D4D"/>
              </a:gs>
              <a:gs pos="100000">
                <a:srgbClr val="000000"/>
              </a:gs>
            </a:gsLst>
            <a:lin ang="16200038" scaled="0"/>
          </a:gradFill>
          <a:ln>
            <a:noFill/>
          </a:ln>
        </p:spPr>
      </p:sp>
      <p:sp>
        <p:nvSpPr>
          <p:cNvPr id="40" name="Google Shape;40;p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EFEFEF"/>
              </a:buClr>
              <a:buSzPts val="2800"/>
              <a:buNone/>
              <a:defRPr>
                <a:solidFill>
                  <a:srgbClr val="EFEFEF"/>
                </a:solidFill>
              </a:defRPr>
            </a:lvl1pPr>
            <a:lvl2pPr lvl="1" rtl="0">
              <a:spcBef>
                <a:spcPts val="0"/>
              </a:spcBef>
              <a:spcAft>
                <a:spcPts val="0"/>
              </a:spcAft>
              <a:buClr>
                <a:srgbClr val="EFEFEF"/>
              </a:buClr>
              <a:buSzPts val="2800"/>
              <a:buNone/>
              <a:defRPr>
                <a:solidFill>
                  <a:srgbClr val="EFEFEF"/>
                </a:solidFill>
              </a:defRPr>
            </a:lvl2pPr>
            <a:lvl3pPr lvl="2" rtl="0">
              <a:spcBef>
                <a:spcPts val="0"/>
              </a:spcBef>
              <a:spcAft>
                <a:spcPts val="0"/>
              </a:spcAft>
              <a:buClr>
                <a:srgbClr val="EFEFEF"/>
              </a:buClr>
              <a:buSzPts val="2800"/>
              <a:buNone/>
              <a:defRPr>
                <a:solidFill>
                  <a:srgbClr val="EFEFEF"/>
                </a:solidFill>
              </a:defRPr>
            </a:lvl3pPr>
            <a:lvl4pPr lvl="3" rtl="0">
              <a:spcBef>
                <a:spcPts val="0"/>
              </a:spcBef>
              <a:spcAft>
                <a:spcPts val="0"/>
              </a:spcAft>
              <a:buClr>
                <a:srgbClr val="EFEFEF"/>
              </a:buClr>
              <a:buSzPts val="2800"/>
              <a:buNone/>
              <a:defRPr>
                <a:solidFill>
                  <a:srgbClr val="EFEFEF"/>
                </a:solidFill>
              </a:defRPr>
            </a:lvl4pPr>
            <a:lvl5pPr lvl="4" rtl="0">
              <a:spcBef>
                <a:spcPts val="0"/>
              </a:spcBef>
              <a:spcAft>
                <a:spcPts val="0"/>
              </a:spcAft>
              <a:buClr>
                <a:srgbClr val="EFEFEF"/>
              </a:buClr>
              <a:buSzPts val="2800"/>
              <a:buNone/>
              <a:defRPr>
                <a:solidFill>
                  <a:srgbClr val="EFEFEF"/>
                </a:solidFill>
              </a:defRPr>
            </a:lvl5pPr>
            <a:lvl6pPr lvl="5" rtl="0">
              <a:spcBef>
                <a:spcPts val="0"/>
              </a:spcBef>
              <a:spcAft>
                <a:spcPts val="0"/>
              </a:spcAft>
              <a:buClr>
                <a:srgbClr val="EFEFEF"/>
              </a:buClr>
              <a:buSzPts val="2800"/>
              <a:buNone/>
              <a:defRPr>
                <a:solidFill>
                  <a:srgbClr val="EFEFEF"/>
                </a:solidFill>
              </a:defRPr>
            </a:lvl6pPr>
            <a:lvl7pPr lvl="6" rtl="0">
              <a:spcBef>
                <a:spcPts val="0"/>
              </a:spcBef>
              <a:spcAft>
                <a:spcPts val="0"/>
              </a:spcAft>
              <a:buClr>
                <a:srgbClr val="EFEFEF"/>
              </a:buClr>
              <a:buSzPts val="2800"/>
              <a:buNone/>
              <a:defRPr>
                <a:solidFill>
                  <a:srgbClr val="EFEFEF"/>
                </a:solidFill>
              </a:defRPr>
            </a:lvl7pPr>
            <a:lvl8pPr lvl="7" rtl="0">
              <a:spcBef>
                <a:spcPts val="0"/>
              </a:spcBef>
              <a:spcAft>
                <a:spcPts val="0"/>
              </a:spcAft>
              <a:buClr>
                <a:srgbClr val="EFEFEF"/>
              </a:buClr>
              <a:buSzPts val="2800"/>
              <a:buNone/>
              <a:defRPr>
                <a:solidFill>
                  <a:srgbClr val="EFEFEF"/>
                </a:solidFill>
              </a:defRPr>
            </a:lvl8pPr>
            <a:lvl9pPr lvl="8" rtl="0">
              <a:spcBef>
                <a:spcPts val="0"/>
              </a:spcBef>
              <a:spcAft>
                <a:spcPts val="0"/>
              </a:spcAft>
              <a:buClr>
                <a:srgbClr val="EFEFEF"/>
              </a:buClr>
              <a:buSzPts val="2800"/>
              <a:buNone/>
              <a:defRPr>
                <a:solidFill>
                  <a:srgbClr val="EFEFEF"/>
                </a:solidFill>
              </a:defRPr>
            </a:lvl9pPr>
          </a:lstStyle>
          <a:p/>
        </p:txBody>
      </p:sp>
      <p:sp>
        <p:nvSpPr>
          <p:cNvPr id="41" name="Google Shape;41;p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sz="1800">
                <a:solidFill>
                  <a:srgbClr val="FFFFFF"/>
                </a:solidFill>
              </a:defRPr>
            </a:lvl1pPr>
            <a:lvl2pPr indent="-342900" lvl="1" marL="914400" rtl="0">
              <a:spcBef>
                <a:spcPts val="1600"/>
              </a:spcBef>
              <a:spcAft>
                <a:spcPts val="0"/>
              </a:spcAft>
              <a:buClr>
                <a:srgbClr val="FFFFFF"/>
              </a:buClr>
              <a:buSzPts val="1800"/>
              <a:buChar char="○"/>
              <a:defRPr sz="1800">
                <a:solidFill>
                  <a:srgbClr val="FFFFFF"/>
                </a:solidFill>
              </a:defRPr>
            </a:lvl2pPr>
            <a:lvl3pPr indent="-342900" lvl="2" marL="1371600" rtl="0">
              <a:spcBef>
                <a:spcPts val="1600"/>
              </a:spcBef>
              <a:spcAft>
                <a:spcPts val="0"/>
              </a:spcAft>
              <a:buClr>
                <a:srgbClr val="FFFFFF"/>
              </a:buClr>
              <a:buSzPts val="1800"/>
              <a:buChar char="■"/>
              <a:defRPr sz="1800">
                <a:solidFill>
                  <a:srgbClr val="FFFFFF"/>
                </a:solidFill>
              </a:defRPr>
            </a:lvl3pPr>
            <a:lvl4pPr indent="-342900" lvl="3" marL="1828800" rtl="0">
              <a:spcBef>
                <a:spcPts val="1600"/>
              </a:spcBef>
              <a:spcAft>
                <a:spcPts val="0"/>
              </a:spcAft>
              <a:buClr>
                <a:srgbClr val="FFFFFF"/>
              </a:buClr>
              <a:buSzPts val="1800"/>
              <a:buChar char="●"/>
              <a:defRPr sz="1800">
                <a:solidFill>
                  <a:srgbClr val="FFFFFF"/>
                </a:solidFill>
              </a:defRPr>
            </a:lvl4pPr>
            <a:lvl5pPr indent="-342900" lvl="4" marL="2286000" rtl="0">
              <a:spcBef>
                <a:spcPts val="1600"/>
              </a:spcBef>
              <a:spcAft>
                <a:spcPts val="0"/>
              </a:spcAft>
              <a:buClr>
                <a:srgbClr val="FFFFFF"/>
              </a:buClr>
              <a:buSzPts val="1800"/>
              <a:buChar char="○"/>
              <a:defRPr sz="1800">
                <a:solidFill>
                  <a:srgbClr val="FFFFFF"/>
                </a:solidFill>
              </a:defRPr>
            </a:lvl5pPr>
            <a:lvl6pPr indent="-342900" lvl="5" marL="2743200" rtl="0">
              <a:spcBef>
                <a:spcPts val="1600"/>
              </a:spcBef>
              <a:spcAft>
                <a:spcPts val="0"/>
              </a:spcAft>
              <a:buClr>
                <a:srgbClr val="FFFFFF"/>
              </a:buClr>
              <a:buSzPts val="1800"/>
              <a:buChar char="■"/>
              <a:defRPr sz="1800">
                <a:solidFill>
                  <a:srgbClr val="FFFFFF"/>
                </a:solidFill>
              </a:defRPr>
            </a:lvl6pPr>
            <a:lvl7pPr indent="-342900" lvl="6" marL="3200400" rtl="0">
              <a:spcBef>
                <a:spcPts val="1600"/>
              </a:spcBef>
              <a:spcAft>
                <a:spcPts val="0"/>
              </a:spcAft>
              <a:buClr>
                <a:srgbClr val="FFFFFF"/>
              </a:buClr>
              <a:buSzPts val="1800"/>
              <a:buChar char="●"/>
              <a:defRPr sz="1800">
                <a:solidFill>
                  <a:srgbClr val="FFFFFF"/>
                </a:solidFill>
              </a:defRPr>
            </a:lvl7pPr>
            <a:lvl8pPr indent="-342900" lvl="7" marL="3657600" rtl="0">
              <a:spcBef>
                <a:spcPts val="1600"/>
              </a:spcBef>
              <a:spcAft>
                <a:spcPts val="0"/>
              </a:spcAft>
              <a:buClr>
                <a:srgbClr val="FFFFFF"/>
              </a:buClr>
              <a:buSzPts val="1800"/>
              <a:buChar char="○"/>
              <a:defRPr sz="1800">
                <a:solidFill>
                  <a:srgbClr val="FFFFFF"/>
                </a:solidFill>
              </a:defRPr>
            </a:lvl8pPr>
            <a:lvl9pPr indent="-342900" lvl="8" marL="4114800" rtl="0">
              <a:spcBef>
                <a:spcPts val="1600"/>
              </a:spcBef>
              <a:spcAft>
                <a:spcPts val="1600"/>
              </a:spcAft>
              <a:buClr>
                <a:srgbClr val="FFFFFF"/>
              </a:buClr>
              <a:buSzPts val="1800"/>
              <a:buChar char="■"/>
              <a:defRPr sz="1800">
                <a:solidFill>
                  <a:srgbClr val="FFFFFF"/>
                </a:solidFill>
              </a:defRPr>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8"/>
          <p:cNvSpPr/>
          <p:nvPr/>
        </p:nvSpPr>
        <p:spPr>
          <a:xfrm>
            <a:off x="0" y="0"/>
            <a:ext cx="9144000" cy="822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6" name="Google Shape;46;p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47" name="Google Shape;47;p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 name="Google Shape;51;p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model slide">
  <p:cSld name="TITLE_ONLY_3">
    <p:spTree>
      <p:nvGrpSpPr>
        <p:cNvPr id="53" name="Shape 53"/>
        <p:cNvGrpSpPr/>
        <p:nvPr/>
      </p:nvGrpSpPr>
      <p:grpSpPr>
        <a:xfrm>
          <a:off x="0" y="0"/>
          <a:ext cx="0" cy="0"/>
          <a:chOff x="0" y="0"/>
          <a:chExt cx="0" cy="0"/>
        </a:xfrm>
      </p:grpSpPr>
      <p:sp>
        <p:nvSpPr>
          <p:cNvPr id="54" name="Google Shape;54;p10"/>
          <p:cNvSpPr/>
          <p:nvPr/>
        </p:nvSpPr>
        <p:spPr>
          <a:xfrm>
            <a:off x="0" y="0"/>
            <a:ext cx="9144000" cy="819900"/>
          </a:xfrm>
          <a:prstGeom prst="rect">
            <a:avLst/>
          </a:prstGeom>
          <a:gradFill>
            <a:gsLst>
              <a:gs pos="0">
                <a:srgbClr val="1155CC"/>
              </a:gs>
              <a:gs pos="100000">
                <a:srgbClr val="113D8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 name="Google Shape;55;p1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0"/>
          <p:cNvSpPr/>
          <p:nvPr/>
        </p:nvSpPr>
        <p:spPr>
          <a:xfrm>
            <a:off x="784675" y="13208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58" name="Google Shape;58;p10"/>
          <p:cNvSpPr/>
          <p:nvPr/>
        </p:nvSpPr>
        <p:spPr>
          <a:xfrm>
            <a:off x="784675" y="20066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59" name="Google Shape;59;p10"/>
          <p:cNvSpPr/>
          <p:nvPr/>
        </p:nvSpPr>
        <p:spPr>
          <a:xfrm>
            <a:off x="784675" y="26924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0" name="Google Shape;60;p10"/>
          <p:cNvSpPr/>
          <p:nvPr/>
        </p:nvSpPr>
        <p:spPr>
          <a:xfrm>
            <a:off x="784675" y="33782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1" name="Google Shape;61;p10"/>
          <p:cNvSpPr/>
          <p:nvPr/>
        </p:nvSpPr>
        <p:spPr>
          <a:xfrm>
            <a:off x="784675" y="4064000"/>
            <a:ext cx="3917100" cy="548700"/>
          </a:xfrm>
          <a:prstGeom prst="rect">
            <a:avLst/>
          </a:prstGeom>
          <a:solidFill>
            <a:srgbClr val="4A86E8"/>
          </a:solidFill>
          <a:ln cap="flat" cmpd="sng" w="19050">
            <a:solidFill>
              <a:srgbClr val="1C458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FFFF"/>
              </a:solidFill>
              <a:latin typeface="Nunito"/>
              <a:ea typeface="Nunito"/>
              <a:cs typeface="Nunito"/>
              <a:sym typeface="Nunito"/>
            </a:endParaRPr>
          </a:p>
        </p:txBody>
      </p:sp>
      <p:sp>
        <p:nvSpPr>
          <p:cNvPr id="62" name="Google Shape;62;p10"/>
          <p:cNvSpPr txBox="1"/>
          <p:nvPr>
            <p:ph idx="1" type="body"/>
          </p:nvPr>
        </p:nvSpPr>
        <p:spPr>
          <a:xfrm>
            <a:off x="784675" y="13208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algn="ctr">
              <a:spcBef>
                <a:spcPts val="0"/>
              </a:spcBef>
              <a:spcAft>
                <a:spcPts val="0"/>
              </a:spcAft>
              <a:buClr>
                <a:srgbClr val="FFFFFF"/>
              </a:buClr>
              <a:buSzPts val="2400"/>
              <a:buChar char="●"/>
              <a:defRPr sz="2400">
                <a:solidFill>
                  <a:srgbClr val="FFFFFF"/>
                </a:solidFill>
              </a:defRPr>
            </a:lvl1pPr>
            <a:lvl2pPr indent="-381000" lvl="1" marL="914400" algn="ctr">
              <a:spcBef>
                <a:spcPts val="1600"/>
              </a:spcBef>
              <a:spcAft>
                <a:spcPts val="0"/>
              </a:spcAft>
              <a:buClr>
                <a:srgbClr val="FFFFFF"/>
              </a:buClr>
              <a:buSzPts val="2400"/>
              <a:buChar char="○"/>
              <a:defRPr sz="2400">
                <a:solidFill>
                  <a:srgbClr val="FFFFFF"/>
                </a:solidFill>
              </a:defRPr>
            </a:lvl2pPr>
            <a:lvl3pPr indent="-381000" lvl="2" marL="1371600" algn="ctr">
              <a:spcBef>
                <a:spcPts val="1600"/>
              </a:spcBef>
              <a:spcAft>
                <a:spcPts val="0"/>
              </a:spcAft>
              <a:buClr>
                <a:srgbClr val="FFFFFF"/>
              </a:buClr>
              <a:buSzPts val="2400"/>
              <a:buChar char="■"/>
              <a:defRPr sz="2400">
                <a:solidFill>
                  <a:srgbClr val="FFFFFF"/>
                </a:solidFill>
              </a:defRPr>
            </a:lvl3pPr>
            <a:lvl4pPr indent="-381000" lvl="3" marL="1828800" algn="ctr">
              <a:spcBef>
                <a:spcPts val="1600"/>
              </a:spcBef>
              <a:spcAft>
                <a:spcPts val="0"/>
              </a:spcAft>
              <a:buClr>
                <a:srgbClr val="FFFFFF"/>
              </a:buClr>
              <a:buSzPts val="2400"/>
              <a:buChar char="●"/>
              <a:defRPr sz="2400">
                <a:solidFill>
                  <a:srgbClr val="FFFFFF"/>
                </a:solidFill>
              </a:defRPr>
            </a:lvl4pPr>
            <a:lvl5pPr indent="-381000" lvl="4" marL="2286000" algn="ctr">
              <a:spcBef>
                <a:spcPts val="1600"/>
              </a:spcBef>
              <a:spcAft>
                <a:spcPts val="0"/>
              </a:spcAft>
              <a:buClr>
                <a:srgbClr val="FFFFFF"/>
              </a:buClr>
              <a:buSzPts val="2400"/>
              <a:buChar char="○"/>
              <a:defRPr sz="2400">
                <a:solidFill>
                  <a:srgbClr val="FFFFFF"/>
                </a:solidFill>
              </a:defRPr>
            </a:lvl5pPr>
            <a:lvl6pPr indent="-381000" lvl="5" marL="2743200" algn="ctr">
              <a:spcBef>
                <a:spcPts val="1600"/>
              </a:spcBef>
              <a:spcAft>
                <a:spcPts val="0"/>
              </a:spcAft>
              <a:buClr>
                <a:srgbClr val="FFFFFF"/>
              </a:buClr>
              <a:buSzPts val="2400"/>
              <a:buChar char="■"/>
              <a:defRPr sz="2400">
                <a:solidFill>
                  <a:srgbClr val="FFFFFF"/>
                </a:solidFill>
              </a:defRPr>
            </a:lvl6pPr>
            <a:lvl7pPr indent="-381000" lvl="6" marL="3200400" algn="ctr">
              <a:spcBef>
                <a:spcPts val="1600"/>
              </a:spcBef>
              <a:spcAft>
                <a:spcPts val="0"/>
              </a:spcAft>
              <a:buClr>
                <a:srgbClr val="FFFFFF"/>
              </a:buClr>
              <a:buSzPts val="2400"/>
              <a:buChar char="●"/>
              <a:defRPr sz="2400">
                <a:solidFill>
                  <a:srgbClr val="FFFFFF"/>
                </a:solidFill>
              </a:defRPr>
            </a:lvl7pPr>
            <a:lvl8pPr indent="-381000" lvl="7" marL="3657600" algn="ctr">
              <a:spcBef>
                <a:spcPts val="1600"/>
              </a:spcBef>
              <a:spcAft>
                <a:spcPts val="0"/>
              </a:spcAft>
              <a:buClr>
                <a:srgbClr val="FFFFFF"/>
              </a:buClr>
              <a:buSzPts val="2400"/>
              <a:buChar char="○"/>
              <a:defRPr sz="2400">
                <a:solidFill>
                  <a:srgbClr val="FFFFFF"/>
                </a:solidFill>
              </a:defRPr>
            </a:lvl8pPr>
            <a:lvl9pPr indent="-381000" lvl="8" marL="4114800" algn="ctr">
              <a:spcBef>
                <a:spcPts val="1600"/>
              </a:spcBef>
              <a:spcAft>
                <a:spcPts val="1600"/>
              </a:spcAft>
              <a:buClr>
                <a:srgbClr val="FFFFFF"/>
              </a:buClr>
              <a:buSzPts val="2400"/>
              <a:buChar char="■"/>
              <a:defRPr sz="2400">
                <a:solidFill>
                  <a:srgbClr val="FFFFFF"/>
                </a:solidFill>
              </a:defRPr>
            </a:lvl9pPr>
          </a:lstStyle>
          <a:p/>
        </p:txBody>
      </p:sp>
      <p:sp>
        <p:nvSpPr>
          <p:cNvPr id="63" name="Google Shape;63;p10"/>
          <p:cNvSpPr txBox="1"/>
          <p:nvPr>
            <p:ph idx="2" type="body"/>
          </p:nvPr>
        </p:nvSpPr>
        <p:spPr>
          <a:xfrm>
            <a:off x="784675" y="20066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4" name="Google Shape;64;p10"/>
          <p:cNvSpPr txBox="1"/>
          <p:nvPr>
            <p:ph idx="3" type="body"/>
          </p:nvPr>
        </p:nvSpPr>
        <p:spPr>
          <a:xfrm>
            <a:off x="784675" y="26924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5" name="Google Shape;65;p10"/>
          <p:cNvSpPr txBox="1"/>
          <p:nvPr>
            <p:ph idx="4" type="body"/>
          </p:nvPr>
        </p:nvSpPr>
        <p:spPr>
          <a:xfrm>
            <a:off x="784675" y="33782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
        <p:nvSpPr>
          <p:cNvPr id="66" name="Google Shape;66;p10"/>
          <p:cNvSpPr txBox="1"/>
          <p:nvPr>
            <p:ph idx="5" type="body"/>
          </p:nvPr>
        </p:nvSpPr>
        <p:spPr>
          <a:xfrm>
            <a:off x="784675" y="4064000"/>
            <a:ext cx="3917100" cy="54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81000" lvl="0" marL="457200" rtl="0" algn="ctr">
              <a:spcBef>
                <a:spcPts val="0"/>
              </a:spcBef>
              <a:spcAft>
                <a:spcPts val="0"/>
              </a:spcAft>
              <a:buClr>
                <a:srgbClr val="FFFFFF"/>
              </a:buClr>
              <a:buSzPts val="2400"/>
              <a:buChar char="●"/>
              <a:defRPr sz="2400">
                <a:solidFill>
                  <a:srgbClr val="FFFFFF"/>
                </a:solidFill>
              </a:defRPr>
            </a:lvl1pPr>
            <a:lvl2pPr indent="-381000" lvl="1" marL="914400" rtl="0" algn="ctr">
              <a:spcBef>
                <a:spcPts val="1600"/>
              </a:spcBef>
              <a:spcAft>
                <a:spcPts val="0"/>
              </a:spcAft>
              <a:buClr>
                <a:srgbClr val="FFFFFF"/>
              </a:buClr>
              <a:buSzPts val="2400"/>
              <a:buChar char="○"/>
              <a:defRPr sz="2400">
                <a:solidFill>
                  <a:srgbClr val="FFFFFF"/>
                </a:solidFill>
              </a:defRPr>
            </a:lvl2pPr>
            <a:lvl3pPr indent="-381000" lvl="2" marL="1371600" rtl="0" algn="ctr">
              <a:spcBef>
                <a:spcPts val="1600"/>
              </a:spcBef>
              <a:spcAft>
                <a:spcPts val="0"/>
              </a:spcAft>
              <a:buClr>
                <a:srgbClr val="FFFFFF"/>
              </a:buClr>
              <a:buSzPts val="2400"/>
              <a:buChar char="■"/>
              <a:defRPr sz="2400">
                <a:solidFill>
                  <a:srgbClr val="FFFFFF"/>
                </a:solidFill>
              </a:defRPr>
            </a:lvl3pPr>
            <a:lvl4pPr indent="-381000" lvl="3" marL="1828800" rtl="0" algn="ctr">
              <a:spcBef>
                <a:spcPts val="1600"/>
              </a:spcBef>
              <a:spcAft>
                <a:spcPts val="0"/>
              </a:spcAft>
              <a:buClr>
                <a:srgbClr val="FFFFFF"/>
              </a:buClr>
              <a:buSzPts val="2400"/>
              <a:buChar char="●"/>
              <a:defRPr sz="2400">
                <a:solidFill>
                  <a:srgbClr val="FFFFFF"/>
                </a:solidFill>
              </a:defRPr>
            </a:lvl4pPr>
            <a:lvl5pPr indent="-381000" lvl="4" marL="2286000" rtl="0" algn="ctr">
              <a:spcBef>
                <a:spcPts val="1600"/>
              </a:spcBef>
              <a:spcAft>
                <a:spcPts val="0"/>
              </a:spcAft>
              <a:buClr>
                <a:srgbClr val="FFFFFF"/>
              </a:buClr>
              <a:buSzPts val="2400"/>
              <a:buChar char="○"/>
              <a:defRPr sz="2400">
                <a:solidFill>
                  <a:srgbClr val="FFFFFF"/>
                </a:solidFill>
              </a:defRPr>
            </a:lvl5pPr>
            <a:lvl6pPr indent="-381000" lvl="5" marL="2743200" rtl="0" algn="ctr">
              <a:spcBef>
                <a:spcPts val="1600"/>
              </a:spcBef>
              <a:spcAft>
                <a:spcPts val="0"/>
              </a:spcAft>
              <a:buClr>
                <a:srgbClr val="FFFFFF"/>
              </a:buClr>
              <a:buSzPts val="2400"/>
              <a:buChar char="■"/>
              <a:defRPr sz="2400">
                <a:solidFill>
                  <a:srgbClr val="FFFFFF"/>
                </a:solidFill>
              </a:defRPr>
            </a:lvl6pPr>
            <a:lvl7pPr indent="-381000" lvl="6" marL="3200400" rtl="0" algn="ctr">
              <a:spcBef>
                <a:spcPts val="1600"/>
              </a:spcBef>
              <a:spcAft>
                <a:spcPts val="0"/>
              </a:spcAft>
              <a:buClr>
                <a:srgbClr val="FFFFFF"/>
              </a:buClr>
              <a:buSzPts val="2400"/>
              <a:buChar char="●"/>
              <a:defRPr sz="2400">
                <a:solidFill>
                  <a:srgbClr val="FFFFFF"/>
                </a:solidFill>
              </a:defRPr>
            </a:lvl7pPr>
            <a:lvl8pPr indent="-381000" lvl="7" marL="3657600" rtl="0" algn="ctr">
              <a:spcBef>
                <a:spcPts val="1600"/>
              </a:spcBef>
              <a:spcAft>
                <a:spcPts val="0"/>
              </a:spcAft>
              <a:buClr>
                <a:srgbClr val="FFFFFF"/>
              </a:buClr>
              <a:buSzPts val="2400"/>
              <a:buChar char="○"/>
              <a:defRPr sz="2400">
                <a:solidFill>
                  <a:srgbClr val="FFFFFF"/>
                </a:solidFill>
              </a:defRPr>
            </a:lvl8pPr>
            <a:lvl9pPr indent="-381000" lvl="8" marL="4114800" rtl="0" algn="ctr">
              <a:spcBef>
                <a:spcPts val="1600"/>
              </a:spcBef>
              <a:spcAft>
                <a:spcPts val="1600"/>
              </a:spcAft>
              <a:buClr>
                <a:srgbClr val="FFFFFF"/>
              </a:buClr>
              <a:buSzPts val="2400"/>
              <a:buChar char="■"/>
              <a:defRPr sz="24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1pPr>
            <a:lvl2pPr lvl="1">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2pPr>
            <a:lvl3pPr lvl="2">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3pPr>
            <a:lvl4pPr lvl="3">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4pPr>
            <a:lvl5pPr lvl="4">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5pPr>
            <a:lvl6pPr lvl="5">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6pPr>
            <a:lvl7pPr lvl="6">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7pPr>
            <a:lvl8pPr lvl="7">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8pPr>
            <a:lvl9pPr lvl="8">
              <a:spcBef>
                <a:spcPts val="0"/>
              </a:spcBef>
              <a:spcAft>
                <a:spcPts val="0"/>
              </a:spcAft>
              <a:buClr>
                <a:srgbClr val="1C4587"/>
              </a:buClr>
              <a:buSzPts val="2800"/>
              <a:buFont typeface="Raleway"/>
              <a:buNone/>
              <a:defRPr sz="2800">
                <a:solidFill>
                  <a:srgbClr val="1C4587"/>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42900" lvl="1" marL="9144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2pPr>
            <a:lvl3pPr indent="-342900" lvl="2" marL="13716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3pPr>
            <a:lvl4pPr indent="-342900" lvl="3" marL="18288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4pPr>
            <a:lvl5pPr indent="-342900" lvl="4" marL="22860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5pPr>
            <a:lvl6pPr indent="-342900" lvl="5" marL="27432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6pPr>
            <a:lvl7pPr indent="-342900" lvl="6" marL="32004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7pPr>
            <a:lvl8pPr indent="-342900" lvl="7" marL="3657600">
              <a:lnSpc>
                <a:spcPct val="115000"/>
              </a:lnSpc>
              <a:spcBef>
                <a:spcPts val="1600"/>
              </a:spcBef>
              <a:spcAft>
                <a:spcPts val="0"/>
              </a:spcAft>
              <a:buClr>
                <a:schemeClr val="dk2"/>
              </a:buClr>
              <a:buSzPts val="1800"/>
              <a:buFont typeface="Nunito"/>
              <a:buChar char="○"/>
              <a:defRPr sz="1800">
                <a:solidFill>
                  <a:schemeClr val="dk2"/>
                </a:solidFill>
                <a:latin typeface="Nunito"/>
                <a:ea typeface="Nunito"/>
                <a:cs typeface="Nunito"/>
                <a:sym typeface="Nunito"/>
              </a:defRPr>
            </a:lvl8pPr>
            <a:lvl9pPr indent="-342900" lvl="8" marL="4114800">
              <a:lnSpc>
                <a:spcPct val="115000"/>
              </a:lnSpc>
              <a:spcBef>
                <a:spcPts val="1600"/>
              </a:spcBef>
              <a:spcAft>
                <a:spcPts val="1600"/>
              </a:spcAft>
              <a:buClr>
                <a:schemeClr val="dk2"/>
              </a:buClr>
              <a:buSzPts val="1800"/>
              <a:buFont typeface="Nunito"/>
              <a:buChar char="■"/>
              <a:defRPr sz="18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2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8.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Agile Development</a:t>
            </a:r>
            <a:endParaRPr>
              <a:solidFill>
                <a:srgbClr val="1C4587"/>
              </a:solidFill>
              <a:latin typeface="Raleway"/>
              <a:ea typeface="Raleway"/>
              <a:cs typeface="Raleway"/>
              <a:sym typeface="Raleway"/>
            </a:endParaRPr>
          </a:p>
        </p:txBody>
      </p:sp>
      <p:sp>
        <p:nvSpPr>
          <p:cNvPr id="130" name="Google Shape;130;p18"/>
          <p:cNvSpPr txBox="1"/>
          <p:nvPr/>
        </p:nvSpPr>
        <p:spPr>
          <a:xfrm>
            <a:off x="2218301" y="1153338"/>
            <a:ext cx="2334600" cy="38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2"/>
                </a:solidFill>
                <a:latin typeface="Nunito"/>
                <a:ea typeface="Nunito"/>
                <a:cs typeface="Nunito"/>
                <a:sym typeface="Nunito"/>
              </a:rPr>
              <a:t>— a presentation by Dr. K</a:t>
            </a:r>
            <a:endParaRPr>
              <a:solidFill>
                <a:schemeClr val="lt2"/>
              </a:solidFill>
              <a:latin typeface="Nunito"/>
              <a:ea typeface="Nunito"/>
              <a:cs typeface="Nunito"/>
              <a:sym typeface="Nunito"/>
            </a:endParaRPr>
          </a:p>
        </p:txBody>
      </p:sp>
      <p:sp>
        <p:nvSpPr>
          <p:cNvPr id="131" name="Google Shape;131;p18"/>
          <p:cNvSpPr txBox="1"/>
          <p:nvPr>
            <p:ph idx="1" type="subTitle"/>
          </p:nvPr>
        </p:nvSpPr>
        <p:spPr>
          <a:xfrm>
            <a:off x="311700" y="1878550"/>
            <a:ext cx="56781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Chapter 3 of</a:t>
            </a:r>
            <a:endParaRPr/>
          </a:p>
          <a:p>
            <a:pPr indent="0" lvl="0" marL="0" rtl="0" algn="l">
              <a:spcBef>
                <a:spcPts val="0"/>
              </a:spcBef>
              <a:spcAft>
                <a:spcPts val="0"/>
              </a:spcAft>
              <a:buNone/>
            </a:pPr>
            <a:r>
              <a:rPr b="1" lang="en"/>
              <a:t>Software Engineering: A Practitioner’s Approach</a:t>
            </a:r>
            <a:r>
              <a:rPr lang="en"/>
              <a:t> </a:t>
            </a:r>
            <a:r>
              <a:rPr lang="en"/>
              <a:t>(9th ed.)</a:t>
            </a:r>
            <a:endParaRPr/>
          </a:p>
          <a:p>
            <a:pPr indent="0" lvl="0" marL="0" rtl="0" algn="l">
              <a:spcBef>
                <a:spcPts val="0"/>
              </a:spcBef>
              <a:spcAft>
                <a:spcPts val="0"/>
              </a:spcAft>
              <a:buNone/>
            </a:pPr>
            <a:r>
              <a:rPr lang="en"/>
              <a:t>by Roger Pressman and Bruce Maxim.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Agility and the Cost of Change</a:t>
            </a:r>
            <a:endParaRPr/>
          </a:p>
        </p:txBody>
      </p:sp>
      <p:pic>
        <p:nvPicPr>
          <p:cNvPr descr="Graph indicating that over the long run, agile development seems to have an overall lower cost of change" id="189" name="Google Shape;189;p27"/>
          <p:cNvPicPr preferRelativeResize="0"/>
          <p:nvPr/>
        </p:nvPicPr>
        <p:blipFill>
          <a:blip r:embed="rId3">
            <a:alphaModFix/>
          </a:blip>
          <a:stretch>
            <a:fillRect/>
          </a:stretch>
        </p:blipFill>
        <p:spPr>
          <a:xfrm>
            <a:off x="1758625" y="1327437"/>
            <a:ext cx="5626752" cy="3288725"/>
          </a:xfrm>
          <a:prstGeom prst="rect">
            <a:avLst/>
          </a:prstGeom>
          <a:noFill/>
          <a:ln>
            <a:noFill/>
          </a:ln>
        </p:spPr>
      </p:pic>
      <p:sp>
        <p:nvSpPr>
          <p:cNvPr id="190" name="Google Shape;190;p27"/>
          <p:cNvSpPr txBox="1"/>
          <p:nvPr/>
        </p:nvSpPr>
        <p:spPr>
          <a:xfrm rot="-5400000">
            <a:off x="640675" y="2684988"/>
            <a:ext cx="1814700" cy="4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Development Costs</a:t>
            </a:r>
            <a:endParaRPr>
              <a:latin typeface="Nunito"/>
              <a:ea typeface="Nunito"/>
              <a:cs typeface="Nunito"/>
              <a:sym typeface="Nunito"/>
            </a:endParaRPr>
          </a:p>
        </p:txBody>
      </p:sp>
      <p:sp>
        <p:nvSpPr>
          <p:cNvPr id="191" name="Google Shape;191;p27"/>
          <p:cNvSpPr txBox="1"/>
          <p:nvPr/>
        </p:nvSpPr>
        <p:spPr>
          <a:xfrm>
            <a:off x="3664650" y="4571025"/>
            <a:ext cx="2100600" cy="4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Development Schedule</a:t>
            </a:r>
            <a:endParaRPr>
              <a:latin typeface="Nunito"/>
              <a:ea typeface="Nunito"/>
              <a:cs typeface="Nunito"/>
              <a:sym typeface="Nunito"/>
            </a:endParaRPr>
          </a:p>
        </p:txBody>
      </p:sp>
      <p:sp>
        <p:nvSpPr>
          <p:cNvPr id="192" name="Google Shape;192;p27"/>
          <p:cNvSpPr txBox="1"/>
          <p:nvPr/>
        </p:nvSpPr>
        <p:spPr>
          <a:xfrm>
            <a:off x="4722375" y="1333475"/>
            <a:ext cx="1697400" cy="7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Cost of change using conventional software process</a:t>
            </a:r>
            <a:endParaRPr>
              <a:latin typeface="Nunito"/>
              <a:ea typeface="Nunito"/>
              <a:cs typeface="Nunito"/>
              <a:sym typeface="Nunito"/>
            </a:endParaRPr>
          </a:p>
        </p:txBody>
      </p:sp>
      <p:sp>
        <p:nvSpPr>
          <p:cNvPr id="193" name="Google Shape;193;p27"/>
          <p:cNvSpPr txBox="1"/>
          <p:nvPr/>
        </p:nvSpPr>
        <p:spPr>
          <a:xfrm>
            <a:off x="6829900" y="1852875"/>
            <a:ext cx="16974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Cost of change using agile process</a:t>
            </a:r>
            <a:endParaRPr>
              <a:latin typeface="Nunito"/>
              <a:ea typeface="Nunito"/>
              <a:cs typeface="Nunito"/>
              <a:sym typeface="Nunito"/>
            </a:endParaRPr>
          </a:p>
        </p:txBody>
      </p:sp>
      <p:sp>
        <p:nvSpPr>
          <p:cNvPr id="194" name="Google Shape;194;p27"/>
          <p:cNvSpPr txBox="1"/>
          <p:nvPr/>
        </p:nvSpPr>
        <p:spPr>
          <a:xfrm>
            <a:off x="7237900" y="3388900"/>
            <a:ext cx="1289400" cy="7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Idealized c</a:t>
            </a:r>
            <a:r>
              <a:rPr lang="en">
                <a:latin typeface="Nunito"/>
                <a:ea typeface="Nunito"/>
                <a:cs typeface="Nunito"/>
                <a:sym typeface="Nunito"/>
              </a:rPr>
              <a:t>ost of change using agile</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Principles of Agility</a:t>
            </a:r>
            <a:endParaRPr/>
          </a:p>
        </p:txBody>
      </p:sp>
      <p:sp>
        <p:nvSpPr>
          <p:cNvPr id="200" name="Google Shape;200;p28"/>
          <p:cNvSpPr txBox="1"/>
          <p:nvPr/>
        </p:nvSpPr>
        <p:spPr>
          <a:xfrm>
            <a:off x="1684350" y="1578150"/>
            <a:ext cx="5775300" cy="2787300"/>
          </a:xfrm>
          <a:prstGeom prst="rect">
            <a:avLst/>
          </a:prstGeom>
          <a:noFill/>
          <a:ln>
            <a:noFill/>
          </a:ln>
        </p:spPr>
        <p:txBody>
          <a:bodyPr anchorCtr="0" anchor="t" bIns="91425" lIns="91425" spcFirstLastPara="1" rIns="91425" wrap="square" tIns="91425">
            <a:noAutofit/>
          </a:bodyPr>
          <a:lstStyle/>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Priority: Early and continuous delivery of valuable software</a:t>
            </a:r>
            <a:endParaRPr>
              <a:solidFill>
                <a:srgbClr val="666666"/>
              </a:solidFill>
              <a:latin typeface="Nunito"/>
              <a:ea typeface="Nunito"/>
              <a:cs typeface="Nunito"/>
              <a:sym typeface="Nunito"/>
            </a:endParaRPr>
          </a:p>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Welcome changing requirements, even late in development</a:t>
            </a:r>
            <a:endParaRPr>
              <a:solidFill>
                <a:srgbClr val="666666"/>
              </a:solidFill>
              <a:latin typeface="Nunito"/>
              <a:ea typeface="Nunito"/>
              <a:cs typeface="Nunito"/>
              <a:sym typeface="Nunito"/>
            </a:endParaRPr>
          </a:p>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Deliver working software frequently (every few weeks)</a:t>
            </a:r>
            <a:endParaRPr>
              <a:solidFill>
                <a:srgbClr val="666666"/>
              </a:solidFill>
              <a:latin typeface="Nunito"/>
              <a:ea typeface="Nunito"/>
              <a:cs typeface="Nunito"/>
              <a:sym typeface="Nunito"/>
            </a:endParaRPr>
          </a:p>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Customers and developers work together daily</a:t>
            </a:r>
            <a:endParaRPr>
              <a:solidFill>
                <a:srgbClr val="666666"/>
              </a:solidFill>
              <a:latin typeface="Nunito"/>
              <a:ea typeface="Nunito"/>
              <a:cs typeface="Nunito"/>
              <a:sym typeface="Nunito"/>
            </a:endParaRPr>
          </a:p>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Build projects around motivated individuals</a:t>
            </a:r>
            <a:endParaRPr>
              <a:solidFill>
                <a:srgbClr val="666666"/>
              </a:solidFill>
              <a:latin typeface="Nunito"/>
              <a:ea typeface="Nunito"/>
              <a:cs typeface="Nunito"/>
              <a:sym typeface="Nunito"/>
            </a:endParaRPr>
          </a:p>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Face-to-face conversation is best</a:t>
            </a:r>
            <a:endParaRPr>
              <a:solidFill>
                <a:srgbClr val="666666"/>
              </a:solidFill>
              <a:latin typeface="Nunito"/>
              <a:ea typeface="Nunito"/>
              <a:cs typeface="Nunito"/>
              <a:sym typeface="Nunito"/>
            </a:endParaRPr>
          </a:p>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Working software is the primary measure of progress</a:t>
            </a:r>
            <a:endParaRPr>
              <a:solidFill>
                <a:srgbClr val="666666"/>
              </a:solidFill>
              <a:latin typeface="Nunito"/>
              <a:ea typeface="Nunito"/>
              <a:cs typeface="Nunito"/>
              <a:sym typeface="Nunito"/>
            </a:endParaRPr>
          </a:p>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Agile processes promote sustainable development</a:t>
            </a:r>
            <a:endParaRPr>
              <a:solidFill>
                <a:srgbClr val="666666"/>
              </a:solidFill>
              <a:latin typeface="Nunito"/>
              <a:ea typeface="Nunito"/>
              <a:cs typeface="Nunito"/>
              <a:sym typeface="Nunito"/>
            </a:endParaRPr>
          </a:p>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Technical excellence and good design enhance agility</a:t>
            </a:r>
            <a:endParaRPr>
              <a:solidFill>
                <a:srgbClr val="666666"/>
              </a:solidFill>
              <a:latin typeface="Nunito"/>
              <a:ea typeface="Nunito"/>
              <a:cs typeface="Nunito"/>
              <a:sym typeface="Nunito"/>
            </a:endParaRPr>
          </a:p>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Simplicity is essential</a:t>
            </a:r>
            <a:endParaRPr>
              <a:solidFill>
                <a:srgbClr val="666666"/>
              </a:solidFill>
              <a:latin typeface="Nunito"/>
              <a:ea typeface="Nunito"/>
              <a:cs typeface="Nunito"/>
              <a:sym typeface="Nunito"/>
            </a:endParaRPr>
          </a:p>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Use self-organizing teams</a:t>
            </a:r>
            <a:endParaRPr>
              <a:solidFill>
                <a:srgbClr val="666666"/>
              </a:solidFill>
              <a:latin typeface="Nunito"/>
              <a:ea typeface="Nunito"/>
              <a:cs typeface="Nunito"/>
              <a:sym typeface="Nunito"/>
            </a:endParaRPr>
          </a:p>
          <a:p>
            <a:pPr indent="-226059" lvl="0" marL="365760" rtl="0" algn="l">
              <a:spcBef>
                <a:spcPts val="0"/>
              </a:spcBef>
              <a:spcAft>
                <a:spcPts val="0"/>
              </a:spcAft>
              <a:buClr>
                <a:srgbClr val="666666"/>
              </a:buClr>
              <a:buSzPts val="1400"/>
              <a:buFont typeface="Nunito"/>
              <a:buAutoNum type="arabicPeriod"/>
            </a:pPr>
            <a:r>
              <a:rPr lang="en">
                <a:solidFill>
                  <a:srgbClr val="666666"/>
                </a:solidFill>
                <a:latin typeface="Nunito"/>
                <a:ea typeface="Nunito"/>
                <a:cs typeface="Nunito"/>
                <a:sym typeface="Nunito"/>
              </a:rPr>
              <a:t>Periodically assess your team and change accordingly</a:t>
            </a:r>
            <a:endParaRPr>
              <a:solidFill>
                <a:srgbClr val="666666"/>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#1</a:t>
            </a:r>
            <a:endParaRPr/>
          </a:p>
        </p:txBody>
      </p:sp>
      <p:sp>
        <p:nvSpPr>
          <p:cNvPr id="206" name="Google Shape;206;p29"/>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07" name="Google Shape;207;p29"/>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There is a strong correlation between quality and the early delivery of a system.</a:t>
            </a:r>
            <a:endParaRPr/>
          </a:p>
          <a:p>
            <a:pPr indent="0" lvl="0" marL="0" rtl="0" algn="l">
              <a:spcBef>
                <a:spcPts val="1600"/>
              </a:spcBef>
              <a:spcAft>
                <a:spcPts val="1600"/>
              </a:spcAft>
              <a:buNone/>
            </a:pPr>
            <a:r>
              <a:rPr lang="en"/>
              <a:t>There is also a strong correlation between final quality and frequent deliveries of increasing functionality.</a:t>
            </a:r>
            <a:endParaRPr/>
          </a:p>
        </p:txBody>
      </p:sp>
      <p:sp>
        <p:nvSpPr>
          <p:cNvPr id="208" name="Google Shape;208;p29"/>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Our highest priority is to satisfy the customer through early and continuous delivery of valuable software.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#2</a:t>
            </a:r>
            <a:endParaRPr/>
          </a:p>
        </p:txBody>
      </p:sp>
      <p:sp>
        <p:nvSpPr>
          <p:cNvPr id="214" name="Google Shape;214;p30"/>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15" name="Google Shape;215;p30"/>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This is a statement of attitude.</a:t>
            </a:r>
            <a:endParaRPr/>
          </a:p>
        </p:txBody>
      </p:sp>
      <p:sp>
        <p:nvSpPr>
          <p:cNvPr id="216" name="Google Shape;216;p30"/>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Welcome changing requirements, even late in development. Agile processes harness change for the customer’s competitive advantage.</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#3</a:t>
            </a:r>
            <a:endParaRPr/>
          </a:p>
        </p:txBody>
      </p:sp>
      <p:sp>
        <p:nvSpPr>
          <p:cNvPr id="222" name="Google Shape;222;p31"/>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23" name="Google Shape;223;p31"/>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We deliver working software, and we deliver it early and often. We don’t count bundles of documents as true deliveries.</a:t>
            </a:r>
            <a:endParaRPr/>
          </a:p>
        </p:txBody>
      </p:sp>
      <p:sp>
        <p:nvSpPr>
          <p:cNvPr id="224" name="Google Shape;224;p31"/>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Deliver working software frequently, from a couple of weeks to a couple of months, with a preference to the shorter time scale.</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#4</a:t>
            </a:r>
            <a:endParaRPr/>
          </a:p>
        </p:txBody>
      </p:sp>
      <p:sp>
        <p:nvSpPr>
          <p:cNvPr id="230" name="Google Shape;230;p32"/>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31" name="Google Shape;231;p32"/>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 software project must be continuously guided.</a:t>
            </a:r>
            <a:endParaRPr/>
          </a:p>
        </p:txBody>
      </p:sp>
      <p:sp>
        <p:nvSpPr>
          <p:cNvPr id="232" name="Google Shape;232;p32"/>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Business people and developers must work together daily throughout the project.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#5</a:t>
            </a:r>
            <a:endParaRPr/>
          </a:p>
        </p:txBody>
      </p:sp>
      <p:sp>
        <p:nvSpPr>
          <p:cNvPr id="238" name="Google Shape;238;p33"/>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39" name="Google Shape;239;p33"/>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People are the most important success factor.</a:t>
            </a:r>
            <a:endParaRPr/>
          </a:p>
        </p:txBody>
      </p:sp>
      <p:sp>
        <p:nvSpPr>
          <p:cNvPr id="240" name="Google Shape;240;p33"/>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Build projects around motivated individuals. Give them the environment and support they need, and trust them to get the job done.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#6</a:t>
            </a:r>
            <a:endParaRPr/>
          </a:p>
        </p:txBody>
      </p:sp>
      <p:sp>
        <p:nvSpPr>
          <p:cNvPr id="246" name="Google Shape;246;p34"/>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47" name="Google Shape;247;p34"/>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In an agile project, people talk to one another.</a:t>
            </a:r>
            <a:endParaRPr/>
          </a:p>
        </p:txBody>
      </p:sp>
      <p:sp>
        <p:nvSpPr>
          <p:cNvPr id="248" name="Google Shape;248;p34"/>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The most efficient and effective method of conveying information to and within a development team is face-to-face conversation.</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#7</a:t>
            </a:r>
            <a:endParaRPr/>
          </a:p>
        </p:txBody>
      </p:sp>
      <p:sp>
        <p:nvSpPr>
          <p:cNvPr id="254" name="Google Shape;254;p35"/>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55" name="Google Shape;255;p35"/>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Agile projects measure their progress by measuring the amount of software that is currently meeting the customer’s need.</a:t>
            </a:r>
            <a:endParaRPr/>
          </a:p>
          <a:p>
            <a:pPr indent="0" lvl="0" marL="0" rtl="0" algn="l">
              <a:spcBef>
                <a:spcPts val="1600"/>
              </a:spcBef>
              <a:spcAft>
                <a:spcPts val="1600"/>
              </a:spcAft>
              <a:buNone/>
            </a:pPr>
            <a:r>
              <a:rPr lang="en"/>
              <a:t>They are 30 percent done when 30 percent of the necessary functionality is working.</a:t>
            </a:r>
            <a:endParaRPr/>
          </a:p>
        </p:txBody>
      </p:sp>
      <p:sp>
        <p:nvSpPr>
          <p:cNvPr id="256" name="Google Shape;256;p35"/>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Working software is the primary measure of progress.</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#8</a:t>
            </a:r>
            <a:endParaRPr/>
          </a:p>
        </p:txBody>
      </p:sp>
      <p:sp>
        <p:nvSpPr>
          <p:cNvPr id="262" name="Google Shape;262;p36"/>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63" name="Google Shape;263;p36"/>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An agile project is not run like a 50-yard dash; it is run like a marathon.</a:t>
            </a:r>
            <a:endParaRPr/>
          </a:p>
        </p:txBody>
      </p:sp>
      <p:sp>
        <p:nvSpPr>
          <p:cNvPr id="264" name="Google Shape;264;p36"/>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Agile processes promote sustainable development. The sponsors, developers, and users should be able to maintain a constant pace indefinitely.</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The Agile Manifesto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#9</a:t>
            </a:r>
            <a:endParaRPr/>
          </a:p>
        </p:txBody>
      </p:sp>
      <p:sp>
        <p:nvSpPr>
          <p:cNvPr id="270" name="Google Shape;270;p37"/>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71" name="Google Shape;271;p37"/>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High quality is the key to high speed.</a:t>
            </a:r>
            <a:endParaRPr/>
          </a:p>
        </p:txBody>
      </p:sp>
      <p:sp>
        <p:nvSpPr>
          <p:cNvPr id="272" name="Google Shape;272;p37"/>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Continuous attention to technical excellence and good design enhances agility.</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#10</a:t>
            </a:r>
            <a:endParaRPr/>
          </a:p>
        </p:txBody>
      </p:sp>
      <p:sp>
        <p:nvSpPr>
          <p:cNvPr id="278" name="Google Shape;278;p38"/>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79" name="Google Shape;279;p38"/>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Agile teams don’t put a lot of importance on anticipating tomorrow’s problems.</a:t>
            </a:r>
            <a:endParaRPr/>
          </a:p>
        </p:txBody>
      </p:sp>
      <p:sp>
        <p:nvSpPr>
          <p:cNvPr id="280" name="Google Shape;280;p38"/>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Simplicity – the art of maximizing the amount of work not done – is essential.</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#11</a:t>
            </a:r>
            <a:endParaRPr/>
          </a:p>
        </p:txBody>
      </p:sp>
      <p:sp>
        <p:nvSpPr>
          <p:cNvPr id="286" name="Google Shape;286;p39"/>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87" name="Google Shape;287;p39"/>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Responsibilities are not handed to individual team members from the outside but rather are communicated to the team as a whole.</a:t>
            </a:r>
            <a:endParaRPr/>
          </a:p>
        </p:txBody>
      </p:sp>
      <p:sp>
        <p:nvSpPr>
          <p:cNvPr id="288" name="Google Shape;288;p39"/>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The best architectures, requirements, and designs emerge from self-organizing teams.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Principle #12</a:t>
            </a:r>
            <a:endParaRPr/>
          </a:p>
        </p:txBody>
      </p:sp>
      <p:sp>
        <p:nvSpPr>
          <p:cNvPr id="294" name="Google Shape;294;p40"/>
          <p:cNvSpPr txBox="1"/>
          <p:nvPr>
            <p:ph idx="1" type="body"/>
          </p:nvPr>
        </p:nvSpPr>
        <p:spPr>
          <a:xfrm>
            <a:off x="6357950" y="3928925"/>
            <a:ext cx="24744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 </a:t>
            </a:r>
            <a:r>
              <a:rPr lang="en"/>
              <a:t>Martin</a:t>
            </a:r>
            <a:endParaRPr sz="1600"/>
          </a:p>
        </p:txBody>
      </p:sp>
      <p:sp>
        <p:nvSpPr>
          <p:cNvPr id="295" name="Google Shape;295;p40"/>
          <p:cNvSpPr txBox="1"/>
          <p:nvPr>
            <p:ph idx="2" type="body"/>
          </p:nvPr>
        </p:nvSpPr>
        <p:spPr>
          <a:xfrm>
            <a:off x="684000" y="2640000"/>
            <a:ext cx="54588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An agile team knows that it must change with its changing environment to remain agile.</a:t>
            </a:r>
            <a:endParaRPr/>
          </a:p>
        </p:txBody>
      </p:sp>
      <p:sp>
        <p:nvSpPr>
          <p:cNvPr id="296" name="Google Shape;296;p40"/>
          <p:cNvSpPr txBox="1"/>
          <p:nvPr>
            <p:ph idx="3" type="body"/>
          </p:nvPr>
        </p:nvSpPr>
        <p:spPr>
          <a:xfrm>
            <a:off x="451350" y="1092000"/>
            <a:ext cx="5906400" cy="10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At regular intervals, the team reflects on how to become more effective, then tunes and adjusts its behavior accordingly.</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Extreme Programming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cxnSp>
        <p:nvCxnSpPr>
          <p:cNvPr id="306" name="Google Shape;306;p42"/>
          <p:cNvCxnSpPr/>
          <p:nvPr/>
        </p:nvCxnSpPr>
        <p:spPr>
          <a:xfrm rot="10800000">
            <a:off x="6019658" y="1413000"/>
            <a:ext cx="1258500" cy="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42"/>
          <p:cNvCxnSpPr>
            <a:stCxn id="308" idx="1"/>
          </p:cNvCxnSpPr>
          <p:nvPr/>
        </p:nvCxnSpPr>
        <p:spPr>
          <a:xfrm rot="10800000">
            <a:off x="4221088" y="4323238"/>
            <a:ext cx="1911300" cy="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42"/>
          <p:cNvCxnSpPr/>
          <p:nvPr/>
        </p:nvCxnSpPr>
        <p:spPr>
          <a:xfrm rot="10800000">
            <a:off x="6958638" y="2946388"/>
            <a:ext cx="0" cy="1111500"/>
          </a:xfrm>
          <a:prstGeom prst="straightConnector1">
            <a:avLst/>
          </a:prstGeom>
          <a:noFill/>
          <a:ln cap="flat" cmpd="sng" w="9525">
            <a:solidFill>
              <a:schemeClr val="dk2"/>
            </a:solidFill>
            <a:prstDash val="solid"/>
            <a:round/>
            <a:headEnd len="med" w="med" type="none"/>
            <a:tailEnd len="med" w="med" type="none"/>
          </a:ln>
        </p:spPr>
      </p:cxnSp>
      <p:sp>
        <p:nvSpPr>
          <p:cNvPr id="310" name="Google Shape;310;p4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Extreme Programming Process</a:t>
            </a:r>
            <a:endParaRPr/>
          </a:p>
        </p:txBody>
      </p:sp>
      <p:pic>
        <p:nvPicPr>
          <p:cNvPr descr="Arrow for extreme programming process starting with planning, going through to delivering an increment, and iterating continuously" id="311" name="Google Shape;311;p42"/>
          <p:cNvPicPr preferRelativeResize="0"/>
          <p:nvPr/>
        </p:nvPicPr>
        <p:blipFill>
          <a:blip r:embed="rId3">
            <a:alphaModFix/>
          </a:blip>
          <a:stretch>
            <a:fillRect/>
          </a:stretch>
        </p:blipFill>
        <p:spPr>
          <a:xfrm>
            <a:off x="1496462" y="1234888"/>
            <a:ext cx="5628198" cy="3080925"/>
          </a:xfrm>
          <a:prstGeom prst="rect">
            <a:avLst/>
          </a:prstGeom>
          <a:noFill/>
          <a:ln>
            <a:noFill/>
          </a:ln>
        </p:spPr>
      </p:pic>
      <p:sp>
        <p:nvSpPr>
          <p:cNvPr id="312" name="Google Shape;312;p42"/>
          <p:cNvSpPr/>
          <p:nvPr/>
        </p:nvSpPr>
        <p:spPr>
          <a:xfrm>
            <a:off x="2893138" y="1582850"/>
            <a:ext cx="1508700" cy="548700"/>
          </a:xfrm>
          <a:prstGeom prst="rect">
            <a:avLst/>
          </a:prstGeom>
          <a:solidFill>
            <a:srgbClr val="1C4587"/>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Planning</a:t>
            </a:r>
            <a:endParaRPr>
              <a:solidFill>
                <a:srgbClr val="FFFFFF"/>
              </a:solidFill>
            </a:endParaRPr>
          </a:p>
        </p:txBody>
      </p:sp>
      <p:sp>
        <p:nvSpPr>
          <p:cNvPr id="313" name="Google Shape;313;p42"/>
          <p:cNvSpPr/>
          <p:nvPr/>
        </p:nvSpPr>
        <p:spPr>
          <a:xfrm>
            <a:off x="5243413" y="1125650"/>
            <a:ext cx="1508700" cy="548700"/>
          </a:xfrm>
          <a:prstGeom prst="rect">
            <a:avLst/>
          </a:prstGeom>
          <a:solidFill>
            <a:srgbClr val="1C4587"/>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Design</a:t>
            </a:r>
            <a:endParaRPr>
              <a:solidFill>
                <a:srgbClr val="FFFFFF"/>
              </a:solidFill>
            </a:endParaRPr>
          </a:p>
        </p:txBody>
      </p:sp>
      <p:sp>
        <p:nvSpPr>
          <p:cNvPr id="314" name="Google Shape;314;p42"/>
          <p:cNvSpPr/>
          <p:nvPr/>
        </p:nvSpPr>
        <p:spPr>
          <a:xfrm>
            <a:off x="5867917" y="2682867"/>
            <a:ext cx="1508700" cy="548700"/>
          </a:xfrm>
          <a:prstGeom prst="rect">
            <a:avLst/>
          </a:prstGeom>
          <a:solidFill>
            <a:srgbClr val="1C4587"/>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Coding</a:t>
            </a:r>
            <a:endParaRPr>
              <a:solidFill>
                <a:srgbClr val="FFFFFF"/>
              </a:solidFill>
            </a:endParaRPr>
          </a:p>
        </p:txBody>
      </p:sp>
      <p:sp>
        <p:nvSpPr>
          <p:cNvPr id="315" name="Google Shape;315;p42"/>
          <p:cNvSpPr/>
          <p:nvPr/>
        </p:nvSpPr>
        <p:spPr>
          <a:xfrm>
            <a:off x="2982108" y="3896479"/>
            <a:ext cx="1508700" cy="548700"/>
          </a:xfrm>
          <a:prstGeom prst="rect">
            <a:avLst/>
          </a:prstGeom>
          <a:solidFill>
            <a:srgbClr val="1C4587"/>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Testing</a:t>
            </a:r>
            <a:endParaRPr>
              <a:solidFill>
                <a:srgbClr val="FFFFFF"/>
              </a:solidFill>
            </a:endParaRPr>
          </a:p>
        </p:txBody>
      </p:sp>
      <p:sp>
        <p:nvSpPr>
          <p:cNvPr id="316" name="Google Shape;316;p42"/>
          <p:cNvSpPr/>
          <p:nvPr/>
        </p:nvSpPr>
        <p:spPr>
          <a:xfrm>
            <a:off x="580308" y="4048879"/>
            <a:ext cx="1600200" cy="640200"/>
          </a:xfrm>
          <a:prstGeom prst="rect">
            <a:avLst/>
          </a:prstGeom>
          <a:solidFill>
            <a:srgbClr val="1C4587"/>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Software Increment</a:t>
            </a:r>
            <a:endParaRPr>
              <a:solidFill>
                <a:srgbClr val="FFFFFF"/>
              </a:solidFill>
            </a:endParaRPr>
          </a:p>
        </p:txBody>
      </p:sp>
      <p:sp>
        <p:nvSpPr>
          <p:cNvPr id="317" name="Google Shape;317;p42"/>
          <p:cNvSpPr txBox="1"/>
          <p:nvPr/>
        </p:nvSpPr>
        <p:spPr>
          <a:xfrm>
            <a:off x="7277050" y="1125650"/>
            <a:ext cx="1600200" cy="10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Simple design (CRC cards)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Spike solutions (prototypes)</a:t>
            </a:r>
            <a:endParaRPr>
              <a:latin typeface="Nunito"/>
              <a:ea typeface="Nunito"/>
              <a:cs typeface="Nunito"/>
              <a:sym typeface="Nunito"/>
            </a:endParaRPr>
          </a:p>
        </p:txBody>
      </p:sp>
      <p:sp>
        <p:nvSpPr>
          <p:cNvPr id="318" name="Google Shape;318;p42"/>
          <p:cNvSpPr txBox="1"/>
          <p:nvPr/>
        </p:nvSpPr>
        <p:spPr>
          <a:xfrm>
            <a:off x="1656663" y="1015883"/>
            <a:ext cx="2145600" cy="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User stories (values, acceptance test criteria</a:t>
            </a:r>
            <a:r>
              <a:rPr lang="en">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Iteration plan</a:t>
            </a:r>
            <a:endParaRPr>
              <a:latin typeface="Nunito"/>
              <a:ea typeface="Nunito"/>
              <a:cs typeface="Nunito"/>
              <a:sym typeface="Nunito"/>
            </a:endParaRPr>
          </a:p>
        </p:txBody>
      </p:sp>
      <p:sp>
        <p:nvSpPr>
          <p:cNvPr id="319" name="Google Shape;319;p42"/>
          <p:cNvSpPr txBox="1"/>
          <p:nvPr/>
        </p:nvSpPr>
        <p:spPr>
          <a:xfrm>
            <a:off x="7359238" y="2662063"/>
            <a:ext cx="12807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Pair programming</a:t>
            </a:r>
            <a:endParaRPr>
              <a:latin typeface="Nunito"/>
              <a:ea typeface="Nunito"/>
              <a:cs typeface="Nunito"/>
              <a:sym typeface="Nunito"/>
            </a:endParaRPr>
          </a:p>
        </p:txBody>
      </p:sp>
      <p:sp>
        <p:nvSpPr>
          <p:cNvPr id="320" name="Google Shape;320;p42"/>
          <p:cNvSpPr txBox="1"/>
          <p:nvPr/>
        </p:nvSpPr>
        <p:spPr>
          <a:xfrm>
            <a:off x="4203938" y="2683288"/>
            <a:ext cx="11283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Refactoring</a:t>
            </a:r>
            <a:endParaRPr>
              <a:latin typeface="Nunito"/>
              <a:ea typeface="Nunito"/>
              <a:cs typeface="Nunito"/>
              <a:sym typeface="Nunito"/>
            </a:endParaRPr>
          </a:p>
        </p:txBody>
      </p:sp>
      <p:sp>
        <p:nvSpPr>
          <p:cNvPr id="308" name="Google Shape;308;p42"/>
          <p:cNvSpPr txBox="1"/>
          <p:nvPr/>
        </p:nvSpPr>
        <p:spPr>
          <a:xfrm>
            <a:off x="6132388" y="4011388"/>
            <a:ext cx="2086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Unit testing</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(continuous integration)</a:t>
            </a:r>
            <a:endParaRPr>
              <a:latin typeface="Nunito"/>
              <a:ea typeface="Nunito"/>
              <a:cs typeface="Nunito"/>
              <a:sym typeface="Nunito"/>
            </a:endParaRPr>
          </a:p>
        </p:txBody>
      </p:sp>
      <p:sp>
        <p:nvSpPr>
          <p:cNvPr id="321" name="Google Shape;321;p42"/>
          <p:cNvSpPr txBox="1"/>
          <p:nvPr/>
        </p:nvSpPr>
        <p:spPr>
          <a:xfrm>
            <a:off x="2810663" y="4420071"/>
            <a:ext cx="18516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Acceptance</a:t>
            </a:r>
            <a:r>
              <a:rPr lang="en">
                <a:latin typeface="Nunito"/>
                <a:ea typeface="Nunito"/>
                <a:cs typeface="Nunito"/>
                <a:sym typeface="Nunito"/>
              </a:rPr>
              <a:t> testing</a:t>
            </a:r>
            <a:endParaRPr>
              <a:latin typeface="Nunito"/>
              <a:ea typeface="Nunito"/>
              <a:cs typeface="Nunito"/>
              <a:sym typeface="Nunito"/>
            </a:endParaRPr>
          </a:p>
        </p:txBody>
      </p:sp>
      <p:sp>
        <p:nvSpPr>
          <p:cNvPr id="322" name="Google Shape;322;p42"/>
          <p:cNvSpPr txBox="1"/>
          <p:nvPr/>
        </p:nvSpPr>
        <p:spPr>
          <a:xfrm>
            <a:off x="504113" y="3684858"/>
            <a:ext cx="938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Release</a:t>
            </a:r>
            <a:endParaRPr>
              <a:latin typeface="Nunito"/>
              <a:ea typeface="Nunito"/>
              <a:cs typeface="Nunito"/>
              <a:sym typeface="Nunito"/>
            </a:endParaRPr>
          </a:p>
        </p:txBody>
      </p:sp>
      <p:sp>
        <p:nvSpPr>
          <p:cNvPr id="323" name="Google Shape;323;p42"/>
          <p:cNvSpPr txBox="1"/>
          <p:nvPr/>
        </p:nvSpPr>
        <p:spPr>
          <a:xfrm>
            <a:off x="504113" y="4689088"/>
            <a:ext cx="23127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Project velocity computed</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XP Planning</a:t>
            </a:r>
            <a:endParaRPr/>
          </a:p>
        </p:txBody>
      </p:sp>
      <p:sp>
        <p:nvSpPr>
          <p:cNvPr id="329" name="Google Shape;329;p4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Begins with the creation of user stories</a:t>
            </a:r>
            <a:endParaRPr/>
          </a:p>
          <a:p>
            <a:pPr indent="-342900" lvl="0" marL="457200" rtl="0" algn="l">
              <a:spcBef>
                <a:spcPts val="0"/>
              </a:spcBef>
              <a:spcAft>
                <a:spcPts val="0"/>
              </a:spcAft>
              <a:buSzPts val="1800"/>
              <a:buChar char="❖"/>
            </a:pPr>
            <a:r>
              <a:rPr lang="en"/>
              <a:t>Customers assign a value, and developers assign a cost</a:t>
            </a:r>
            <a:endParaRPr/>
          </a:p>
          <a:p>
            <a:pPr indent="-342900" lvl="0" marL="457200" rtl="0" algn="l">
              <a:spcBef>
                <a:spcPts val="0"/>
              </a:spcBef>
              <a:spcAft>
                <a:spcPts val="0"/>
              </a:spcAft>
              <a:buSzPts val="1800"/>
              <a:buChar char="❖"/>
            </a:pPr>
            <a:r>
              <a:rPr lang="en"/>
              <a:t>Stories are grouped to form a deliverable increment</a:t>
            </a:r>
            <a:endParaRPr/>
          </a:p>
          <a:p>
            <a:pPr indent="-342900" lvl="0" marL="457200" rtl="0" algn="l">
              <a:spcBef>
                <a:spcPts val="0"/>
              </a:spcBef>
              <a:spcAft>
                <a:spcPts val="0"/>
              </a:spcAft>
              <a:buSzPts val="1800"/>
              <a:buChar char="❖"/>
            </a:pPr>
            <a:r>
              <a:rPr lang="en"/>
              <a:t>A commitment is made on a delivery date</a:t>
            </a:r>
            <a:endParaRPr/>
          </a:p>
          <a:p>
            <a:pPr indent="-342900" lvl="0" marL="457200" rtl="0" algn="l">
              <a:spcBef>
                <a:spcPts val="0"/>
              </a:spcBef>
              <a:spcAft>
                <a:spcPts val="0"/>
              </a:spcAft>
              <a:buSzPts val="1800"/>
              <a:buChar char="❖"/>
            </a:pPr>
            <a:r>
              <a:rPr lang="en"/>
              <a:t>After first increment project velocity is used to help define subsequent delivery dates for other increments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XP Design</a:t>
            </a:r>
            <a:endParaRPr/>
          </a:p>
        </p:txBody>
      </p:sp>
      <p:sp>
        <p:nvSpPr>
          <p:cNvPr id="335" name="Google Shape;335;p4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Encourages the use of CRC cards: Class, Responsibility, and Collaboration</a:t>
            </a:r>
            <a:endParaRPr/>
          </a:p>
          <a:p>
            <a:pPr indent="-342900" lvl="0" marL="457200" rtl="0" algn="l">
              <a:spcBef>
                <a:spcPts val="0"/>
              </a:spcBef>
              <a:spcAft>
                <a:spcPts val="0"/>
              </a:spcAft>
              <a:buSzPts val="1800"/>
              <a:buChar char="❖"/>
            </a:pPr>
            <a:r>
              <a:rPr lang="en"/>
              <a:t>For difficult design problems, suggests the creation of spike solutions – a design prototype</a:t>
            </a:r>
            <a:endParaRPr/>
          </a:p>
          <a:p>
            <a:pPr indent="-342900" lvl="0" marL="457200" rtl="0" algn="l">
              <a:spcBef>
                <a:spcPts val="0"/>
              </a:spcBef>
              <a:spcAft>
                <a:spcPts val="0"/>
              </a:spcAft>
              <a:buSzPts val="1800"/>
              <a:buChar char="❖"/>
            </a:pPr>
            <a:r>
              <a:rPr lang="en"/>
              <a:t>Encourages refactoring – an iterative refinement of the internal program design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CRC Cards</a:t>
            </a:r>
            <a:endParaRPr/>
          </a:p>
        </p:txBody>
      </p:sp>
      <p:pic>
        <p:nvPicPr>
          <p:cNvPr descr="CRC card" id="341" name="Google Shape;341;p45"/>
          <p:cNvPicPr preferRelativeResize="0"/>
          <p:nvPr/>
        </p:nvPicPr>
        <p:blipFill>
          <a:blip r:embed="rId3">
            <a:alphaModFix/>
          </a:blip>
          <a:stretch>
            <a:fillRect/>
          </a:stretch>
        </p:blipFill>
        <p:spPr>
          <a:xfrm>
            <a:off x="1749513" y="1556264"/>
            <a:ext cx="5644977" cy="2831074"/>
          </a:xfrm>
          <a:prstGeom prst="rect">
            <a:avLst/>
          </a:prstGeom>
          <a:noFill/>
          <a:ln>
            <a:noFill/>
          </a:ln>
          <a:effectLst>
            <a:outerShdw blurRad="57150" rotWithShape="0" algn="bl" dir="5400000" dist="19050">
              <a:srgbClr val="000000">
                <a:alpha val="50000"/>
              </a:srgbClr>
            </a:outerShdw>
          </a:effectLst>
        </p:spPr>
      </p:pic>
      <p:sp>
        <p:nvSpPr>
          <p:cNvPr id="342" name="Google Shape;342;p45"/>
          <p:cNvSpPr txBox="1"/>
          <p:nvPr/>
        </p:nvSpPr>
        <p:spPr>
          <a:xfrm>
            <a:off x="1673325" y="1174975"/>
            <a:ext cx="855600" cy="38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Nunito"/>
                <a:ea typeface="Nunito"/>
                <a:cs typeface="Nunito"/>
                <a:sym typeface="Nunito"/>
              </a:rPr>
              <a:t>Class</a:t>
            </a:r>
            <a:endParaRPr>
              <a:solidFill>
                <a:srgbClr val="666666"/>
              </a:solidFill>
              <a:latin typeface="Nunito"/>
              <a:ea typeface="Nunito"/>
              <a:cs typeface="Nunito"/>
              <a:sym typeface="Nunito"/>
            </a:endParaRPr>
          </a:p>
        </p:txBody>
      </p:sp>
      <p:sp>
        <p:nvSpPr>
          <p:cNvPr id="343" name="Google Shape;343;p45"/>
          <p:cNvSpPr txBox="1"/>
          <p:nvPr/>
        </p:nvSpPr>
        <p:spPr>
          <a:xfrm>
            <a:off x="209550" y="1961350"/>
            <a:ext cx="14379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Nunito"/>
                <a:ea typeface="Nunito"/>
                <a:cs typeface="Nunito"/>
                <a:sym typeface="Nunito"/>
              </a:rPr>
              <a:t>Responsibilities</a:t>
            </a:r>
            <a:endParaRPr>
              <a:solidFill>
                <a:srgbClr val="666666"/>
              </a:solidFill>
              <a:latin typeface="Nunito"/>
              <a:ea typeface="Nunito"/>
              <a:cs typeface="Nunito"/>
              <a:sym typeface="Nunito"/>
            </a:endParaRPr>
          </a:p>
        </p:txBody>
      </p:sp>
      <p:sp>
        <p:nvSpPr>
          <p:cNvPr id="344" name="Google Shape;344;p45"/>
          <p:cNvSpPr txBox="1"/>
          <p:nvPr/>
        </p:nvSpPr>
        <p:spPr>
          <a:xfrm>
            <a:off x="7496575" y="1961350"/>
            <a:ext cx="14379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Nunito"/>
                <a:ea typeface="Nunito"/>
                <a:cs typeface="Nunito"/>
                <a:sym typeface="Nunito"/>
              </a:rPr>
              <a:t>Collaborators</a:t>
            </a:r>
            <a:endParaRPr>
              <a:solidFill>
                <a:srgbClr val="666666"/>
              </a:solidFill>
              <a:latin typeface="Nunito"/>
              <a:ea typeface="Nunito"/>
              <a:cs typeface="Nunito"/>
              <a:sym typeface="Nunit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XP Design (continued)</a:t>
            </a:r>
            <a:endParaRPr/>
          </a:p>
        </p:txBody>
      </p:sp>
      <p:sp>
        <p:nvSpPr>
          <p:cNvPr id="350" name="Google Shape;350;p4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Encourages the use of CRC cards: Class, Responsibility, and Collaboration</a:t>
            </a:r>
            <a:endParaRPr/>
          </a:p>
          <a:p>
            <a:pPr indent="-342900" lvl="0" marL="457200" rtl="0" algn="l">
              <a:spcBef>
                <a:spcPts val="0"/>
              </a:spcBef>
              <a:spcAft>
                <a:spcPts val="0"/>
              </a:spcAft>
              <a:buSzPts val="1800"/>
              <a:buChar char="❖"/>
            </a:pPr>
            <a:r>
              <a:rPr lang="en"/>
              <a:t>For difficult design problems, suggests the creation of spike solutions – a design prototype</a:t>
            </a:r>
            <a:endParaRPr/>
          </a:p>
          <a:p>
            <a:pPr indent="-342900" lvl="0" marL="457200" rtl="0" algn="l">
              <a:spcBef>
                <a:spcPts val="0"/>
              </a:spcBef>
              <a:spcAft>
                <a:spcPts val="0"/>
              </a:spcAft>
              <a:buSzPts val="1800"/>
              <a:buChar char="❖"/>
            </a:pPr>
            <a:r>
              <a:rPr lang="en"/>
              <a:t>Encourages refactoring – an iterative refinement of the internal program design</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Methods</a:t>
            </a:r>
            <a:endParaRPr/>
          </a:p>
        </p:txBody>
      </p:sp>
      <p:pic>
        <p:nvPicPr>
          <p:cNvPr descr="Snowboarder in the mountains." id="142" name="Google Shape;142;p20"/>
          <p:cNvPicPr preferRelativeResize="0"/>
          <p:nvPr/>
        </p:nvPicPr>
        <p:blipFill>
          <a:blip r:embed="rId3">
            <a:alphaModFix/>
          </a:blip>
          <a:stretch>
            <a:fillRect/>
          </a:stretch>
        </p:blipFill>
        <p:spPr>
          <a:xfrm>
            <a:off x="931963" y="924263"/>
            <a:ext cx="7280131" cy="4095074"/>
          </a:xfrm>
          <a:prstGeom prst="rect">
            <a:avLst/>
          </a:prstGeom>
          <a:noFill/>
          <a:ln>
            <a:noFill/>
          </a:ln>
        </p:spPr>
      </p:pic>
      <p:sp>
        <p:nvSpPr>
          <p:cNvPr id="143" name="Google Shape;143;p20"/>
          <p:cNvSpPr txBox="1"/>
          <p:nvPr/>
        </p:nvSpPr>
        <p:spPr>
          <a:xfrm>
            <a:off x="5924600" y="4602625"/>
            <a:ext cx="2287500" cy="41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666666"/>
                </a:solidFill>
                <a:latin typeface="Nunito"/>
                <a:ea typeface="Nunito"/>
                <a:cs typeface="Nunito"/>
                <a:sym typeface="Nunito"/>
              </a:rPr>
              <a:t>— Yann Allegre</a:t>
            </a:r>
            <a:endParaRPr sz="1200">
              <a:solidFill>
                <a:srgbClr val="666666"/>
              </a:solidFill>
              <a:latin typeface="Nunito"/>
              <a:ea typeface="Nunito"/>
              <a:cs typeface="Nunito"/>
              <a:sym typeface="Nunito"/>
            </a:endParaRPr>
          </a:p>
          <a:p>
            <a:pPr indent="0" lvl="0" marL="0" rtl="0" algn="r">
              <a:spcBef>
                <a:spcPts val="0"/>
              </a:spcBef>
              <a:spcAft>
                <a:spcPts val="0"/>
              </a:spcAft>
              <a:buNone/>
            </a:pPr>
            <a:r>
              <a:rPr lang="en" sz="1200">
                <a:solidFill>
                  <a:srgbClr val="666666"/>
                </a:solidFill>
                <a:latin typeface="Nunito"/>
                <a:ea typeface="Nunito"/>
                <a:cs typeface="Nunito"/>
                <a:sym typeface="Nunito"/>
              </a:rPr>
              <a:t>Unsplash</a:t>
            </a:r>
            <a:endParaRPr sz="1200">
              <a:solidFill>
                <a:srgbClr val="666666"/>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br>
              <a:rPr lang="en"/>
            </a:br>
            <a:r>
              <a:rPr lang="en"/>
              <a:t>Refactoring</a:t>
            </a:r>
            <a:endParaRPr/>
          </a:p>
        </p:txBody>
      </p:sp>
      <p:sp>
        <p:nvSpPr>
          <p:cNvPr id="356" name="Google Shape;356;p4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What changes during refactoring?</a:t>
            </a:r>
            <a:endParaRPr sz="2200"/>
          </a:p>
          <a:p>
            <a:pPr indent="-368300" lvl="0" marL="457200" rtl="0" algn="l">
              <a:spcBef>
                <a:spcPts val="0"/>
              </a:spcBef>
              <a:spcAft>
                <a:spcPts val="0"/>
              </a:spcAft>
              <a:buSzPts val="2200"/>
              <a:buChar char="❖"/>
            </a:pPr>
            <a:r>
              <a:rPr lang="en" sz="2200"/>
              <a:t>What remains the same?</a:t>
            </a:r>
            <a:endParaRPr sz="22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XP Coding &amp; Testing</a:t>
            </a:r>
            <a:endParaRPr/>
          </a:p>
        </p:txBody>
      </p:sp>
      <p:sp>
        <p:nvSpPr>
          <p:cNvPr id="362" name="Google Shape;362;p4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Recommends the construction of unit tests for each story before coding commences</a:t>
            </a:r>
            <a:endParaRPr/>
          </a:p>
          <a:p>
            <a:pPr indent="-342900" lvl="0" marL="457200" rtl="0" algn="l">
              <a:spcBef>
                <a:spcPts val="0"/>
              </a:spcBef>
              <a:spcAft>
                <a:spcPts val="0"/>
              </a:spcAft>
              <a:buSzPts val="1800"/>
              <a:buChar char="❖"/>
            </a:pPr>
            <a:r>
              <a:rPr lang="en"/>
              <a:t>Encourages pair programming</a:t>
            </a:r>
            <a:endParaRPr/>
          </a:p>
          <a:p>
            <a:pPr indent="-342900" lvl="0" marL="457200" rtl="0" algn="l">
              <a:spcBef>
                <a:spcPts val="0"/>
              </a:spcBef>
              <a:spcAft>
                <a:spcPts val="0"/>
              </a:spcAft>
              <a:buSzPts val="1800"/>
              <a:buChar char="❖"/>
            </a:pPr>
            <a:r>
              <a:rPr lang="en"/>
              <a:t>All unit tests are executed daily</a:t>
            </a:r>
            <a:endParaRPr/>
          </a:p>
          <a:p>
            <a:pPr indent="-342900" lvl="0" marL="457200" rtl="0" algn="l">
              <a:spcBef>
                <a:spcPts val="0"/>
              </a:spcBef>
              <a:spcAft>
                <a:spcPts val="0"/>
              </a:spcAft>
              <a:buSzPts val="1800"/>
              <a:buChar char="❖"/>
            </a:pPr>
            <a:r>
              <a:rPr lang="en"/>
              <a:t>Acceptance tests are defined by the customer and executed to assess customer visible functionality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XP Planning &amp; Feedback Loops</a:t>
            </a:r>
            <a:endParaRPr/>
          </a:p>
        </p:txBody>
      </p:sp>
      <p:pic>
        <p:nvPicPr>
          <p:cNvPr descr="XP planning and feedback loop image." id="368" name="Google Shape;368;p49"/>
          <p:cNvPicPr preferRelativeResize="0"/>
          <p:nvPr/>
        </p:nvPicPr>
        <p:blipFill>
          <a:blip r:embed="rId3">
            <a:alphaModFix/>
          </a:blip>
          <a:stretch>
            <a:fillRect/>
          </a:stretch>
        </p:blipFill>
        <p:spPr>
          <a:xfrm>
            <a:off x="2343988" y="924263"/>
            <a:ext cx="4456013" cy="4095075"/>
          </a:xfrm>
          <a:prstGeom prst="rect">
            <a:avLst/>
          </a:prstGeom>
          <a:noFill/>
          <a:ln>
            <a:noFill/>
          </a:ln>
        </p:spPr>
      </p:pic>
      <p:sp>
        <p:nvSpPr>
          <p:cNvPr id="369" name="Google Shape;369;p49"/>
          <p:cNvSpPr txBox="1"/>
          <p:nvPr>
            <p:ph idx="4294967295" type="body"/>
          </p:nvPr>
        </p:nvSpPr>
        <p:spPr>
          <a:xfrm>
            <a:off x="6572125" y="4209900"/>
            <a:ext cx="2260200" cy="694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400"/>
              <a:t>— </a:t>
            </a:r>
            <a:r>
              <a:rPr lang="en" sz="1400"/>
              <a:t>Don Wells, Wikipedia:</a:t>
            </a:r>
            <a:br>
              <a:rPr lang="en" sz="1400"/>
            </a:br>
            <a:r>
              <a:rPr lang="en" sz="1400"/>
              <a:t>Extreme Programming</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0"/>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Scrum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Scrum Team</a:t>
            </a:r>
            <a:endParaRPr/>
          </a:p>
        </p:txBody>
      </p:sp>
      <p:pic>
        <p:nvPicPr>
          <p:cNvPr descr="Scrum team image showing product owner, scrum master, and development team" id="380" name="Google Shape;380;p51"/>
          <p:cNvPicPr preferRelativeResize="0"/>
          <p:nvPr/>
        </p:nvPicPr>
        <p:blipFill>
          <a:blip r:embed="rId3">
            <a:alphaModFix/>
          </a:blip>
          <a:stretch>
            <a:fillRect/>
          </a:stretch>
        </p:blipFill>
        <p:spPr>
          <a:xfrm>
            <a:off x="2012575" y="924263"/>
            <a:ext cx="5118844" cy="4095075"/>
          </a:xfrm>
          <a:prstGeom prst="rect">
            <a:avLst/>
          </a:prstGeom>
          <a:noFill/>
          <a:ln>
            <a:noFill/>
          </a:ln>
        </p:spPr>
      </p:pic>
      <p:sp>
        <p:nvSpPr>
          <p:cNvPr id="381" name="Google Shape;381;p51"/>
          <p:cNvSpPr txBox="1"/>
          <p:nvPr/>
        </p:nvSpPr>
        <p:spPr>
          <a:xfrm>
            <a:off x="7190900" y="4519800"/>
            <a:ext cx="1866600" cy="62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666666"/>
                </a:solidFill>
                <a:latin typeface="Nunito"/>
                <a:ea typeface="Nunito"/>
                <a:cs typeface="Nunito"/>
                <a:sym typeface="Nunito"/>
              </a:rPr>
              <a:t>— Visual-Paradigm.com</a:t>
            </a:r>
            <a:endParaRPr sz="1200">
              <a:solidFill>
                <a:srgbClr val="666666"/>
              </a:solidFill>
              <a:latin typeface="Nunito"/>
              <a:ea typeface="Nunito"/>
              <a:cs typeface="Nunito"/>
              <a:sym typeface="Nunito"/>
            </a:endParaRPr>
          </a:p>
          <a:p>
            <a:pPr indent="0" lvl="0" marL="0" rtl="0" algn="r">
              <a:spcBef>
                <a:spcPts val="0"/>
              </a:spcBef>
              <a:spcAft>
                <a:spcPts val="0"/>
              </a:spcAft>
              <a:buNone/>
            </a:pPr>
            <a:r>
              <a:rPr lang="en" sz="1200">
                <a:solidFill>
                  <a:srgbClr val="666666"/>
                </a:solidFill>
                <a:latin typeface="Nunito"/>
                <a:ea typeface="Nunito"/>
                <a:cs typeface="Nunito"/>
                <a:sym typeface="Nunito"/>
              </a:rPr>
              <a:t>What is Scrum Team?</a:t>
            </a:r>
            <a:endParaRPr sz="1200">
              <a:solidFill>
                <a:srgbClr val="666666"/>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Scrum Artifacts</a:t>
            </a:r>
            <a:endParaRPr/>
          </a:p>
        </p:txBody>
      </p:sp>
      <p:sp>
        <p:nvSpPr>
          <p:cNvPr id="387" name="Google Shape;387;p52"/>
          <p:cNvSpPr txBox="1"/>
          <p:nvPr/>
        </p:nvSpPr>
        <p:spPr>
          <a:xfrm>
            <a:off x="575925" y="1645950"/>
            <a:ext cx="1143000" cy="365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a:ea typeface="Nunito"/>
                <a:cs typeface="Nunito"/>
                <a:sym typeface="Nunito"/>
              </a:rPr>
              <a:t>Feature #1</a:t>
            </a:r>
            <a:endParaRPr>
              <a:solidFill>
                <a:srgbClr val="FFFFFF"/>
              </a:solidFill>
              <a:latin typeface="Nunito"/>
              <a:ea typeface="Nunito"/>
              <a:cs typeface="Nunito"/>
              <a:sym typeface="Nunito"/>
            </a:endParaRPr>
          </a:p>
        </p:txBody>
      </p:sp>
      <p:sp>
        <p:nvSpPr>
          <p:cNvPr id="388" name="Google Shape;388;p52"/>
          <p:cNvSpPr txBox="1"/>
          <p:nvPr/>
        </p:nvSpPr>
        <p:spPr>
          <a:xfrm>
            <a:off x="575925" y="2103150"/>
            <a:ext cx="1143000" cy="365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a:ea typeface="Nunito"/>
                <a:cs typeface="Nunito"/>
                <a:sym typeface="Nunito"/>
              </a:rPr>
              <a:t>Feature #2</a:t>
            </a:r>
            <a:endParaRPr>
              <a:solidFill>
                <a:srgbClr val="FFFFFF"/>
              </a:solidFill>
              <a:latin typeface="Nunito"/>
              <a:ea typeface="Nunito"/>
              <a:cs typeface="Nunito"/>
              <a:sym typeface="Nunito"/>
            </a:endParaRPr>
          </a:p>
        </p:txBody>
      </p:sp>
      <p:sp>
        <p:nvSpPr>
          <p:cNvPr id="389" name="Google Shape;389;p52"/>
          <p:cNvSpPr txBox="1"/>
          <p:nvPr/>
        </p:nvSpPr>
        <p:spPr>
          <a:xfrm>
            <a:off x="575925" y="2560350"/>
            <a:ext cx="1143000" cy="365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a:ea typeface="Nunito"/>
                <a:cs typeface="Nunito"/>
                <a:sym typeface="Nunito"/>
              </a:rPr>
              <a:t>Feature #3</a:t>
            </a:r>
            <a:endParaRPr>
              <a:solidFill>
                <a:srgbClr val="FFFFFF"/>
              </a:solidFill>
              <a:latin typeface="Nunito"/>
              <a:ea typeface="Nunito"/>
              <a:cs typeface="Nunito"/>
              <a:sym typeface="Nunito"/>
            </a:endParaRPr>
          </a:p>
        </p:txBody>
      </p:sp>
      <p:sp>
        <p:nvSpPr>
          <p:cNvPr id="390" name="Google Shape;390;p52"/>
          <p:cNvSpPr txBox="1"/>
          <p:nvPr/>
        </p:nvSpPr>
        <p:spPr>
          <a:xfrm>
            <a:off x="575925" y="3017550"/>
            <a:ext cx="1143000" cy="365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a:ea typeface="Nunito"/>
                <a:cs typeface="Nunito"/>
                <a:sym typeface="Nunito"/>
              </a:rPr>
              <a:t>Feature #4</a:t>
            </a:r>
            <a:endParaRPr>
              <a:solidFill>
                <a:srgbClr val="FFFFFF"/>
              </a:solidFill>
              <a:latin typeface="Nunito"/>
              <a:ea typeface="Nunito"/>
              <a:cs typeface="Nunito"/>
              <a:sym typeface="Nunito"/>
            </a:endParaRPr>
          </a:p>
        </p:txBody>
      </p:sp>
      <p:sp>
        <p:nvSpPr>
          <p:cNvPr id="391" name="Google Shape;391;p52"/>
          <p:cNvSpPr txBox="1"/>
          <p:nvPr/>
        </p:nvSpPr>
        <p:spPr>
          <a:xfrm>
            <a:off x="575925" y="3474750"/>
            <a:ext cx="1143000" cy="365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a:ea typeface="Nunito"/>
                <a:cs typeface="Nunito"/>
                <a:sym typeface="Nunito"/>
              </a:rPr>
              <a:t>Feature #5</a:t>
            </a:r>
            <a:endParaRPr>
              <a:solidFill>
                <a:srgbClr val="FFFFFF"/>
              </a:solidFill>
              <a:latin typeface="Nunito"/>
              <a:ea typeface="Nunito"/>
              <a:cs typeface="Nunito"/>
              <a:sym typeface="Nunito"/>
            </a:endParaRPr>
          </a:p>
        </p:txBody>
      </p:sp>
      <p:sp>
        <p:nvSpPr>
          <p:cNvPr id="392" name="Google Shape;392;p52"/>
          <p:cNvSpPr txBox="1"/>
          <p:nvPr/>
        </p:nvSpPr>
        <p:spPr>
          <a:xfrm>
            <a:off x="575925" y="3931950"/>
            <a:ext cx="1143000" cy="3657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Nunito"/>
                <a:ea typeface="Nunito"/>
                <a:cs typeface="Nunito"/>
                <a:sym typeface="Nunito"/>
              </a:rPr>
              <a:t>Feature #6</a:t>
            </a:r>
            <a:endParaRPr>
              <a:solidFill>
                <a:srgbClr val="FFFFFF"/>
              </a:solidFill>
              <a:latin typeface="Nunito"/>
              <a:ea typeface="Nunito"/>
              <a:cs typeface="Nunito"/>
              <a:sym typeface="Nunito"/>
            </a:endParaRPr>
          </a:p>
        </p:txBody>
      </p:sp>
      <p:sp>
        <p:nvSpPr>
          <p:cNvPr id="393" name="Google Shape;393;p52"/>
          <p:cNvSpPr txBox="1"/>
          <p:nvPr/>
        </p:nvSpPr>
        <p:spPr>
          <a:xfrm>
            <a:off x="233025" y="4471750"/>
            <a:ext cx="1828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Product Backlog</a:t>
            </a:r>
            <a:endParaRPr>
              <a:latin typeface="Nunito"/>
              <a:ea typeface="Nunito"/>
              <a:cs typeface="Nunito"/>
              <a:sym typeface="Nunito"/>
            </a:endParaRPr>
          </a:p>
        </p:txBody>
      </p:sp>
      <p:pic>
        <p:nvPicPr>
          <p:cNvPr descr="Product increment icon" id="394" name="Google Shape;394;p52"/>
          <p:cNvPicPr preferRelativeResize="0"/>
          <p:nvPr/>
        </p:nvPicPr>
        <p:blipFill>
          <a:blip r:embed="rId3">
            <a:alphaModFix/>
          </a:blip>
          <a:stretch>
            <a:fillRect/>
          </a:stretch>
        </p:blipFill>
        <p:spPr>
          <a:xfrm>
            <a:off x="7367800" y="2430038"/>
            <a:ext cx="914400" cy="1083501"/>
          </a:xfrm>
          <a:prstGeom prst="rect">
            <a:avLst/>
          </a:prstGeom>
          <a:noFill/>
          <a:ln>
            <a:noFill/>
          </a:ln>
        </p:spPr>
      </p:pic>
      <p:sp>
        <p:nvSpPr>
          <p:cNvPr id="395" name="Google Shape;395;p52"/>
          <p:cNvSpPr txBox="1"/>
          <p:nvPr/>
        </p:nvSpPr>
        <p:spPr>
          <a:xfrm>
            <a:off x="3029000" y="4471750"/>
            <a:ext cx="1828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Sprint</a:t>
            </a:r>
            <a:r>
              <a:rPr lang="en">
                <a:latin typeface="Nunito"/>
                <a:ea typeface="Nunito"/>
                <a:cs typeface="Nunito"/>
                <a:sym typeface="Nunito"/>
              </a:rPr>
              <a:t> Backlog</a:t>
            </a:r>
            <a:endParaRPr>
              <a:latin typeface="Nunito"/>
              <a:ea typeface="Nunito"/>
              <a:cs typeface="Nunito"/>
              <a:sym typeface="Nunito"/>
            </a:endParaRPr>
          </a:p>
        </p:txBody>
      </p:sp>
      <p:sp>
        <p:nvSpPr>
          <p:cNvPr id="396" name="Google Shape;396;p52"/>
          <p:cNvSpPr txBox="1"/>
          <p:nvPr/>
        </p:nvSpPr>
        <p:spPr>
          <a:xfrm>
            <a:off x="6910600" y="4471750"/>
            <a:ext cx="18288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Increment</a:t>
            </a:r>
            <a:endParaRPr>
              <a:latin typeface="Nunito"/>
              <a:ea typeface="Nunito"/>
              <a:cs typeface="Nunito"/>
              <a:sym typeface="Nunito"/>
            </a:endParaRPr>
          </a:p>
        </p:txBody>
      </p:sp>
      <p:cxnSp>
        <p:nvCxnSpPr>
          <p:cNvPr id="397" name="Google Shape;397;p52"/>
          <p:cNvCxnSpPr/>
          <p:nvPr/>
        </p:nvCxnSpPr>
        <p:spPr>
          <a:xfrm>
            <a:off x="1907600" y="2971800"/>
            <a:ext cx="952500" cy="0"/>
          </a:xfrm>
          <a:prstGeom prst="straightConnector1">
            <a:avLst/>
          </a:prstGeom>
          <a:noFill/>
          <a:ln cap="flat" cmpd="sng" w="38100">
            <a:solidFill>
              <a:schemeClr val="dk2"/>
            </a:solidFill>
            <a:prstDash val="solid"/>
            <a:round/>
            <a:headEnd len="med" w="med" type="none"/>
            <a:tailEnd len="med" w="med" type="triangle"/>
          </a:ln>
        </p:spPr>
      </p:cxnSp>
      <p:cxnSp>
        <p:nvCxnSpPr>
          <p:cNvPr id="398" name="Google Shape;398;p52"/>
          <p:cNvCxnSpPr/>
          <p:nvPr/>
        </p:nvCxnSpPr>
        <p:spPr>
          <a:xfrm>
            <a:off x="5020650" y="2971800"/>
            <a:ext cx="2118000" cy="0"/>
          </a:xfrm>
          <a:prstGeom prst="straightConnector1">
            <a:avLst/>
          </a:prstGeom>
          <a:noFill/>
          <a:ln cap="flat" cmpd="sng" w="38100">
            <a:solidFill>
              <a:schemeClr val="dk2"/>
            </a:solidFill>
            <a:prstDash val="solid"/>
            <a:round/>
            <a:headEnd len="med" w="med" type="none"/>
            <a:tailEnd len="med" w="med" type="triangle"/>
          </a:ln>
        </p:spPr>
      </p:cxnSp>
      <p:sp>
        <p:nvSpPr>
          <p:cNvPr id="399" name="Google Shape;399;p52"/>
          <p:cNvSpPr txBox="1"/>
          <p:nvPr/>
        </p:nvSpPr>
        <p:spPr>
          <a:xfrm>
            <a:off x="5231488" y="3183975"/>
            <a:ext cx="1530600" cy="10836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0" spcFirstLastPara="1" rIns="0" wrap="square" tIns="91425">
            <a:noAutofit/>
          </a:bodyPr>
          <a:lstStyle/>
          <a:p>
            <a:pPr indent="-121920" lvl="0" marL="274320" rtl="0" algn="l">
              <a:spcBef>
                <a:spcPts val="0"/>
              </a:spcBef>
              <a:spcAft>
                <a:spcPts val="0"/>
              </a:spcAft>
              <a:buSzPts val="1200"/>
              <a:buFont typeface="Nunito"/>
              <a:buChar char="✓"/>
            </a:pPr>
            <a:r>
              <a:rPr lang="en" sz="1200">
                <a:latin typeface="Nunito"/>
                <a:ea typeface="Nunito"/>
                <a:cs typeface="Nunito"/>
                <a:sym typeface="Nunito"/>
              </a:rPr>
              <a:t>Reviewed</a:t>
            </a:r>
            <a:endParaRPr sz="1200">
              <a:latin typeface="Nunito"/>
              <a:ea typeface="Nunito"/>
              <a:cs typeface="Nunito"/>
              <a:sym typeface="Nunito"/>
            </a:endParaRPr>
          </a:p>
          <a:p>
            <a:pPr indent="-121920" lvl="0" marL="274320" rtl="0" algn="l">
              <a:spcBef>
                <a:spcPts val="0"/>
              </a:spcBef>
              <a:spcAft>
                <a:spcPts val="0"/>
              </a:spcAft>
              <a:buSzPts val="1200"/>
              <a:buFont typeface="Nunito"/>
              <a:buChar char="✓"/>
            </a:pPr>
            <a:r>
              <a:rPr lang="en" sz="1200">
                <a:latin typeface="Nunito"/>
                <a:ea typeface="Nunito"/>
                <a:cs typeface="Nunito"/>
                <a:sym typeface="Nunito"/>
              </a:rPr>
              <a:t>Acceptance Tests</a:t>
            </a:r>
            <a:endParaRPr sz="1200">
              <a:latin typeface="Nunito"/>
              <a:ea typeface="Nunito"/>
              <a:cs typeface="Nunito"/>
              <a:sym typeface="Nunito"/>
            </a:endParaRPr>
          </a:p>
          <a:p>
            <a:pPr indent="-121920" lvl="0" marL="274320" rtl="0" algn="l">
              <a:spcBef>
                <a:spcPts val="0"/>
              </a:spcBef>
              <a:spcAft>
                <a:spcPts val="0"/>
              </a:spcAft>
              <a:buSzPts val="1200"/>
              <a:buFont typeface="Nunito"/>
              <a:buChar char="✓"/>
            </a:pPr>
            <a:r>
              <a:rPr lang="en" sz="1200">
                <a:latin typeface="Nunito"/>
                <a:ea typeface="Nunito"/>
                <a:cs typeface="Nunito"/>
                <a:sym typeface="Nunito"/>
              </a:rPr>
              <a:t>QA Tests</a:t>
            </a:r>
            <a:endParaRPr sz="1200">
              <a:latin typeface="Nunito"/>
              <a:ea typeface="Nunito"/>
              <a:cs typeface="Nunito"/>
              <a:sym typeface="Nunito"/>
            </a:endParaRPr>
          </a:p>
          <a:p>
            <a:pPr indent="-121920" lvl="0" marL="274320" rtl="0" algn="l">
              <a:spcBef>
                <a:spcPts val="0"/>
              </a:spcBef>
              <a:spcAft>
                <a:spcPts val="0"/>
              </a:spcAft>
              <a:buSzPts val="1200"/>
              <a:buFont typeface="Nunito"/>
              <a:buChar char="✓"/>
            </a:pPr>
            <a:r>
              <a:rPr lang="en" sz="1200">
                <a:latin typeface="Nunito"/>
                <a:ea typeface="Nunito"/>
                <a:cs typeface="Nunito"/>
                <a:sym typeface="Nunito"/>
              </a:rPr>
              <a:t>Documentation</a:t>
            </a:r>
            <a:endParaRPr sz="1200">
              <a:latin typeface="Nunito"/>
              <a:ea typeface="Nunito"/>
              <a:cs typeface="Nunito"/>
              <a:sym typeface="Nunito"/>
            </a:endParaRPr>
          </a:p>
        </p:txBody>
      </p:sp>
      <p:sp>
        <p:nvSpPr>
          <p:cNvPr id="400" name="Google Shape;400;p52"/>
          <p:cNvSpPr txBox="1"/>
          <p:nvPr/>
        </p:nvSpPr>
        <p:spPr>
          <a:xfrm>
            <a:off x="5407938" y="4471750"/>
            <a:ext cx="11400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Definition of Done</a:t>
            </a:r>
            <a:endParaRPr>
              <a:latin typeface="Nunito"/>
              <a:ea typeface="Nunito"/>
              <a:cs typeface="Nunito"/>
              <a:sym typeface="Nunito"/>
            </a:endParaRPr>
          </a:p>
        </p:txBody>
      </p:sp>
      <p:sp>
        <p:nvSpPr>
          <p:cNvPr id="401" name="Google Shape;401;p52"/>
          <p:cNvSpPr txBox="1"/>
          <p:nvPr/>
        </p:nvSpPr>
        <p:spPr>
          <a:xfrm>
            <a:off x="2990888" y="2301300"/>
            <a:ext cx="914400" cy="274200"/>
          </a:xfrm>
          <a:prstGeom prst="rect">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Nunito"/>
                <a:ea typeface="Nunito"/>
                <a:cs typeface="Nunito"/>
                <a:sym typeface="Nunito"/>
              </a:rPr>
              <a:t>Sprint</a:t>
            </a:r>
            <a:r>
              <a:rPr lang="en" sz="1200">
                <a:solidFill>
                  <a:srgbClr val="FFFFFF"/>
                </a:solidFill>
                <a:latin typeface="Nunito"/>
                <a:ea typeface="Nunito"/>
                <a:cs typeface="Nunito"/>
                <a:sym typeface="Nunito"/>
              </a:rPr>
              <a:t> 1</a:t>
            </a:r>
            <a:endParaRPr sz="1200">
              <a:solidFill>
                <a:srgbClr val="FFFFFF"/>
              </a:solidFill>
              <a:latin typeface="Nunito"/>
              <a:ea typeface="Nunito"/>
              <a:cs typeface="Nunito"/>
              <a:sym typeface="Nunito"/>
            </a:endParaRPr>
          </a:p>
        </p:txBody>
      </p:sp>
      <p:sp>
        <p:nvSpPr>
          <p:cNvPr id="402" name="Google Shape;402;p52"/>
          <p:cNvSpPr txBox="1"/>
          <p:nvPr/>
        </p:nvSpPr>
        <p:spPr>
          <a:xfrm>
            <a:off x="3975463" y="2301300"/>
            <a:ext cx="914400" cy="274200"/>
          </a:xfrm>
          <a:prstGeom prst="rect">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Nunito"/>
                <a:ea typeface="Nunito"/>
                <a:cs typeface="Nunito"/>
                <a:sym typeface="Nunito"/>
              </a:rPr>
              <a:t>Sprint 2</a:t>
            </a:r>
            <a:endParaRPr sz="1200">
              <a:solidFill>
                <a:srgbClr val="FFFFFF"/>
              </a:solidFill>
              <a:latin typeface="Nunito"/>
              <a:ea typeface="Nunito"/>
              <a:cs typeface="Nunito"/>
              <a:sym typeface="Nunito"/>
            </a:endParaRPr>
          </a:p>
        </p:txBody>
      </p:sp>
      <p:sp>
        <p:nvSpPr>
          <p:cNvPr id="403" name="Google Shape;403;p52"/>
          <p:cNvSpPr txBox="1"/>
          <p:nvPr/>
        </p:nvSpPr>
        <p:spPr>
          <a:xfrm>
            <a:off x="2990900" y="2647950"/>
            <a:ext cx="914400" cy="2742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Feature #1</a:t>
            </a:r>
            <a:endParaRPr sz="1100">
              <a:solidFill>
                <a:srgbClr val="FFFFFF"/>
              </a:solidFill>
              <a:latin typeface="Nunito"/>
              <a:ea typeface="Nunito"/>
              <a:cs typeface="Nunito"/>
              <a:sym typeface="Nunito"/>
            </a:endParaRPr>
          </a:p>
        </p:txBody>
      </p:sp>
      <p:sp>
        <p:nvSpPr>
          <p:cNvPr id="404" name="Google Shape;404;p52"/>
          <p:cNvSpPr txBox="1"/>
          <p:nvPr/>
        </p:nvSpPr>
        <p:spPr>
          <a:xfrm>
            <a:off x="2990900" y="2952750"/>
            <a:ext cx="914400" cy="2742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Feature #2</a:t>
            </a:r>
            <a:endParaRPr sz="1100">
              <a:solidFill>
                <a:srgbClr val="FFFFFF"/>
              </a:solidFill>
              <a:latin typeface="Nunito"/>
              <a:ea typeface="Nunito"/>
              <a:cs typeface="Nunito"/>
              <a:sym typeface="Nunito"/>
            </a:endParaRPr>
          </a:p>
        </p:txBody>
      </p:sp>
      <p:sp>
        <p:nvSpPr>
          <p:cNvPr id="405" name="Google Shape;405;p52"/>
          <p:cNvSpPr txBox="1"/>
          <p:nvPr/>
        </p:nvSpPr>
        <p:spPr>
          <a:xfrm>
            <a:off x="2990900" y="3257550"/>
            <a:ext cx="914400" cy="2742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Feature #3</a:t>
            </a:r>
            <a:endParaRPr sz="1100">
              <a:solidFill>
                <a:srgbClr val="FFFFFF"/>
              </a:solidFill>
              <a:latin typeface="Nunito"/>
              <a:ea typeface="Nunito"/>
              <a:cs typeface="Nunito"/>
              <a:sym typeface="Nunito"/>
            </a:endParaRPr>
          </a:p>
        </p:txBody>
      </p:sp>
      <p:sp>
        <p:nvSpPr>
          <p:cNvPr id="406" name="Google Shape;406;p52"/>
          <p:cNvSpPr txBox="1"/>
          <p:nvPr/>
        </p:nvSpPr>
        <p:spPr>
          <a:xfrm>
            <a:off x="3981500" y="2647950"/>
            <a:ext cx="914400" cy="2742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Feature #4</a:t>
            </a:r>
            <a:endParaRPr sz="1100">
              <a:solidFill>
                <a:srgbClr val="FFFFFF"/>
              </a:solidFill>
              <a:latin typeface="Nunito"/>
              <a:ea typeface="Nunito"/>
              <a:cs typeface="Nunito"/>
              <a:sym typeface="Nunito"/>
            </a:endParaRPr>
          </a:p>
        </p:txBody>
      </p:sp>
      <p:sp>
        <p:nvSpPr>
          <p:cNvPr id="407" name="Google Shape;407;p52"/>
          <p:cNvSpPr/>
          <p:nvPr/>
        </p:nvSpPr>
        <p:spPr>
          <a:xfrm>
            <a:off x="6513093" y="4046618"/>
            <a:ext cx="365700" cy="3657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Blue ribbon" id="408" name="Google Shape;408;p52"/>
          <p:cNvPicPr preferRelativeResize="0"/>
          <p:nvPr/>
        </p:nvPicPr>
        <p:blipFill>
          <a:blip r:embed="rId4">
            <a:alphaModFix/>
          </a:blip>
          <a:stretch>
            <a:fillRect/>
          </a:stretch>
        </p:blipFill>
        <p:spPr>
          <a:xfrm>
            <a:off x="6464012" y="3995732"/>
            <a:ext cx="463800" cy="69277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Meetings</a:t>
            </a:r>
            <a:endParaRPr/>
          </a:p>
        </p:txBody>
      </p:sp>
      <p:sp>
        <p:nvSpPr>
          <p:cNvPr id="414" name="Google Shape;414;p5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Sprint planning meeting</a:t>
            </a:r>
            <a:endParaRPr sz="2200"/>
          </a:p>
          <a:p>
            <a:pPr indent="-368300" lvl="0" marL="457200" rtl="0" algn="l">
              <a:spcBef>
                <a:spcPts val="1000"/>
              </a:spcBef>
              <a:spcAft>
                <a:spcPts val="0"/>
              </a:spcAft>
              <a:buSzPts val="2200"/>
              <a:buChar char="❖"/>
            </a:pPr>
            <a:r>
              <a:rPr lang="en" sz="2200"/>
              <a:t>Daily Scrum meeting</a:t>
            </a:r>
            <a:endParaRPr sz="2200"/>
          </a:p>
          <a:p>
            <a:pPr indent="-342900" lvl="1" marL="914400" rtl="0" algn="l">
              <a:spcBef>
                <a:spcPts val="1000"/>
              </a:spcBef>
              <a:spcAft>
                <a:spcPts val="0"/>
              </a:spcAft>
              <a:buSzPts val="1800"/>
              <a:buChar char="➢"/>
            </a:pPr>
            <a:r>
              <a:rPr lang="en"/>
              <a:t>What have you done?</a:t>
            </a:r>
            <a:endParaRPr/>
          </a:p>
          <a:p>
            <a:pPr indent="-342900" lvl="1" marL="914400" rtl="0" algn="l">
              <a:spcBef>
                <a:spcPts val="0"/>
              </a:spcBef>
              <a:spcAft>
                <a:spcPts val="0"/>
              </a:spcAft>
              <a:buSzPts val="1800"/>
              <a:buChar char="➢"/>
            </a:pPr>
            <a:r>
              <a:rPr lang="en"/>
              <a:t>What are your obstacles?</a:t>
            </a:r>
            <a:endParaRPr/>
          </a:p>
          <a:p>
            <a:pPr indent="-342900" lvl="1" marL="914400" rtl="0" algn="l">
              <a:spcBef>
                <a:spcPts val="0"/>
              </a:spcBef>
              <a:spcAft>
                <a:spcPts val="0"/>
              </a:spcAft>
              <a:buSzPts val="1800"/>
              <a:buChar char="➢"/>
            </a:pPr>
            <a:r>
              <a:rPr lang="en"/>
              <a:t>What will you do?</a:t>
            </a:r>
            <a:endParaRPr/>
          </a:p>
          <a:p>
            <a:pPr indent="-368300" lvl="0" marL="457200" rtl="0" algn="l">
              <a:spcBef>
                <a:spcPts val="1000"/>
              </a:spcBef>
              <a:spcAft>
                <a:spcPts val="0"/>
              </a:spcAft>
              <a:buSzPts val="2200"/>
              <a:buChar char="❖"/>
            </a:pPr>
            <a:r>
              <a:rPr lang="en" sz="2200"/>
              <a:t>Sprint review meeting</a:t>
            </a:r>
            <a:endParaRPr sz="2200"/>
          </a:p>
          <a:p>
            <a:pPr indent="-368300" lvl="0" marL="457200" rtl="0" algn="l">
              <a:spcBef>
                <a:spcPts val="1000"/>
              </a:spcBef>
              <a:spcAft>
                <a:spcPts val="0"/>
              </a:spcAft>
              <a:buSzPts val="2200"/>
              <a:buChar char="❖"/>
            </a:pPr>
            <a:r>
              <a:rPr lang="en" sz="2200"/>
              <a:t>Sprint retrospective</a:t>
            </a:r>
            <a:endParaRPr sz="2200"/>
          </a:p>
          <a:p>
            <a:pPr indent="-342900" lvl="1" marL="914400" rtl="0" algn="l">
              <a:spcBef>
                <a:spcPts val="1000"/>
              </a:spcBef>
              <a:spcAft>
                <a:spcPts val="0"/>
              </a:spcAft>
              <a:buSzPts val="1800"/>
              <a:buChar char="➢"/>
            </a:pPr>
            <a:r>
              <a:rPr lang="en"/>
              <a:t>What went well?</a:t>
            </a:r>
            <a:endParaRPr/>
          </a:p>
          <a:p>
            <a:pPr indent="-342900" lvl="1" marL="914400" rtl="0" algn="l">
              <a:spcBef>
                <a:spcPts val="0"/>
              </a:spcBef>
              <a:spcAft>
                <a:spcPts val="0"/>
              </a:spcAft>
              <a:buSzPts val="1800"/>
              <a:buChar char="➢"/>
            </a:pPr>
            <a:r>
              <a:rPr lang="en"/>
              <a:t>What could be improved?</a:t>
            </a:r>
            <a:endParaRPr/>
          </a:p>
          <a:p>
            <a:pPr indent="-342900" lvl="1" marL="914400" rtl="0" algn="l">
              <a:spcBef>
                <a:spcPts val="0"/>
              </a:spcBef>
              <a:spcAft>
                <a:spcPts val="0"/>
              </a:spcAft>
              <a:buSzPts val="1800"/>
              <a:buChar char="➢"/>
            </a:pPr>
            <a:r>
              <a:rPr lang="en"/>
              <a:t>What will be improved?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Scrum Methodology</a:t>
            </a:r>
            <a:endParaRPr/>
          </a:p>
        </p:txBody>
      </p:sp>
      <p:pic>
        <p:nvPicPr>
          <p:cNvPr descr="Diagram of the Scrum process." id="420" name="Google Shape;420;p54"/>
          <p:cNvPicPr preferRelativeResize="0"/>
          <p:nvPr/>
        </p:nvPicPr>
        <p:blipFill>
          <a:blip r:embed="rId3">
            <a:alphaModFix/>
          </a:blip>
          <a:stretch>
            <a:fillRect/>
          </a:stretch>
        </p:blipFill>
        <p:spPr>
          <a:xfrm>
            <a:off x="1500713" y="924263"/>
            <a:ext cx="6142613" cy="4095075"/>
          </a:xfrm>
          <a:prstGeom prst="rect">
            <a:avLst/>
          </a:prstGeom>
          <a:noFill/>
          <a:ln>
            <a:noFill/>
          </a:ln>
          <a:effectLst>
            <a:outerShdw blurRad="57150" rotWithShape="0" algn="bl" dir="5400000" dist="19050">
              <a:srgbClr val="000000">
                <a:alpha val="50000"/>
              </a:srgbClr>
            </a:outerShdw>
          </a:effectLst>
        </p:spPr>
      </p:pic>
      <p:sp>
        <p:nvSpPr>
          <p:cNvPr id="421" name="Google Shape;421;p54"/>
          <p:cNvSpPr txBox="1"/>
          <p:nvPr/>
        </p:nvSpPr>
        <p:spPr>
          <a:xfrm>
            <a:off x="7751975" y="4395575"/>
            <a:ext cx="1315500" cy="62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666666"/>
                </a:solidFill>
                <a:latin typeface="Nunito"/>
                <a:ea typeface="Nunito"/>
                <a:cs typeface="Nunito"/>
                <a:sym typeface="Nunito"/>
              </a:rPr>
              <a:t>— found on agilelucero.com:</a:t>
            </a:r>
            <a:br>
              <a:rPr lang="en" sz="1200">
                <a:solidFill>
                  <a:srgbClr val="666666"/>
                </a:solidFill>
                <a:latin typeface="Nunito"/>
                <a:ea typeface="Nunito"/>
                <a:cs typeface="Nunito"/>
                <a:sym typeface="Nunito"/>
              </a:rPr>
            </a:br>
            <a:r>
              <a:rPr lang="en" sz="1200">
                <a:solidFill>
                  <a:srgbClr val="666666"/>
                </a:solidFill>
                <a:latin typeface="Nunito"/>
                <a:ea typeface="Nunito"/>
                <a:cs typeface="Nunito"/>
                <a:sym typeface="Nunito"/>
              </a:rPr>
              <a:t>Scrum Plus</a:t>
            </a:r>
            <a:endParaRPr sz="1200">
              <a:solidFill>
                <a:srgbClr val="666666"/>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Kanban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Kanban Practices</a:t>
            </a:r>
            <a:endParaRPr/>
          </a:p>
        </p:txBody>
      </p:sp>
      <p:sp>
        <p:nvSpPr>
          <p:cNvPr id="432" name="Google Shape;432;p5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Visualize your workflow</a:t>
            </a:r>
            <a:endParaRPr sz="2200"/>
          </a:p>
          <a:p>
            <a:pPr indent="-368300" lvl="0" marL="457200" rtl="0" algn="l">
              <a:spcBef>
                <a:spcPts val="0"/>
              </a:spcBef>
              <a:spcAft>
                <a:spcPts val="0"/>
              </a:spcAft>
              <a:buSzPts val="2200"/>
              <a:buAutoNum type="arabicPeriod"/>
            </a:pPr>
            <a:r>
              <a:rPr lang="en" sz="2200"/>
              <a:t>Limit work-in-progress</a:t>
            </a:r>
            <a:endParaRPr sz="2200"/>
          </a:p>
          <a:p>
            <a:pPr indent="-368300" lvl="0" marL="457200" rtl="0" algn="l">
              <a:spcBef>
                <a:spcPts val="0"/>
              </a:spcBef>
              <a:spcAft>
                <a:spcPts val="0"/>
              </a:spcAft>
              <a:buSzPts val="2200"/>
              <a:buAutoNum type="arabicPeriod"/>
            </a:pPr>
            <a:r>
              <a:rPr lang="en" sz="2200"/>
              <a:t>Make policies explicit</a:t>
            </a:r>
            <a:endParaRPr sz="2200"/>
          </a:p>
          <a:p>
            <a:pPr indent="-368300" lvl="0" marL="457200" rtl="0" algn="l">
              <a:spcBef>
                <a:spcPts val="0"/>
              </a:spcBef>
              <a:spcAft>
                <a:spcPts val="0"/>
              </a:spcAft>
              <a:buSzPts val="2200"/>
              <a:buAutoNum type="arabicPeriod"/>
            </a:pPr>
            <a:r>
              <a:rPr lang="en" sz="2200"/>
              <a:t>Manage workflow</a:t>
            </a:r>
            <a:endParaRPr sz="2200"/>
          </a:p>
          <a:p>
            <a:pPr indent="-368300" lvl="0" marL="457200" rtl="0" algn="l">
              <a:spcBef>
                <a:spcPts val="0"/>
              </a:spcBef>
              <a:spcAft>
                <a:spcPts val="0"/>
              </a:spcAft>
              <a:buSzPts val="2200"/>
              <a:buAutoNum type="arabicPeriod"/>
            </a:pPr>
            <a:r>
              <a:rPr lang="en" sz="2200"/>
              <a:t>Implement feedback loops</a:t>
            </a:r>
            <a:endParaRPr sz="2200"/>
          </a:p>
          <a:p>
            <a:pPr indent="-368300" lvl="0" marL="457200" rtl="0" algn="l">
              <a:spcBef>
                <a:spcPts val="0"/>
              </a:spcBef>
              <a:spcAft>
                <a:spcPts val="0"/>
              </a:spcAft>
              <a:buSzPts val="2200"/>
              <a:buAutoNum type="arabicPeriod"/>
            </a:pPr>
            <a:r>
              <a:rPr lang="en" sz="2200"/>
              <a:t>Improve collaboratively, evolve experimentally</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Manifesto</a:t>
            </a:r>
            <a:endParaRPr/>
          </a:p>
        </p:txBody>
      </p:sp>
      <p:sp>
        <p:nvSpPr>
          <p:cNvPr id="149" name="Google Shape;149;p21"/>
          <p:cNvSpPr txBox="1"/>
          <p:nvPr/>
        </p:nvSpPr>
        <p:spPr>
          <a:xfrm>
            <a:off x="999475" y="1161750"/>
            <a:ext cx="7145100" cy="36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Nunito"/>
                <a:ea typeface="Nunito"/>
                <a:cs typeface="Nunito"/>
                <a:sym typeface="Nunito"/>
              </a:rPr>
              <a:t>We are uncovering better ways of developing software by doing it and helping others do it. Through this work we have come to value:</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Individuals and interactions over processes and tools</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Working software over comprehensive documentation</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Customer collaboration over contract negotiation</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Responding to change over following a plan</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rPr lang="en" sz="1800">
                <a:solidFill>
                  <a:srgbClr val="666666"/>
                </a:solidFill>
                <a:latin typeface="Nunito"/>
                <a:ea typeface="Nunito"/>
                <a:cs typeface="Nunito"/>
                <a:sym typeface="Nunito"/>
              </a:rPr>
              <a:t>That is, while there is value in the items on the right, we value the items on the left more.</a:t>
            </a:r>
            <a:endParaRPr sz="1800">
              <a:solidFill>
                <a:srgbClr val="666666"/>
              </a:solidFill>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Kanban Board</a:t>
            </a:r>
            <a:endParaRPr/>
          </a:p>
        </p:txBody>
      </p:sp>
      <p:pic>
        <p:nvPicPr>
          <p:cNvPr descr="Image of a Kanban board." id="438" name="Google Shape;438;p57"/>
          <p:cNvPicPr preferRelativeResize="0"/>
          <p:nvPr/>
        </p:nvPicPr>
        <p:blipFill>
          <a:blip r:embed="rId3">
            <a:alphaModFix/>
          </a:blip>
          <a:stretch>
            <a:fillRect/>
          </a:stretch>
        </p:blipFill>
        <p:spPr>
          <a:xfrm>
            <a:off x="1474886" y="1077273"/>
            <a:ext cx="6194224" cy="3484274"/>
          </a:xfrm>
          <a:prstGeom prst="rect">
            <a:avLst/>
          </a:prstGeom>
          <a:noFill/>
          <a:ln>
            <a:noFill/>
          </a:ln>
        </p:spPr>
      </p:pic>
      <p:sp>
        <p:nvSpPr>
          <p:cNvPr id="439" name="Google Shape;439;p57"/>
          <p:cNvSpPr txBox="1"/>
          <p:nvPr>
            <p:ph idx="4294967295" type="body"/>
          </p:nvPr>
        </p:nvSpPr>
        <p:spPr>
          <a:xfrm>
            <a:off x="7266250" y="4465209"/>
            <a:ext cx="1839000" cy="694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400"/>
              <a:t>— </a:t>
            </a:r>
            <a:r>
              <a:rPr lang="en" sz="1400"/>
              <a:t>Andy Carmichael</a:t>
            </a:r>
            <a:br>
              <a:rPr lang="en" sz="1400"/>
            </a:br>
            <a:r>
              <a:rPr lang="en" sz="1400"/>
              <a:t>Wikipedia: Kanban</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8"/>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DevOps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DevOps Stages</a:t>
            </a:r>
            <a:endParaRPr/>
          </a:p>
        </p:txBody>
      </p:sp>
      <p:sp>
        <p:nvSpPr>
          <p:cNvPr id="450" name="Google Shape;450;p5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Continuous development</a:t>
            </a:r>
            <a:endParaRPr sz="2200"/>
          </a:p>
          <a:p>
            <a:pPr indent="-368300" lvl="0" marL="457200" rtl="0" algn="l">
              <a:spcBef>
                <a:spcPts val="0"/>
              </a:spcBef>
              <a:spcAft>
                <a:spcPts val="0"/>
              </a:spcAft>
              <a:buSzPts val="2200"/>
              <a:buChar char="❖"/>
            </a:pPr>
            <a:r>
              <a:rPr lang="en" sz="2200"/>
              <a:t>Continuous testing</a:t>
            </a:r>
            <a:endParaRPr sz="2200"/>
          </a:p>
          <a:p>
            <a:pPr indent="-368300" lvl="0" marL="457200" rtl="0" algn="l">
              <a:spcBef>
                <a:spcPts val="0"/>
              </a:spcBef>
              <a:spcAft>
                <a:spcPts val="0"/>
              </a:spcAft>
              <a:buSzPts val="2200"/>
              <a:buChar char="❖"/>
            </a:pPr>
            <a:r>
              <a:rPr lang="en" sz="2200"/>
              <a:t>Continuous integration</a:t>
            </a:r>
            <a:endParaRPr sz="2200"/>
          </a:p>
          <a:p>
            <a:pPr indent="-368300" lvl="0" marL="457200" rtl="0" algn="l">
              <a:spcBef>
                <a:spcPts val="0"/>
              </a:spcBef>
              <a:spcAft>
                <a:spcPts val="0"/>
              </a:spcAft>
              <a:buSzPts val="2200"/>
              <a:buChar char="❖"/>
            </a:pPr>
            <a:r>
              <a:rPr lang="en" sz="2200"/>
              <a:t>Continuous deployment</a:t>
            </a:r>
            <a:endParaRPr sz="2200"/>
          </a:p>
          <a:p>
            <a:pPr indent="-368300" lvl="0" marL="457200" rtl="0" algn="l">
              <a:spcBef>
                <a:spcPts val="0"/>
              </a:spcBef>
              <a:spcAft>
                <a:spcPts val="0"/>
              </a:spcAft>
              <a:buSzPts val="2200"/>
              <a:buChar char="❖"/>
            </a:pPr>
            <a:r>
              <a:rPr lang="en" sz="2200"/>
              <a:t>Continuous monitoring</a:t>
            </a:r>
            <a:endParaRPr sz="2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0"/>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DevOps Workflow</a:t>
            </a:r>
            <a:endParaRPr/>
          </a:p>
        </p:txBody>
      </p:sp>
      <p:pic>
        <p:nvPicPr>
          <p:cNvPr descr="Representation of the continuous DevOps process flow. " id="456" name="Google Shape;456;p60"/>
          <p:cNvPicPr preferRelativeResize="0"/>
          <p:nvPr/>
        </p:nvPicPr>
        <p:blipFill>
          <a:blip r:embed="rId3">
            <a:alphaModFix/>
          </a:blip>
          <a:stretch>
            <a:fillRect/>
          </a:stretch>
        </p:blipFill>
        <p:spPr>
          <a:xfrm>
            <a:off x="1410763" y="1344925"/>
            <a:ext cx="6322476" cy="3253749"/>
          </a:xfrm>
          <a:prstGeom prst="rect">
            <a:avLst/>
          </a:prstGeom>
          <a:noFill/>
          <a:ln>
            <a:noFill/>
          </a:ln>
        </p:spPr>
      </p:pic>
      <p:sp>
        <p:nvSpPr>
          <p:cNvPr id="457" name="Google Shape;457;p60"/>
          <p:cNvSpPr txBox="1"/>
          <p:nvPr>
            <p:ph idx="4294967295" type="body"/>
          </p:nvPr>
        </p:nvSpPr>
        <p:spPr>
          <a:xfrm>
            <a:off x="6998900" y="4389000"/>
            <a:ext cx="2030100" cy="694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 Pease, 2017</a:t>
            </a:r>
            <a:br>
              <a:rPr lang="en" sz="1400"/>
            </a:br>
            <a:r>
              <a:rPr lang="en" sz="1400"/>
              <a:t>devopedia.org/devops</a:t>
            </a:r>
            <a:endParaRPr sz="1400"/>
          </a:p>
          <a:p>
            <a:pPr indent="0" lvl="0" marL="0" rtl="0" algn="r">
              <a:spcBef>
                <a:spcPts val="1600"/>
              </a:spcBef>
              <a:spcAft>
                <a:spcPts val="0"/>
              </a:spcAft>
              <a:buNone/>
            </a:pPr>
            <a:r>
              <a:t/>
            </a:r>
            <a:endParaRPr sz="1400"/>
          </a:p>
          <a:p>
            <a:pPr indent="0" lvl="0" marL="0" rtl="0" algn="r">
              <a:spcBef>
                <a:spcPts val="1600"/>
              </a:spcBef>
              <a:spcAft>
                <a:spcPts val="1600"/>
              </a:spcAft>
              <a:buNone/>
            </a:pPr>
            <a:r>
              <a:t/>
            </a: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1"/>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Considering Agile [1]</a:t>
            </a:r>
            <a:endParaRPr/>
          </a:p>
        </p:txBody>
      </p:sp>
      <p:pic>
        <p:nvPicPr>
          <p:cNvPr descr="SafeHome comic panel. Vinod, Jamie, and Doug talking." id="463" name="Google Shape;463;p61"/>
          <p:cNvPicPr preferRelativeResize="0"/>
          <p:nvPr/>
        </p:nvPicPr>
        <p:blipFill>
          <a:blip r:embed="rId3">
            <a:alphaModFix/>
          </a:blip>
          <a:stretch>
            <a:fillRect/>
          </a:stretch>
        </p:blipFill>
        <p:spPr>
          <a:xfrm>
            <a:off x="2308138" y="924263"/>
            <a:ext cx="4527724" cy="4095075"/>
          </a:xfrm>
          <a:prstGeom prst="rect">
            <a:avLst/>
          </a:prstGeom>
          <a:noFill/>
          <a:ln>
            <a:noFill/>
          </a:ln>
        </p:spPr>
      </p:pic>
      <p:sp>
        <p:nvSpPr>
          <p:cNvPr id="464" name="Google Shape;464;p61"/>
          <p:cNvSpPr/>
          <p:nvPr/>
        </p:nvSpPr>
        <p:spPr>
          <a:xfrm>
            <a:off x="311725" y="1260763"/>
            <a:ext cx="1731000" cy="1731000"/>
          </a:xfrm>
          <a:prstGeom prst="wedgeEllipseCallout">
            <a:avLst>
              <a:gd fmla="val 73349" name="adj1"/>
              <a:gd fmla="val 60"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I was talking</a:t>
            </a:r>
            <a:br>
              <a:rPr lang="en">
                <a:solidFill>
                  <a:srgbClr val="434343"/>
                </a:solidFill>
                <a:latin typeface="Gentium Book Basic"/>
                <a:ea typeface="Gentium Book Basic"/>
                <a:cs typeface="Gentium Book Basic"/>
                <a:sym typeface="Gentium Book Basic"/>
              </a:rPr>
            </a:br>
            <a:r>
              <a:rPr lang="en">
                <a:solidFill>
                  <a:srgbClr val="434343"/>
                </a:solidFill>
                <a:latin typeface="Gentium Book Basic"/>
                <a:ea typeface="Gentium Book Basic"/>
                <a:cs typeface="Gentium Book Basic"/>
                <a:sym typeface="Gentium Book Basic"/>
              </a:rPr>
              <a:t>to a friend about Scrum and it sounds pretty good!</a:t>
            </a:r>
            <a:endParaRPr>
              <a:solidFill>
                <a:srgbClr val="434343"/>
              </a:solidFill>
              <a:latin typeface="Gentium Book Basic"/>
              <a:ea typeface="Gentium Book Basic"/>
              <a:cs typeface="Gentium Book Basic"/>
              <a:sym typeface="Gentium Book Basic"/>
            </a:endParaRPr>
          </a:p>
        </p:txBody>
      </p:sp>
      <p:sp>
        <p:nvSpPr>
          <p:cNvPr id="465" name="Google Shape;465;p61"/>
          <p:cNvSpPr/>
          <p:nvPr/>
        </p:nvSpPr>
        <p:spPr>
          <a:xfrm>
            <a:off x="4118163" y="2505950"/>
            <a:ext cx="1920900" cy="1920900"/>
          </a:xfrm>
          <a:prstGeom prst="roundRect">
            <a:avLst>
              <a:gd fmla="val 50000" name="adj"/>
            </a:avLst>
          </a:prstGeom>
          <a:solidFill>
            <a:srgbClr val="FFFFFF"/>
          </a:solidFill>
          <a:ln cap="flat" cmpd="sng" w="38100">
            <a:solidFill>
              <a:srgbClr val="43434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15000"/>
              </a:lnSpc>
              <a:spcBef>
                <a:spcPts val="0"/>
              </a:spcBef>
              <a:spcAft>
                <a:spcPts val="1600"/>
              </a:spcAft>
              <a:buNone/>
            </a:pPr>
            <a:r>
              <a:t/>
            </a:r>
            <a:endParaRPr>
              <a:solidFill>
                <a:srgbClr val="434343"/>
              </a:solidFill>
              <a:latin typeface="Gentium Book Basic"/>
              <a:ea typeface="Gentium Book Basic"/>
              <a:cs typeface="Gentium Book Basic"/>
              <a:sym typeface="Gentium Book Basic"/>
            </a:endParaRPr>
          </a:p>
        </p:txBody>
      </p:sp>
      <p:sp>
        <p:nvSpPr>
          <p:cNvPr id="466" name="Google Shape;466;p61"/>
          <p:cNvSpPr/>
          <p:nvPr/>
        </p:nvSpPr>
        <p:spPr>
          <a:xfrm>
            <a:off x="4316700" y="1561350"/>
            <a:ext cx="1086600" cy="1086600"/>
          </a:xfrm>
          <a:prstGeom prst="wedgeEllipseCallout">
            <a:avLst>
              <a:gd fmla="val -62148" name="adj1"/>
              <a:gd fmla="val -672"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You can</a:t>
            </a:r>
            <a:r>
              <a:rPr lang="en">
                <a:solidFill>
                  <a:srgbClr val="434343"/>
                </a:solidFill>
                <a:latin typeface="Gentium Book Basic"/>
                <a:ea typeface="Gentium Book Basic"/>
                <a:cs typeface="Gentium Book Basic"/>
                <a:sym typeface="Gentium Book Basic"/>
              </a:rPr>
              <a:t> develop fast.</a:t>
            </a:r>
            <a:endParaRPr>
              <a:solidFill>
                <a:srgbClr val="434343"/>
              </a:solidFill>
              <a:latin typeface="Gentium Book Basic"/>
              <a:ea typeface="Gentium Book Basic"/>
              <a:cs typeface="Gentium Book Basic"/>
              <a:sym typeface="Gentium Book Basic"/>
            </a:endParaRPr>
          </a:p>
        </p:txBody>
      </p:sp>
      <p:sp>
        <p:nvSpPr>
          <p:cNvPr id="467" name="Google Shape;467;p61"/>
          <p:cNvSpPr/>
          <p:nvPr/>
        </p:nvSpPr>
        <p:spPr>
          <a:xfrm>
            <a:off x="4118163" y="2505950"/>
            <a:ext cx="1920900" cy="1920900"/>
          </a:xfrm>
          <a:prstGeom prst="roundRect">
            <a:avLst>
              <a:gd fmla="val 50000" name="adj"/>
            </a:avLst>
          </a:prstGeom>
          <a:solidFill>
            <a:srgbClr val="FFFFFF"/>
          </a:solidFill>
          <a:ln>
            <a:noFill/>
          </a:ln>
        </p:spPr>
        <p:txBody>
          <a:bodyPr anchorCtr="0" anchor="t" bIns="0" lIns="0" spcFirstLastPara="1" rIns="0" wrap="square" tIns="0">
            <a:noAutofit/>
          </a:bodyPr>
          <a:lstStyle/>
          <a:p>
            <a:pPr indent="0" lvl="0" marL="0" marR="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You use</a:t>
            </a:r>
            <a:br>
              <a:rPr lang="en">
                <a:solidFill>
                  <a:srgbClr val="434343"/>
                </a:solidFill>
                <a:latin typeface="Gentium Book Basic"/>
                <a:ea typeface="Gentium Book Basic"/>
                <a:cs typeface="Gentium Book Basic"/>
                <a:sym typeface="Gentium Book Basic"/>
              </a:rPr>
            </a:br>
            <a:r>
              <a:rPr lang="en">
                <a:solidFill>
                  <a:srgbClr val="434343"/>
                </a:solidFill>
                <a:latin typeface="Gentium Book Basic"/>
                <a:ea typeface="Gentium Book Basic"/>
                <a:cs typeface="Gentium Book Basic"/>
                <a:sym typeface="Gentium Book Basic"/>
              </a:rPr>
              <a:t>sprints to deliver increments when the team decides the product is done.</a:t>
            </a:r>
            <a:endParaRPr>
              <a:solidFill>
                <a:srgbClr val="434343"/>
              </a:solidFill>
              <a:latin typeface="Gentium Book Basic"/>
              <a:ea typeface="Gentium Book Basic"/>
              <a:cs typeface="Gentium Book Basic"/>
              <a:sym typeface="Gentium Book Basic"/>
            </a:endParaRPr>
          </a:p>
        </p:txBody>
      </p:sp>
      <p:sp>
        <p:nvSpPr>
          <p:cNvPr id="468" name="Google Shape;468;p61"/>
          <p:cNvSpPr/>
          <p:nvPr/>
        </p:nvSpPr>
        <p:spPr>
          <a:xfrm>
            <a:off x="7162525" y="2819400"/>
            <a:ext cx="1863000" cy="1863000"/>
          </a:xfrm>
          <a:prstGeom prst="roundRect">
            <a:avLst>
              <a:gd fmla="val 50000" name="adj"/>
            </a:avLst>
          </a:prstGeom>
          <a:solidFill>
            <a:srgbClr val="FFFFFF"/>
          </a:solidFill>
          <a:ln cap="flat" cmpd="sng" w="38100">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15000"/>
              </a:lnSpc>
              <a:spcBef>
                <a:spcPts val="0"/>
              </a:spcBef>
              <a:spcAft>
                <a:spcPts val="1600"/>
              </a:spcAft>
              <a:buNone/>
            </a:pPr>
            <a:r>
              <a:t/>
            </a:r>
            <a:endParaRPr>
              <a:solidFill>
                <a:srgbClr val="434343"/>
              </a:solidFill>
              <a:latin typeface="Gentium Book Basic"/>
              <a:ea typeface="Gentium Book Basic"/>
              <a:cs typeface="Gentium Book Basic"/>
              <a:sym typeface="Gentium Book Basic"/>
            </a:endParaRPr>
          </a:p>
        </p:txBody>
      </p:sp>
      <p:sp>
        <p:nvSpPr>
          <p:cNvPr id="469" name="Google Shape;469;p61"/>
          <p:cNvSpPr/>
          <p:nvPr/>
        </p:nvSpPr>
        <p:spPr>
          <a:xfrm>
            <a:off x="6969325" y="1154100"/>
            <a:ext cx="1863000" cy="1863000"/>
          </a:xfrm>
          <a:prstGeom prst="wedgeEllipseCallout">
            <a:avLst>
              <a:gd fmla="val -66519" name="adj1"/>
              <a:gd fmla="val -4194"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I like the</a:t>
            </a:r>
            <a:br>
              <a:rPr lang="en">
                <a:solidFill>
                  <a:srgbClr val="434343"/>
                </a:solidFill>
                <a:latin typeface="Gentium Book Basic"/>
                <a:ea typeface="Gentium Book Basic"/>
                <a:cs typeface="Gentium Book Basic"/>
                <a:sym typeface="Gentium Book Basic"/>
              </a:rPr>
            </a:br>
            <a:r>
              <a:rPr lang="en">
                <a:solidFill>
                  <a:srgbClr val="434343"/>
                </a:solidFill>
                <a:latin typeface="Gentium Book Basic"/>
                <a:ea typeface="Gentium Book Basic"/>
                <a:cs typeface="Gentium Book Basic"/>
                <a:sym typeface="Gentium Book Basic"/>
              </a:rPr>
              <a:t>sprint concept and the emphasis on early test creation.</a:t>
            </a:r>
            <a:endParaRPr>
              <a:solidFill>
                <a:srgbClr val="434343"/>
              </a:solidFill>
              <a:latin typeface="Gentium Book Basic"/>
              <a:ea typeface="Gentium Book Basic"/>
              <a:cs typeface="Gentium Book Basic"/>
              <a:sym typeface="Gentium Book Basic"/>
            </a:endParaRPr>
          </a:p>
        </p:txBody>
      </p:sp>
      <p:sp>
        <p:nvSpPr>
          <p:cNvPr id="470" name="Google Shape;470;p61"/>
          <p:cNvSpPr/>
          <p:nvPr/>
        </p:nvSpPr>
        <p:spPr>
          <a:xfrm>
            <a:off x="7162525" y="2819400"/>
            <a:ext cx="1863000" cy="1863000"/>
          </a:xfrm>
          <a:prstGeom prst="roundRect">
            <a:avLst>
              <a:gd fmla="val 50000" name="adj"/>
            </a:avLst>
          </a:prstGeom>
          <a:solidFill>
            <a:srgbClr val="FFFFFF"/>
          </a:solidFill>
          <a:ln>
            <a:noFill/>
          </a:ln>
        </p:spPr>
        <p:txBody>
          <a:bodyPr anchorCtr="0" anchor="b" bIns="0" lIns="0" spcFirstLastPara="1" rIns="0" wrap="square" tIns="0">
            <a:noAutofit/>
          </a:bodyPr>
          <a:lstStyle/>
          <a:p>
            <a:pPr indent="0" lvl="0" marL="0" marR="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And I like the idea that the product owner is part of the team.</a:t>
            </a:r>
            <a:endParaRPr>
              <a:solidFill>
                <a:srgbClr val="434343"/>
              </a:solidFill>
              <a:latin typeface="Gentium Book Basic"/>
              <a:ea typeface="Gentium Book Basic"/>
              <a:cs typeface="Gentium Book Basic"/>
              <a:sym typeface="Gentium Book Basi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Considering Agile [2]</a:t>
            </a:r>
            <a:endParaRPr/>
          </a:p>
        </p:txBody>
      </p:sp>
      <p:pic>
        <p:nvPicPr>
          <p:cNvPr descr="SafeHome comic panel. Jamie talking." id="476" name="Google Shape;476;p62"/>
          <p:cNvPicPr preferRelativeResize="0"/>
          <p:nvPr/>
        </p:nvPicPr>
        <p:blipFill>
          <a:blip r:embed="rId3">
            <a:alphaModFix/>
          </a:blip>
          <a:stretch>
            <a:fillRect/>
          </a:stretch>
        </p:blipFill>
        <p:spPr>
          <a:xfrm>
            <a:off x="2308163" y="924263"/>
            <a:ext cx="4527724" cy="4095075"/>
          </a:xfrm>
          <a:prstGeom prst="rect">
            <a:avLst/>
          </a:prstGeom>
          <a:noFill/>
          <a:ln>
            <a:noFill/>
          </a:ln>
        </p:spPr>
      </p:pic>
      <p:sp>
        <p:nvSpPr>
          <p:cNvPr id="477" name="Google Shape;477;p62"/>
          <p:cNvSpPr/>
          <p:nvPr/>
        </p:nvSpPr>
        <p:spPr>
          <a:xfrm>
            <a:off x="1474325" y="1382250"/>
            <a:ext cx="1828800" cy="1828800"/>
          </a:xfrm>
          <a:prstGeom prst="wedgeEllipseCallout">
            <a:avLst>
              <a:gd fmla="val 74177" name="adj1"/>
              <a:gd fmla="val 25"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Huh? You mean that marketing will work on the project team with us?</a:t>
            </a:r>
            <a:endParaRPr>
              <a:latin typeface="Gentium Book Basic"/>
              <a:ea typeface="Gentium Book Basic"/>
              <a:cs typeface="Gentium Book Basic"/>
              <a:sym typeface="Gentium Book Basic"/>
            </a:endParaRPr>
          </a:p>
        </p:txBody>
      </p:sp>
      <p:sp>
        <p:nvSpPr>
          <p:cNvPr id="478" name="Google Shape;478;p62"/>
          <p:cNvSpPr/>
          <p:nvPr/>
        </p:nvSpPr>
        <p:spPr>
          <a:xfrm>
            <a:off x="5732350" y="1382250"/>
            <a:ext cx="1593900" cy="1593900"/>
          </a:xfrm>
          <a:prstGeom prst="wedgeEllipseCallout">
            <a:avLst>
              <a:gd fmla="val -72531" name="adj1"/>
              <a:gd fmla="val 8024"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They’ll be wanting changes every five minutes!</a:t>
            </a:r>
            <a:endParaRPr>
              <a:latin typeface="Gentium Book Basic"/>
              <a:ea typeface="Gentium Book Basic"/>
              <a:cs typeface="Gentium Book Basic"/>
              <a:sym typeface="Gentium Book Basi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Considering Agile [3]</a:t>
            </a:r>
            <a:endParaRPr/>
          </a:p>
        </p:txBody>
      </p:sp>
      <p:pic>
        <p:nvPicPr>
          <p:cNvPr descr="SafeHome comic panel. Doug talking." id="484" name="Google Shape;484;p63"/>
          <p:cNvPicPr preferRelativeResize="0"/>
          <p:nvPr/>
        </p:nvPicPr>
        <p:blipFill>
          <a:blip r:embed="rId3">
            <a:alphaModFix/>
          </a:blip>
          <a:stretch>
            <a:fillRect/>
          </a:stretch>
        </p:blipFill>
        <p:spPr>
          <a:xfrm>
            <a:off x="2308163" y="924263"/>
            <a:ext cx="4527724" cy="4095075"/>
          </a:xfrm>
          <a:prstGeom prst="rect">
            <a:avLst/>
          </a:prstGeom>
          <a:noFill/>
          <a:ln>
            <a:noFill/>
          </a:ln>
        </p:spPr>
      </p:pic>
      <p:sp>
        <p:nvSpPr>
          <p:cNvPr id="485" name="Google Shape;485;p63"/>
          <p:cNvSpPr/>
          <p:nvPr/>
        </p:nvSpPr>
        <p:spPr>
          <a:xfrm>
            <a:off x="1438175" y="1265000"/>
            <a:ext cx="2004600" cy="2004600"/>
          </a:xfrm>
          <a:prstGeom prst="wedgeEllipseCallout">
            <a:avLst>
              <a:gd fmla="val 70570" name="adj1"/>
              <a:gd fmla="val 2483"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The marketing team are stakeholders, but only one person can be the product owner. </a:t>
            </a:r>
            <a:endParaRPr>
              <a:latin typeface="Gentium Book Basic"/>
              <a:ea typeface="Gentium Book Basic"/>
              <a:cs typeface="Gentium Book Basic"/>
              <a:sym typeface="Gentium Book Basic"/>
            </a:endParaRPr>
          </a:p>
        </p:txBody>
      </p:sp>
      <p:sp>
        <p:nvSpPr>
          <p:cNvPr id="486" name="Google Shape;486;p63"/>
          <p:cNvSpPr/>
          <p:nvPr/>
        </p:nvSpPr>
        <p:spPr>
          <a:xfrm>
            <a:off x="5935075" y="1265000"/>
            <a:ext cx="1871100" cy="1871100"/>
          </a:xfrm>
          <a:prstGeom prst="wedgeEllipseCallout">
            <a:avLst>
              <a:gd fmla="val -68819" name="adj1"/>
              <a:gd fmla="val 4093"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For us, it would probably be Marg, from product management.</a:t>
            </a:r>
            <a:endParaRPr>
              <a:latin typeface="Gentium Book Basic"/>
              <a:ea typeface="Gentium Book Basic"/>
              <a:cs typeface="Gentium Book Basic"/>
              <a:sym typeface="Gentium Book Basi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Considering Agile [4]</a:t>
            </a:r>
            <a:endParaRPr/>
          </a:p>
        </p:txBody>
      </p:sp>
      <p:pic>
        <p:nvPicPr>
          <p:cNvPr descr="SafeHome comic panel. Vinod, Jamie, and Doug talking." id="492" name="Google Shape;492;p64"/>
          <p:cNvPicPr preferRelativeResize="0"/>
          <p:nvPr/>
        </p:nvPicPr>
        <p:blipFill>
          <a:blip r:embed="rId3">
            <a:alphaModFix/>
          </a:blip>
          <a:stretch>
            <a:fillRect/>
          </a:stretch>
        </p:blipFill>
        <p:spPr>
          <a:xfrm>
            <a:off x="2308138" y="924250"/>
            <a:ext cx="4527724" cy="4095075"/>
          </a:xfrm>
          <a:prstGeom prst="rect">
            <a:avLst/>
          </a:prstGeom>
          <a:noFill/>
          <a:ln>
            <a:noFill/>
          </a:ln>
        </p:spPr>
      </p:pic>
      <p:sp>
        <p:nvSpPr>
          <p:cNvPr id="493" name="Google Shape;493;p64"/>
          <p:cNvSpPr/>
          <p:nvPr/>
        </p:nvSpPr>
        <p:spPr>
          <a:xfrm>
            <a:off x="4134775" y="2137600"/>
            <a:ext cx="1671300" cy="1671300"/>
          </a:xfrm>
          <a:prstGeom prst="wedgeEllipseCallout">
            <a:avLst>
              <a:gd fmla="val -52987" name="adj1"/>
              <a:gd fmla="val -48601"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I just hope she can filter the changes that marketing will want.</a:t>
            </a:r>
            <a:endParaRPr>
              <a:latin typeface="Gentium Book Basic"/>
              <a:ea typeface="Gentium Book Basic"/>
              <a:cs typeface="Gentium Book Basic"/>
              <a:sym typeface="Gentium Book Basic"/>
            </a:endParaRPr>
          </a:p>
        </p:txBody>
      </p:sp>
      <p:sp>
        <p:nvSpPr>
          <p:cNvPr id="494" name="Google Shape;494;p64"/>
          <p:cNvSpPr/>
          <p:nvPr/>
        </p:nvSpPr>
        <p:spPr>
          <a:xfrm>
            <a:off x="3350125" y="3258775"/>
            <a:ext cx="1355400" cy="1355400"/>
          </a:xfrm>
          <a:prstGeom prst="wedgeEllipseCallout">
            <a:avLst>
              <a:gd fmla="val -56216" name="adj1"/>
              <a:gd fmla="val -70844" name="adj2"/>
            </a:avLst>
          </a:prstGeom>
          <a:solidFill>
            <a:srgbClr val="FFFFFF"/>
          </a:solidFill>
          <a:ln cap="flat" cmpd="sng" w="19050">
            <a:solidFill>
              <a:srgbClr val="434343"/>
            </a:solidFill>
            <a:prstDash val="dash"/>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Be agile.</a:t>
            </a:r>
            <a:br>
              <a:rPr lang="en">
                <a:solidFill>
                  <a:srgbClr val="434343"/>
                </a:solidFill>
                <a:latin typeface="Gentium Book Basic"/>
                <a:ea typeface="Gentium Book Basic"/>
                <a:cs typeface="Gentium Book Basic"/>
                <a:sym typeface="Gentium Book Basic"/>
              </a:rPr>
            </a:br>
            <a:r>
              <a:rPr lang="en">
                <a:solidFill>
                  <a:srgbClr val="434343"/>
                </a:solidFill>
                <a:latin typeface="Gentium Book Basic"/>
                <a:ea typeface="Gentium Book Basic"/>
                <a:cs typeface="Gentium Book Basic"/>
                <a:sym typeface="Gentium Book Basic"/>
              </a:rPr>
              <a:t>Embrace change!</a:t>
            </a:r>
            <a:endParaRPr>
              <a:latin typeface="Gentium Book Basic"/>
              <a:ea typeface="Gentium Book Basic"/>
              <a:cs typeface="Gentium Book Basic"/>
              <a:sym typeface="Gentium Book Basic"/>
            </a:endParaRPr>
          </a:p>
        </p:txBody>
      </p:sp>
      <p:sp>
        <p:nvSpPr>
          <p:cNvPr id="495" name="Google Shape;495;p64"/>
          <p:cNvSpPr/>
          <p:nvPr/>
        </p:nvSpPr>
        <p:spPr>
          <a:xfrm>
            <a:off x="7370625" y="2912925"/>
            <a:ext cx="1524000" cy="1524000"/>
          </a:xfrm>
          <a:prstGeom prst="roundRect">
            <a:avLst>
              <a:gd fmla="val 50000" name="adj"/>
            </a:avLst>
          </a:prstGeom>
          <a:solidFill>
            <a:srgbClr val="FFFFFF"/>
          </a:solidFill>
          <a:ln cap="flat" cmpd="sng" w="38100">
            <a:solidFill>
              <a:srgbClr val="43434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15000"/>
              </a:lnSpc>
              <a:spcBef>
                <a:spcPts val="0"/>
              </a:spcBef>
              <a:spcAft>
                <a:spcPts val="1600"/>
              </a:spcAft>
              <a:buNone/>
            </a:pPr>
            <a:r>
              <a:t/>
            </a:r>
            <a:endParaRPr>
              <a:solidFill>
                <a:srgbClr val="434343"/>
              </a:solidFill>
              <a:latin typeface="Gentium Book Basic"/>
              <a:ea typeface="Gentium Book Basic"/>
              <a:cs typeface="Gentium Book Basic"/>
              <a:sym typeface="Gentium Book Basic"/>
            </a:endParaRPr>
          </a:p>
        </p:txBody>
      </p:sp>
      <p:sp>
        <p:nvSpPr>
          <p:cNvPr id="496" name="Google Shape;496;p64"/>
          <p:cNvSpPr/>
          <p:nvPr/>
        </p:nvSpPr>
        <p:spPr>
          <a:xfrm>
            <a:off x="6909525" y="1121775"/>
            <a:ext cx="1985100" cy="1985100"/>
          </a:xfrm>
          <a:prstGeom prst="wedgeEllipseCallout">
            <a:avLst>
              <a:gd fmla="val -63999" name="adj1"/>
              <a:gd fmla="val -5383"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The only thing</a:t>
            </a:r>
            <a:br>
              <a:rPr lang="en">
                <a:solidFill>
                  <a:srgbClr val="434343"/>
                </a:solidFill>
                <a:latin typeface="Gentium Book Basic"/>
                <a:ea typeface="Gentium Book Basic"/>
                <a:cs typeface="Gentium Book Basic"/>
                <a:sym typeface="Gentium Book Basic"/>
              </a:rPr>
            </a:br>
            <a:r>
              <a:rPr lang="en">
                <a:solidFill>
                  <a:srgbClr val="434343"/>
                </a:solidFill>
                <a:latin typeface="Gentium Book Basic"/>
                <a:ea typeface="Gentium Book Basic"/>
                <a:cs typeface="Gentium Book Basic"/>
                <a:sym typeface="Gentium Book Basic"/>
              </a:rPr>
              <a:t>I don't like is the way that Scrum downplays analysis and design...</a:t>
            </a:r>
            <a:endParaRPr>
              <a:solidFill>
                <a:srgbClr val="434343"/>
              </a:solidFill>
              <a:latin typeface="Gentium Book Basic"/>
              <a:ea typeface="Gentium Book Basic"/>
              <a:cs typeface="Gentium Book Basic"/>
              <a:sym typeface="Gentium Book Basic"/>
            </a:endParaRPr>
          </a:p>
        </p:txBody>
      </p:sp>
      <p:sp>
        <p:nvSpPr>
          <p:cNvPr id="497" name="Google Shape;497;p64"/>
          <p:cNvSpPr/>
          <p:nvPr/>
        </p:nvSpPr>
        <p:spPr>
          <a:xfrm>
            <a:off x="7370625" y="2912925"/>
            <a:ext cx="1524000" cy="1524000"/>
          </a:xfrm>
          <a:prstGeom prst="roundRect">
            <a:avLst>
              <a:gd fmla="val 50000" name="adj"/>
            </a:avLst>
          </a:prstGeom>
          <a:solidFill>
            <a:srgbClr val="FFFFFF"/>
          </a:solidFill>
          <a:ln>
            <a:noFill/>
          </a:ln>
        </p:spPr>
        <p:txBody>
          <a:bodyPr anchorCtr="0" anchor="t" bIns="0" lIns="0" spcFirstLastPara="1" rIns="0" wrap="square" tIns="0">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It sort of says that writing code is where the action is.</a:t>
            </a:r>
            <a:endParaRPr>
              <a:solidFill>
                <a:srgbClr val="434343"/>
              </a:solidFill>
              <a:latin typeface="Gentium Book Basic"/>
              <a:ea typeface="Gentium Book Basic"/>
              <a:cs typeface="Gentium Book Basic"/>
              <a:sym typeface="Gentium Book Basic"/>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Considering Agile [5]</a:t>
            </a:r>
            <a:endParaRPr/>
          </a:p>
        </p:txBody>
      </p:sp>
      <p:pic>
        <p:nvPicPr>
          <p:cNvPr descr="SafeHome comic panel. Vinod and Jamie talking." id="503" name="Google Shape;503;p65"/>
          <p:cNvPicPr preferRelativeResize="0"/>
          <p:nvPr/>
        </p:nvPicPr>
        <p:blipFill>
          <a:blip r:embed="rId3">
            <a:alphaModFix/>
          </a:blip>
          <a:stretch>
            <a:fillRect/>
          </a:stretch>
        </p:blipFill>
        <p:spPr>
          <a:xfrm>
            <a:off x="2308163" y="924263"/>
            <a:ext cx="4527724" cy="4095075"/>
          </a:xfrm>
          <a:prstGeom prst="rect">
            <a:avLst/>
          </a:prstGeom>
          <a:noFill/>
          <a:ln>
            <a:noFill/>
          </a:ln>
        </p:spPr>
      </p:pic>
      <p:sp>
        <p:nvSpPr>
          <p:cNvPr id="504" name="Google Shape;504;p65"/>
          <p:cNvSpPr/>
          <p:nvPr/>
        </p:nvSpPr>
        <p:spPr>
          <a:xfrm>
            <a:off x="3942800" y="1052350"/>
            <a:ext cx="1298400" cy="1298400"/>
          </a:xfrm>
          <a:prstGeom prst="ellipse">
            <a:avLst/>
          </a:prstGeom>
          <a:solidFill>
            <a:srgbClr val="FFFFFF"/>
          </a:solidFill>
          <a:ln cap="flat" cmpd="sng" w="19050">
            <a:solidFill>
              <a:srgbClr val="434343"/>
            </a:solidFill>
            <a:prstDash val="solid"/>
            <a:round/>
            <a:headEnd len="sm" w="sm" type="none"/>
            <a:tailEnd len="sm" w="sm" type="none"/>
          </a:ln>
        </p:spPr>
        <p:txBody>
          <a:bodyPr anchorCtr="0" anchor="ctr" bIns="0" lIns="91425" spcFirstLastPara="1" rIns="91425" wrap="square" tIns="9142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Writing code is what we do, Boss!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Considering Agile [6]</a:t>
            </a:r>
            <a:endParaRPr/>
          </a:p>
        </p:txBody>
      </p:sp>
      <p:pic>
        <p:nvPicPr>
          <p:cNvPr descr="SafeHome comic panel. Doug talking." id="510" name="Google Shape;510;p66"/>
          <p:cNvPicPr preferRelativeResize="0"/>
          <p:nvPr/>
        </p:nvPicPr>
        <p:blipFill>
          <a:blip r:embed="rId3">
            <a:alphaModFix/>
          </a:blip>
          <a:stretch>
            <a:fillRect/>
          </a:stretch>
        </p:blipFill>
        <p:spPr>
          <a:xfrm>
            <a:off x="2308138" y="924263"/>
            <a:ext cx="4527724" cy="4095075"/>
          </a:xfrm>
          <a:prstGeom prst="rect">
            <a:avLst/>
          </a:prstGeom>
          <a:noFill/>
          <a:ln>
            <a:noFill/>
          </a:ln>
        </p:spPr>
      </p:pic>
      <p:sp>
        <p:nvSpPr>
          <p:cNvPr id="511" name="Google Shape;511;p66"/>
          <p:cNvSpPr/>
          <p:nvPr/>
        </p:nvSpPr>
        <p:spPr>
          <a:xfrm>
            <a:off x="770275" y="2360875"/>
            <a:ext cx="1871100" cy="1871100"/>
          </a:xfrm>
          <a:prstGeom prst="roundRect">
            <a:avLst>
              <a:gd fmla="val 50000" name="adj"/>
            </a:avLst>
          </a:prstGeom>
          <a:solidFill>
            <a:srgbClr val="FFFFFF"/>
          </a:solidFill>
          <a:ln cap="flat" cmpd="sng" w="38100">
            <a:solidFill>
              <a:srgbClr val="43434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15000"/>
              </a:lnSpc>
              <a:spcBef>
                <a:spcPts val="0"/>
              </a:spcBef>
              <a:spcAft>
                <a:spcPts val="1600"/>
              </a:spcAft>
              <a:buNone/>
            </a:pPr>
            <a:r>
              <a:t/>
            </a:r>
            <a:endParaRPr>
              <a:solidFill>
                <a:srgbClr val="434343"/>
              </a:solidFill>
              <a:latin typeface="Gentium Book Basic"/>
              <a:ea typeface="Gentium Book Basic"/>
              <a:cs typeface="Gentium Book Basic"/>
              <a:sym typeface="Gentium Book Basic"/>
            </a:endParaRPr>
          </a:p>
        </p:txBody>
      </p:sp>
      <p:sp>
        <p:nvSpPr>
          <p:cNvPr id="512" name="Google Shape;512;p66"/>
          <p:cNvSpPr/>
          <p:nvPr/>
        </p:nvSpPr>
        <p:spPr>
          <a:xfrm>
            <a:off x="1628875" y="1395500"/>
            <a:ext cx="1221600" cy="1221600"/>
          </a:xfrm>
          <a:prstGeom prst="wedgeEllipseCallout">
            <a:avLst>
              <a:gd fmla="val 70551" name="adj1"/>
              <a:gd fmla="val 20637"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That’s true!</a:t>
            </a:r>
            <a:endParaRPr>
              <a:latin typeface="Gentium Book Basic"/>
              <a:ea typeface="Gentium Book Basic"/>
              <a:cs typeface="Gentium Book Basic"/>
              <a:sym typeface="Gentium Book Basic"/>
            </a:endParaRPr>
          </a:p>
        </p:txBody>
      </p:sp>
      <p:sp>
        <p:nvSpPr>
          <p:cNvPr id="513" name="Google Shape;513;p66"/>
          <p:cNvSpPr/>
          <p:nvPr/>
        </p:nvSpPr>
        <p:spPr>
          <a:xfrm>
            <a:off x="5925025" y="1786950"/>
            <a:ext cx="1683300" cy="1683300"/>
          </a:xfrm>
          <a:prstGeom prst="wedgeEllipseCallout">
            <a:avLst>
              <a:gd fmla="val -68819" name="adj1"/>
              <a:gd fmla="val 4093"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and designing a solution that works!</a:t>
            </a:r>
            <a:endParaRPr>
              <a:latin typeface="Gentium Book Basic"/>
              <a:ea typeface="Gentium Book Basic"/>
              <a:cs typeface="Gentium Book Basic"/>
              <a:sym typeface="Gentium Book Basic"/>
            </a:endParaRPr>
          </a:p>
        </p:txBody>
      </p:sp>
      <p:sp>
        <p:nvSpPr>
          <p:cNvPr id="514" name="Google Shape;514;p66"/>
          <p:cNvSpPr/>
          <p:nvPr/>
        </p:nvSpPr>
        <p:spPr>
          <a:xfrm>
            <a:off x="770275" y="2360875"/>
            <a:ext cx="1871100" cy="1871100"/>
          </a:xfrm>
          <a:prstGeom prst="roundRect">
            <a:avLst>
              <a:gd fmla="val 50000" name="adj"/>
            </a:avLst>
          </a:prstGeom>
          <a:solidFill>
            <a:srgbClr val="FFFFFF"/>
          </a:solidFill>
          <a:ln>
            <a:noFill/>
          </a:ln>
        </p:spPr>
        <p:txBody>
          <a:bodyPr anchorCtr="0" anchor="t" bIns="0" lIns="0" spcFirstLastPara="1" rIns="0" wrap="square" tIns="0">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but I'd still like you to spend a little more time analyzing the problem...</a:t>
            </a:r>
            <a:endParaRPr>
              <a:solidFill>
                <a:srgbClr val="434343"/>
              </a:solidFill>
              <a:latin typeface="Gentium Book Basic"/>
              <a:ea typeface="Gentium Book Basic"/>
              <a:cs typeface="Gentium Book Basic"/>
              <a:sym typeface="Gentium Book Bas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Manifesto: Individuals and Interactions</a:t>
            </a:r>
            <a:endParaRPr/>
          </a:p>
        </p:txBody>
      </p:sp>
      <p:sp>
        <p:nvSpPr>
          <p:cNvPr id="155" name="Google Shape;155;p22"/>
          <p:cNvSpPr txBox="1"/>
          <p:nvPr/>
        </p:nvSpPr>
        <p:spPr>
          <a:xfrm>
            <a:off x="999475" y="1161750"/>
            <a:ext cx="7145100" cy="36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Nunito"/>
                <a:ea typeface="Nunito"/>
                <a:cs typeface="Nunito"/>
                <a:sym typeface="Nunito"/>
              </a:rPr>
              <a:t>We are uncovering better ways of developing software by doing it and helping others do it. Through this work we have come to value:</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Individuals and interactions over processes and tools</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Working software over comprehensive documentation</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Customer collaboration over contract negotiation</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Responding to change over following a plan</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rPr lang="en" sz="1800">
                <a:solidFill>
                  <a:srgbClr val="666666"/>
                </a:solidFill>
                <a:latin typeface="Nunito"/>
                <a:ea typeface="Nunito"/>
                <a:cs typeface="Nunito"/>
                <a:sym typeface="Nunito"/>
              </a:rPr>
              <a:t>That is, while there is value in the items on the right, we value the items on the left more.</a:t>
            </a:r>
            <a:endParaRPr sz="1800">
              <a:solidFill>
                <a:srgbClr val="666666"/>
              </a:solidFill>
              <a:latin typeface="Nunito"/>
              <a:ea typeface="Nunito"/>
              <a:cs typeface="Nunito"/>
              <a:sym typeface="Nunito"/>
            </a:endParaRPr>
          </a:p>
        </p:txBody>
      </p:sp>
      <p:sp>
        <p:nvSpPr>
          <p:cNvPr id="156" name="Google Shape;156;p22"/>
          <p:cNvSpPr/>
          <p:nvPr/>
        </p:nvSpPr>
        <p:spPr>
          <a:xfrm>
            <a:off x="381000" y="2079894"/>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7"/>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SafeHome: Considering Agile [7]</a:t>
            </a:r>
            <a:endParaRPr/>
          </a:p>
        </p:txBody>
      </p:sp>
      <p:pic>
        <p:nvPicPr>
          <p:cNvPr descr="SafeHome comic panel. Vinod, Jamie, and Doug talking." id="520" name="Google Shape;520;p67"/>
          <p:cNvPicPr preferRelativeResize="0"/>
          <p:nvPr/>
        </p:nvPicPr>
        <p:blipFill>
          <a:blip r:embed="rId3">
            <a:alphaModFix/>
          </a:blip>
          <a:stretch>
            <a:fillRect/>
          </a:stretch>
        </p:blipFill>
        <p:spPr>
          <a:xfrm>
            <a:off x="2308163" y="924263"/>
            <a:ext cx="4527724" cy="4095075"/>
          </a:xfrm>
          <a:prstGeom prst="rect">
            <a:avLst/>
          </a:prstGeom>
          <a:noFill/>
          <a:ln>
            <a:noFill/>
          </a:ln>
        </p:spPr>
      </p:pic>
      <p:sp>
        <p:nvSpPr>
          <p:cNvPr id="521" name="Google Shape;521;p67"/>
          <p:cNvSpPr/>
          <p:nvPr/>
        </p:nvSpPr>
        <p:spPr>
          <a:xfrm>
            <a:off x="221000" y="1425600"/>
            <a:ext cx="2017200" cy="2017200"/>
          </a:xfrm>
          <a:prstGeom prst="wedgeEllipseCallout">
            <a:avLst>
              <a:gd fmla="val 70570" name="adj1"/>
              <a:gd fmla="val 2483"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Maybe we can have it both ways: agility with a little bit of discipline!</a:t>
            </a:r>
            <a:endParaRPr>
              <a:latin typeface="Gentium Book Basic"/>
              <a:ea typeface="Gentium Book Basic"/>
              <a:cs typeface="Gentium Book Basic"/>
              <a:sym typeface="Gentium Book Basic"/>
            </a:endParaRPr>
          </a:p>
        </p:txBody>
      </p:sp>
      <p:sp>
        <p:nvSpPr>
          <p:cNvPr id="522" name="Google Shape;522;p67"/>
          <p:cNvSpPr/>
          <p:nvPr/>
        </p:nvSpPr>
        <p:spPr>
          <a:xfrm>
            <a:off x="6905850" y="1425600"/>
            <a:ext cx="1743300" cy="1743300"/>
          </a:xfrm>
          <a:prstGeom prst="wedgeEllipseCallout">
            <a:avLst>
              <a:gd fmla="val -68819" name="adj1"/>
              <a:gd fmla="val 4093" name="adj2"/>
            </a:avLst>
          </a:prstGeom>
          <a:solidFill>
            <a:srgbClr val="FFFFFF"/>
          </a:solidFill>
          <a:ln cap="flat" cmpd="sng" w="19050">
            <a:solidFill>
              <a:srgbClr val="434343"/>
            </a:solidFill>
            <a:prstDash val="solid"/>
            <a:round/>
            <a:headEnd len="sm" w="sm" type="none"/>
            <a:tailEnd len="sm" w="sm" type="none"/>
          </a:ln>
        </p:spPr>
        <p:txBody>
          <a:bodyPr anchorCtr="0" anchor="ctr" bIns="0" lIns="0" spcFirstLastPara="1" rIns="0" wrap="square" tIns="182875">
            <a:noAutofit/>
          </a:bodyPr>
          <a:lstStyle/>
          <a:p>
            <a:pPr indent="0" lvl="0" marL="0" rtl="0" algn="ctr">
              <a:lnSpc>
                <a:spcPct val="115000"/>
              </a:lnSpc>
              <a:spcBef>
                <a:spcPts val="0"/>
              </a:spcBef>
              <a:spcAft>
                <a:spcPts val="1600"/>
              </a:spcAft>
              <a:buNone/>
            </a:pPr>
            <a:r>
              <a:rPr lang="en">
                <a:solidFill>
                  <a:srgbClr val="434343"/>
                </a:solidFill>
                <a:latin typeface="Gentium Book Basic"/>
                <a:ea typeface="Gentium Book Basic"/>
                <a:cs typeface="Gentium Book Basic"/>
                <a:sym typeface="Gentium Book Basic"/>
              </a:rPr>
              <a:t>I think we can, Vinod. In fact, I’m sure of it!</a:t>
            </a:r>
            <a:endParaRPr>
              <a:latin typeface="Gentium Book Basic"/>
              <a:ea typeface="Gentium Book Basic"/>
              <a:cs typeface="Gentium Book Basic"/>
              <a:sym typeface="Gentium Book Basic"/>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8"/>
          <p:cNvSpPr txBox="1"/>
          <p:nvPr>
            <p:ph type="title"/>
          </p:nvPr>
        </p:nvSpPr>
        <p:spPr>
          <a:xfrm>
            <a:off x="311700" y="539725"/>
            <a:ext cx="8520600" cy="1282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Extra Slides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Scrum Teams</a:t>
            </a:r>
            <a:endParaRPr/>
          </a:p>
        </p:txBody>
      </p:sp>
      <p:pic>
        <p:nvPicPr>
          <p:cNvPr descr="group of persons icon" id="533" name="Google Shape;533;p69"/>
          <p:cNvPicPr preferRelativeResize="0"/>
          <p:nvPr/>
        </p:nvPicPr>
        <p:blipFill>
          <a:blip r:embed="rId3">
            <a:alphaModFix/>
          </a:blip>
          <a:stretch>
            <a:fillRect/>
          </a:stretch>
        </p:blipFill>
        <p:spPr>
          <a:xfrm>
            <a:off x="5243400" y="3009820"/>
            <a:ext cx="2962656" cy="1371600"/>
          </a:xfrm>
          <a:prstGeom prst="rect">
            <a:avLst/>
          </a:prstGeom>
          <a:noFill/>
          <a:ln>
            <a:noFill/>
          </a:ln>
        </p:spPr>
      </p:pic>
      <p:pic>
        <p:nvPicPr>
          <p:cNvPr descr="Project owner icon" id="534" name="Google Shape;534;p69"/>
          <p:cNvPicPr preferRelativeResize="0"/>
          <p:nvPr/>
        </p:nvPicPr>
        <p:blipFill>
          <a:blip r:embed="rId4">
            <a:alphaModFix/>
          </a:blip>
          <a:stretch>
            <a:fillRect/>
          </a:stretch>
        </p:blipFill>
        <p:spPr>
          <a:xfrm>
            <a:off x="5243400" y="650475"/>
            <a:ext cx="1001268" cy="1371600"/>
          </a:xfrm>
          <a:prstGeom prst="rect">
            <a:avLst/>
          </a:prstGeom>
          <a:noFill/>
          <a:ln>
            <a:noFill/>
          </a:ln>
        </p:spPr>
      </p:pic>
      <p:pic>
        <p:nvPicPr>
          <p:cNvPr descr="person icon" id="535" name="Google Shape;535;p69"/>
          <p:cNvPicPr preferRelativeResize="0"/>
          <p:nvPr/>
        </p:nvPicPr>
        <p:blipFill>
          <a:blip r:embed="rId5">
            <a:alphaModFix/>
          </a:blip>
          <a:stretch>
            <a:fillRect/>
          </a:stretch>
        </p:blipFill>
        <p:spPr>
          <a:xfrm>
            <a:off x="7204793" y="650475"/>
            <a:ext cx="1001268" cy="1371600"/>
          </a:xfrm>
          <a:prstGeom prst="rect">
            <a:avLst/>
          </a:prstGeom>
          <a:noFill/>
          <a:ln>
            <a:noFill/>
          </a:ln>
        </p:spPr>
      </p:pic>
      <p:sp>
        <p:nvSpPr>
          <p:cNvPr id="536" name="Google Shape;536;p69"/>
          <p:cNvSpPr txBox="1"/>
          <p:nvPr/>
        </p:nvSpPr>
        <p:spPr>
          <a:xfrm>
            <a:off x="5058225" y="2022075"/>
            <a:ext cx="1371600" cy="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Project Owner</a:t>
            </a:r>
            <a:endParaRPr>
              <a:latin typeface="Nunito"/>
              <a:ea typeface="Nunito"/>
              <a:cs typeface="Nunito"/>
              <a:sym typeface="Nunito"/>
            </a:endParaRPr>
          </a:p>
        </p:txBody>
      </p:sp>
      <p:sp>
        <p:nvSpPr>
          <p:cNvPr id="537" name="Google Shape;537;p69"/>
          <p:cNvSpPr txBox="1"/>
          <p:nvPr/>
        </p:nvSpPr>
        <p:spPr>
          <a:xfrm>
            <a:off x="7019625" y="2022075"/>
            <a:ext cx="1371600" cy="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Scrum Master</a:t>
            </a:r>
            <a:endParaRPr>
              <a:latin typeface="Nunito"/>
              <a:ea typeface="Nunito"/>
              <a:cs typeface="Nunito"/>
              <a:sym typeface="Nunito"/>
            </a:endParaRPr>
          </a:p>
        </p:txBody>
      </p:sp>
      <p:sp>
        <p:nvSpPr>
          <p:cNvPr id="538" name="Google Shape;538;p69"/>
          <p:cNvSpPr txBox="1"/>
          <p:nvPr/>
        </p:nvSpPr>
        <p:spPr>
          <a:xfrm>
            <a:off x="5836275" y="4381425"/>
            <a:ext cx="1776900" cy="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Development Team</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Manifesto: Working Software</a:t>
            </a:r>
            <a:endParaRPr/>
          </a:p>
        </p:txBody>
      </p:sp>
      <p:sp>
        <p:nvSpPr>
          <p:cNvPr id="162" name="Google Shape;162;p23"/>
          <p:cNvSpPr txBox="1"/>
          <p:nvPr/>
        </p:nvSpPr>
        <p:spPr>
          <a:xfrm>
            <a:off x="999475" y="1161750"/>
            <a:ext cx="7145100" cy="36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Nunito"/>
                <a:ea typeface="Nunito"/>
                <a:cs typeface="Nunito"/>
                <a:sym typeface="Nunito"/>
              </a:rPr>
              <a:t>We are uncovering better ways of developing software by doing it and helping others do it. Through this work we have come to value:</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Individuals and interactions over processes and tools</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Working software over comprehensive documentation</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Customer collaboration over contract negotiation</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Responding to change over following a plan</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rPr lang="en" sz="1800">
                <a:solidFill>
                  <a:srgbClr val="666666"/>
                </a:solidFill>
                <a:latin typeface="Nunito"/>
                <a:ea typeface="Nunito"/>
                <a:cs typeface="Nunito"/>
                <a:sym typeface="Nunito"/>
              </a:rPr>
              <a:t>That is, while there is value in the items on the right, we value the items on the left more.</a:t>
            </a:r>
            <a:endParaRPr sz="1800">
              <a:solidFill>
                <a:srgbClr val="666666"/>
              </a:solidFill>
              <a:latin typeface="Nunito"/>
              <a:ea typeface="Nunito"/>
              <a:cs typeface="Nunito"/>
              <a:sym typeface="Nunito"/>
            </a:endParaRPr>
          </a:p>
        </p:txBody>
      </p:sp>
      <p:sp>
        <p:nvSpPr>
          <p:cNvPr id="163" name="Google Shape;163;p23"/>
          <p:cNvSpPr/>
          <p:nvPr/>
        </p:nvSpPr>
        <p:spPr>
          <a:xfrm>
            <a:off x="381000" y="2384694"/>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Pause and Think</a:t>
            </a:r>
            <a:br>
              <a:rPr lang="en"/>
            </a:br>
            <a:r>
              <a:rPr lang="en"/>
              <a:t>Documentation</a:t>
            </a:r>
            <a:endParaRPr/>
          </a:p>
        </p:txBody>
      </p:sp>
      <p:sp>
        <p:nvSpPr>
          <p:cNvPr id="169" name="Google Shape;169;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How can too much documentation be worse than too little?</a:t>
            </a:r>
            <a:endParaRPr sz="22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Manifesto: Customer Collaboration</a:t>
            </a:r>
            <a:endParaRPr/>
          </a:p>
        </p:txBody>
      </p:sp>
      <p:sp>
        <p:nvSpPr>
          <p:cNvPr id="175" name="Google Shape;175;p25"/>
          <p:cNvSpPr txBox="1"/>
          <p:nvPr/>
        </p:nvSpPr>
        <p:spPr>
          <a:xfrm>
            <a:off x="999475" y="1161750"/>
            <a:ext cx="7145100" cy="36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Nunito"/>
                <a:ea typeface="Nunito"/>
                <a:cs typeface="Nunito"/>
                <a:sym typeface="Nunito"/>
              </a:rPr>
              <a:t>We are uncovering better ways of developing software by doing it and helping others do it. Through this work we have come to value:</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Individuals and interactions over processes and tools</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Working software over comprehensive documentation</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Customer collaboration over contract negotiation</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Responding to change over following a plan</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rPr lang="en" sz="1800">
                <a:solidFill>
                  <a:srgbClr val="666666"/>
                </a:solidFill>
                <a:latin typeface="Nunito"/>
                <a:ea typeface="Nunito"/>
                <a:cs typeface="Nunito"/>
                <a:sym typeface="Nunito"/>
              </a:rPr>
              <a:t>That is, while there is value in the items on the right, we value the items on the left more.</a:t>
            </a:r>
            <a:endParaRPr sz="1800">
              <a:solidFill>
                <a:srgbClr val="666666"/>
              </a:solidFill>
              <a:latin typeface="Nunito"/>
              <a:ea typeface="Nunito"/>
              <a:cs typeface="Nunito"/>
              <a:sym typeface="Nunito"/>
            </a:endParaRPr>
          </a:p>
        </p:txBody>
      </p:sp>
      <p:sp>
        <p:nvSpPr>
          <p:cNvPr id="176" name="Google Shape;176;p25"/>
          <p:cNvSpPr/>
          <p:nvPr/>
        </p:nvSpPr>
        <p:spPr>
          <a:xfrm>
            <a:off x="381000" y="2709547"/>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25" y="119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Manifesto: Responding to Change</a:t>
            </a:r>
            <a:endParaRPr/>
          </a:p>
        </p:txBody>
      </p:sp>
      <p:sp>
        <p:nvSpPr>
          <p:cNvPr id="182" name="Google Shape;182;p26"/>
          <p:cNvSpPr txBox="1"/>
          <p:nvPr/>
        </p:nvSpPr>
        <p:spPr>
          <a:xfrm>
            <a:off x="999475" y="1161750"/>
            <a:ext cx="7145100" cy="36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666666"/>
                </a:solidFill>
                <a:latin typeface="Nunito"/>
                <a:ea typeface="Nunito"/>
                <a:cs typeface="Nunito"/>
                <a:sym typeface="Nunito"/>
              </a:rPr>
              <a:t>We are uncovering better ways of developing software by doing it and helping others do it. Through this work we have come to value:</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Individuals and interactions over processes and tools</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Working software over comprehensive documentation</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Customer collaboration over contract negotiation</a:t>
            </a:r>
            <a:endParaRPr sz="1800">
              <a:solidFill>
                <a:srgbClr val="666666"/>
              </a:solidFill>
              <a:latin typeface="Nunito"/>
              <a:ea typeface="Nunito"/>
              <a:cs typeface="Nunito"/>
              <a:sym typeface="Nunito"/>
            </a:endParaRPr>
          </a:p>
          <a:p>
            <a:pPr indent="-342900" lvl="0" marL="457200" rtl="0" algn="l">
              <a:lnSpc>
                <a:spcPct val="115000"/>
              </a:lnSpc>
              <a:spcBef>
                <a:spcPts val="0"/>
              </a:spcBef>
              <a:spcAft>
                <a:spcPts val="0"/>
              </a:spcAft>
              <a:buClr>
                <a:srgbClr val="666666"/>
              </a:buClr>
              <a:buSzPts val="1800"/>
              <a:buFont typeface="Nunito"/>
              <a:buChar char="❖"/>
            </a:pPr>
            <a:r>
              <a:rPr lang="en" sz="1800">
                <a:solidFill>
                  <a:srgbClr val="666666"/>
                </a:solidFill>
                <a:latin typeface="Nunito"/>
                <a:ea typeface="Nunito"/>
                <a:cs typeface="Nunito"/>
                <a:sym typeface="Nunito"/>
              </a:rPr>
              <a:t>Responding to change over following a plan</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rgbClr val="666666"/>
              </a:solidFill>
              <a:latin typeface="Nunito"/>
              <a:ea typeface="Nunito"/>
              <a:cs typeface="Nunito"/>
              <a:sym typeface="Nunito"/>
            </a:endParaRPr>
          </a:p>
          <a:p>
            <a:pPr indent="0" lvl="0" marL="0" rtl="0" algn="l">
              <a:lnSpc>
                <a:spcPct val="115000"/>
              </a:lnSpc>
              <a:spcBef>
                <a:spcPts val="0"/>
              </a:spcBef>
              <a:spcAft>
                <a:spcPts val="0"/>
              </a:spcAft>
              <a:buNone/>
            </a:pPr>
            <a:r>
              <a:rPr lang="en" sz="1800">
                <a:solidFill>
                  <a:srgbClr val="666666"/>
                </a:solidFill>
                <a:latin typeface="Nunito"/>
                <a:ea typeface="Nunito"/>
                <a:cs typeface="Nunito"/>
                <a:sym typeface="Nunito"/>
              </a:rPr>
              <a:t>That is, while there is value in the items on the right, we value the items on the left more.</a:t>
            </a:r>
            <a:endParaRPr sz="1800">
              <a:solidFill>
                <a:srgbClr val="666666"/>
              </a:solidFill>
              <a:latin typeface="Nunito"/>
              <a:ea typeface="Nunito"/>
              <a:cs typeface="Nunito"/>
              <a:sym typeface="Nunito"/>
            </a:endParaRPr>
          </a:p>
        </p:txBody>
      </p:sp>
      <p:sp>
        <p:nvSpPr>
          <p:cNvPr id="183" name="Google Shape;183;p26"/>
          <p:cNvSpPr/>
          <p:nvPr/>
        </p:nvSpPr>
        <p:spPr>
          <a:xfrm>
            <a:off x="381000" y="3030389"/>
            <a:ext cx="1016100" cy="507900"/>
          </a:xfrm>
          <a:prstGeom prst="rightArrow">
            <a:avLst>
              <a:gd fmla="val 50000" name="adj1"/>
              <a:gd fmla="val 50000" name="adj2"/>
            </a:avLst>
          </a:prstGeom>
          <a:solidFill>
            <a:srgbClr val="1155C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Shift">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