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92" r:id="rId2"/>
    <p:sldId id="615" r:id="rId3"/>
    <p:sldId id="616" r:id="rId4"/>
    <p:sldId id="677" r:id="rId5"/>
    <p:sldId id="678" r:id="rId6"/>
    <p:sldId id="679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76" r:id="rId17"/>
    <p:sldId id="627" r:id="rId18"/>
    <p:sldId id="628" r:id="rId19"/>
    <p:sldId id="629" r:id="rId20"/>
    <p:sldId id="671" r:id="rId21"/>
    <p:sldId id="675" r:id="rId22"/>
  </p:sldIdLst>
  <p:sldSz cx="9144000" cy="6858000" type="screen4x3"/>
  <p:notesSz cx="6934200" cy="9220200"/>
  <p:custDataLst>
    <p:tags r:id="rId25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48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543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Chapter </a:t>
            </a:r>
            <a:r>
              <a:rPr lang="en-US" altLang="en-US" dirty="0" smtClean="0"/>
              <a:t>15 </a:t>
            </a:r>
            <a:r>
              <a:rPr lang="en-US" altLang="en-US" dirty="0" smtClean="0"/>
              <a:t>Part 1</a:t>
            </a: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Database Connectivity and Web Technologies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527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ODBC, DAO, and RDO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Remote Data Objects (RDO)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Higher-level object-oriented application interface used to access remote database servers</a:t>
            </a:r>
          </a:p>
          <a:p>
            <a:pPr eaLnBrk="1" hangingPunct="1"/>
            <a:r>
              <a:rPr lang="en-US" altLang="en-US" b="1" smtClean="0"/>
              <a:t>Dynamic-link libraries (DLLs)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Implements ODBC, DAO, and RDO as shared code that is dynamically linked to the Windows operating environment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76199"/>
            <a:ext cx="8912942" cy="6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0" y="28363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Components of ODBC Architecture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High-level ODBC API through which application programs access ODBC functionality</a:t>
            </a:r>
          </a:p>
          <a:p>
            <a:pPr eaLnBrk="1" hangingPunct="1"/>
            <a:r>
              <a:rPr lang="en-US" altLang="en-US" smtClean="0"/>
              <a:t>Driver manager that is in charge of managing all database connections</a:t>
            </a:r>
          </a:p>
          <a:p>
            <a:pPr eaLnBrk="1" hangingPunct="1"/>
            <a:r>
              <a:rPr lang="en-US" altLang="en-US" smtClean="0"/>
              <a:t>ODBC driver that communicates directly to DBMS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" y="152399"/>
            <a:ext cx="9011265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Linking and Embedding for Database (OLE-DB)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Database middleware that adds object-oriented functionality for access to data</a:t>
            </a:r>
          </a:p>
          <a:p>
            <a:pPr eaLnBrk="1" hangingPunct="1"/>
            <a:r>
              <a:rPr lang="en-US" altLang="en-US" dirty="0" smtClean="0"/>
              <a:t>Series of COM objects provides low-level database connectivity for applications</a:t>
            </a:r>
          </a:p>
          <a:p>
            <a:pPr eaLnBrk="1" hangingPunct="1"/>
            <a:r>
              <a:rPr lang="en-US" altLang="en-US" dirty="0" smtClean="0"/>
              <a:t>Types of objects based on functionality</a:t>
            </a:r>
          </a:p>
          <a:p>
            <a:pPr lvl="1" eaLnBrk="1" hangingPunct="1"/>
            <a:r>
              <a:rPr lang="en-US" altLang="en-US" dirty="0" smtClean="0"/>
              <a:t>Consumers</a:t>
            </a:r>
          </a:p>
          <a:p>
            <a:pPr lvl="1" eaLnBrk="1" hangingPunct="1"/>
            <a:r>
              <a:rPr lang="en-US" altLang="en-US" dirty="0" smtClean="0"/>
              <a:t>Providers</a:t>
            </a:r>
          </a:p>
          <a:p>
            <a:pPr eaLnBrk="1" hangingPunct="1"/>
            <a:r>
              <a:rPr lang="en-US" altLang="en-US" dirty="0"/>
              <a:t>Does not provide support for scripting </a:t>
            </a:r>
            <a:r>
              <a:rPr lang="en-US" altLang="en-US" dirty="0" smtClean="0"/>
              <a:t>languages</a:t>
            </a:r>
            <a:endParaRPr lang="en-US" alt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Linking and Embedding for Database (OLE-DB)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ActiveX Data Objects (ADO)</a:t>
            </a:r>
            <a:r>
              <a:rPr lang="en-US" altLang="en-US" dirty="0" smtClean="0"/>
              <a:t>: Provides:</a:t>
            </a:r>
          </a:p>
          <a:p>
            <a:pPr lvl="1" eaLnBrk="1" hangingPunct="1"/>
            <a:r>
              <a:rPr lang="en-US" altLang="en-US" dirty="0" smtClean="0"/>
              <a:t>High-level application-oriented interface to interact with OLE-DB, DAO, and RDO</a:t>
            </a:r>
          </a:p>
          <a:p>
            <a:pPr lvl="1" eaLnBrk="1" hangingPunct="1"/>
            <a:r>
              <a:rPr lang="en-US" altLang="en-US" dirty="0" smtClean="0"/>
              <a:t>Unified interface to access data from any programming language that uses the underlying OLE-DB objects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4413"/>
            <a:ext cx="8915400" cy="6571494"/>
          </a:xfrm>
          <a:prstGeom prst="rect">
            <a:avLst/>
          </a:prstGeom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ADO.NET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access component of Microsoft’s .NET application development framework</a:t>
            </a:r>
          </a:p>
          <a:p>
            <a:pPr eaLnBrk="1" hangingPunct="1"/>
            <a:r>
              <a:rPr lang="en-US" altLang="en-US" b="1" smtClean="0"/>
              <a:t>Microsoft’s .NET framework</a:t>
            </a:r>
          </a:p>
          <a:p>
            <a:pPr lvl="1" eaLnBrk="1" hangingPunct="1"/>
            <a:r>
              <a:rPr lang="en-US" altLang="en-US" smtClean="0"/>
              <a:t>Component-based platform for developing distributed, heterogeneous, interoperable applications </a:t>
            </a:r>
          </a:p>
          <a:p>
            <a:pPr lvl="1" eaLnBrk="1" hangingPunct="1"/>
            <a:r>
              <a:rPr lang="en-US" altLang="en-US" smtClean="0"/>
              <a:t>Manipulates any type of data using any combination of network, operating system, and programming language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ADO.NET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Features critical for the development of distributed applications</a:t>
            </a:r>
          </a:p>
          <a:p>
            <a:pPr lvl="1" eaLnBrk="1" hangingPunct="1"/>
            <a:r>
              <a:rPr lang="en-US" altLang="en-US" b="1" dirty="0" err="1" smtClean="0"/>
              <a:t>DataSet</a:t>
            </a:r>
            <a:r>
              <a:rPr lang="en-US" altLang="en-US" dirty="0" smtClean="0"/>
              <a:t>: Disconnected memory-resident representation of database</a:t>
            </a:r>
          </a:p>
          <a:p>
            <a:pPr lvl="1" eaLnBrk="1" hangingPunct="1"/>
            <a:r>
              <a:rPr lang="en-US" altLang="en-US" b="1" dirty="0" smtClean="0"/>
              <a:t>XML support </a:t>
            </a:r>
          </a:p>
          <a:p>
            <a:pPr lvl="2" eaLnBrk="1" hangingPunct="1"/>
            <a:r>
              <a:rPr lang="en-US" altLang="en-US" dirty="0" err="1" smtClean="0"/>
              <a:t>DataSet</a:t>
            </a:r>
            <a:r>
              <a:rPr lang="en-US" altLang="en-US" dirty="0" smtClean="0"/>
              <a:t> is internally stored in XML format</a:t>
            </a:r>
          </a:p>
          <a:p>
            <a:pPr lvl="2" eaLnBrk="1" hangingPunct="1"/>
            <a:r>
              <a:rPr lang="en-US" altLang="en-US" dirty="0" smtClean="0"/>
              <a:t>Data in </a:t>
            </a:r>
            <a:r>
              <a:rPr lang="en-US" altLang="en-US" dirty="0" err="1" smtClean="0"/>
              <a:t>DataSet</a:t>
            </a:r>
            <a:r>
              <a:rPr lang="en-US" altLang="en-US" dirty="0" smtClean="0"/>
              <a:t> is made persistent as XML documents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76200"/>
            <a:ext cx="8957187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79614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3629" y="1766637"/>
            <a:ext cx="9004169" cy="4648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About various database connectivity technologies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How Web-to-database middleware is used to integrate databases with the Internet</a:t>
            </a:r>
          </a:p>
          <a:p>
            <a:pPr eaLnBrk="1" hangingPunct="1"/>
            <a:endParaRPr lang="en-US" altLang="en-US" sz="2600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97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54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 connectivity: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Ways in which programs connect and communicate with data repositories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repository also known as data source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Represents data management application used to store data generated by the program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Microsoft interfaces are dominant players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ODBC, OLE-DB,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ADO.NET</a:t>
            </a:r>
          </a:p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Describe how a connection between the database and a Java application is created.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447800" y="600609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Connectivity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549138"/>
            <a:ext cx="8991600" cy="4648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Database middleware</a:t>
            </a:r>
            <a:r>
              <a:rPr lang="en-US" altLang="en-US" dirty="0" smtClean="0"/>
              <a:t>: Provides an interface between the application program and the database</a:t>
            </a:r>
          </a:p>
          <a:p>
            <a:pPr eaLnBrk="1" hangingPunct="1"/>
            <a:r>
              <a:rPr lang="en-US" altLang="en-US" dirty="0" smtClean="0"/>
              <a:t>Data repository - Data management application used to store data generated by an application program</a:t>
            </a:r>
          </a:p>
          <a:p>
            <a:pPr eaLnBrk="1" hangingPunct="1"/>
            <a:r>
              <a:rPr lang="en-US" altLang="en-US" b="1" dirty="0" smtClean="0"/>
              <a:t>Universal Data Access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(UDA)</a:t>
            </a:r>
            <a:r>
              <a:rPr lang="en-US" altLang="en-US" dirty="0" smtClean="0"/>
              <a:t>: Collection of technologies used to access any type of data source and manage the data through a common interface</a:t>
            </a:r>
          </a:p>
          <a:p>
            <a:pPr lvl="1" eaLnBrk="1" hangingPunct="1"/>
            <a:r>
              <a:rPr lang="en-US" altLang="en-US" dirty="0" smtClean="0"/>
              <a:t>ODBC, OLE-DB, ADO.NET form the backbone of MS UDA architecture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89075" y="28363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Internet Connectivity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new innovative services that:</a:t>
            </a:r>
          </a:p>
          <a:p>
            <a:pPr lvl="1" eaLnBrk="1" hangingPunct="1"/>
            <a:r>
              <a:rPr lang="en-US" altLang="en-US" smtClean="0"/>
              <a:t>Permit rapid response by bringing new services and products to market quickly</a:t>
            </a:r>
          </a:p>
          <a:p>
            <a:pPr lvl="1" eaLnBrk="1" hangingPunct="1"/>
            <a:r>
              <a:rPr lang="en-US" altLang="en-US" smtClean="0"/>
              <a:t>Increase customer satisfaction through creation of web-based support services</a:t>
            </a:r>
          </a:p>
          <a:p>
            <a:pPr lvl="1" eaLnBrk="1" hangingPunct="1"/>
            <a:r>
              <a:rPr lang="en-US" altLang="en-US" smtClean="0"/>
              <a:t>Allow anywhere, anytime data access using mobile smart devices via the Internet</a:t>
            </a:r>
          </a:p>
          <a:p>
            <a:pPr lvl="1" eaLnBrk="1" hangingPunct="1"/>
            <a:r>
              <a:rPr lang="en-US" altLang="en-US" smtClean="0"/>
              <a:t>Yield fast and effective information dissemination through universal access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Characteristics and Benefits of Internet Technologies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97438"/>
          </a:xfrm>
        </p:spPr>
        <p:txBody>
          <a:bodyPr/>
          <a:lstStyle/>
          <a:p>
            <a:r>
              <a:rPr lang="en-US" altLang="en-US" dirty="0" smtClean="0"/>
              <a:t>Hardware and software independence</a:t>
            </a:r>
          </a:p>
          <a:p>
            <a:pPr lvl="1"/>
            <a:r>
              <a:rPr lang="en-US" altLang="en-US" dirty="0" smtClean="0"/>
              <a:t>Savings in software equipment and acquisition</a:t>
            </a:r>
          </a:p>
          <a:p>
            <a:pPr lvl="1"/>
            <a:r>
              <a:rPr lang="en-US" altLang="en-US" dirty="0" smtClean="0"/>
              <a:t>Ability to run on existing equipment</a:t>
            </a:r>
          </a:p>
          <a:p>
            <a:pPr lvl="1"/>
            <a:r>
              <a:rPr lang="en-US" altLang="en-US" dirty="0" smtClean="0"/>
              <a:t>Platform independence and portability</a:t>
            </a:r>
          </a:p>
          <a:p>
            <a:pPr lvl="1"/>
            <a:r>
              <a:rPr lang="en-US" altLang="en-US" dirty="0" smtClean="0"/>
              <a:t>No need for multiple platform development</a:t>
            </a:r>
          </a:p>
          <a:p>
            <a:r>
              <a:rPr lang="en-US" altLang="en-US" dirty="0" smtClean="0"/>
              <a:t>Common and simple user interface</a:t>
            </a:r>
          </a:p>
          <a:p>
            <a:pPr lvl="1"/>
            <a:r>
              <a:rPr lang="en-US" altLang="en-US" dirty="0" smtClean="0"/>
              <a:t>Reduced training time and cost</a:t>
            </a:r>
          </a:p>
          <a:p>
            <a:pPr lvl="1"/>
            <a:r>
              <a:rPr lang="en-US" altLang="en-US" dirty="0" smtClean="0"/>
              <a:t>Reduced end-user support cost</a:t>
            </a:r>
          </a:p>
          <a:p>
            <a:pPr lvl="1"/>
            <a:r>
              <a:rPr lang="en-US" altLang="en-US" dirty="0" smtClean="0"/>
              <a:t>No need for multiple platform development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66335" y="2286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Characteristics and Benefits of Internet Technologies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897438"/>
          </a:xfrm>
        </p:spPr>
        <p:txBody>
          <a:bodyPr/>
          <a:lstStyle/>
          <a:p>
            <a:r>
              <a:rPr lang="en-US" altLang="en-US" smtClean="0"/>
              <a:t>Location independence</a:t>
            </a:r>
          </a:p>
          <a:p>
            <a:pPr lvl="1"/>
            <a:r>
              <a:rPr lang="en-US" altLang="en-US" smtClean="0"/>
              <a:t>Global access and reduced requirements for dedicated connections</a:t>
            </a:r>
          </a:p>
          <a:p>
            <a:r>
              <a:rPr lang="en-US" altLang="en-US" smtClean="0"/>
              <a:t>Rapid development at manageable costs</a:t>
            </a:r>
          </a:p>
          <a:p>
            <a:pPr lvl="1"/>
            <a:r>
              <a:rPr lang="en-US" altLang="en-US" smtClean="0"/>
              <a:t>Availability of plug-and-play and interactive development tools</a:t>
            </a:r>
          </a:p>
          <a:p>
            <a:pPr lvl="1"/>
            <a:r>
              <a:rPr lang="en-US" altLang="en-US" smtClean="0"/>
              <a:t>Reduced costs and development times</a:t>
            </a:r>
          </a:p>
          <a:p>
            <a:pPr lvl="1"/>
            <a:r>
              <a:rPr lang="en-US" altLang="en-US" smtClean="0"/>
              <a:t>Relatively inexpensive tools</a:t>
            </a:r>
          </a:p>
          <a:p>
            <a:pPr lvl="1"/>
            <a:r>
              <a:rPr lang="en-US" altLang="en-US" smtClean="0"/>
              <a:t>Free client access tools</a:t>
            </a:r>
          </a:p>
          <a:p>
            <a:pPr lvl="1"/>
            <a:r>
              <a:rPr lang="en-US" altLang="en-US" smtClean="0"/>
              <a:t>Distributed processing and scalability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2600" y="523568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Native SQL Connectivity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interface provided by database vendors</a:t>
            </a:r>
          </a:p>
          <a:p>
            <a:pPr eaLnBrk="1" hangingPunct="1"/>
            <a:r>
              <a:rPr lang="en-US" altLang="en-US" dirty="0"/>
              <a:t>Unique to each vendor</a:t>
            </a:r>
          </a:p>
          <a:p>
            <a:pPr lvl="1" eaLnBrk="1" hangingPunct="1"/>
            <a:r>
              <a:rPr lang="en-US" altLang="en-US" dirty="0"/>
              <a:t>Example: Oracle RDBMS</a:t>
            </a:r>
          </a:p>
          <a:p>
            <a:pPr lvl="1" eaLnBrk="1" hangingPunct="1"/>
            <a:r>
              <a:rPr lang="en-US" altLang="en-US" dirty="0"/>
              <a:t>Must install and configure Oracle’s SQL*Net interface in client computer</a:t>
            </a:r>
          </a:p>
          <a:p>
            <a:pPr eaLnBrk="1" hangingPunct="1"/>
            <a:r>
              <a:rPr lang="en-US" altLang="en-US" dirty="0"/>
              <a:t>Interfaces optimized for particular vendor’s DBMS</a:t>
            </a:r>
          </a:p>
          <a:p>
            <a:pPr eaLnBrk="1" hangingPunct="1"/>
            <a:r>
              <a:rPr lang="en-US" altLang="en-US" dirty="0"/>
              <a:t>Maintenance is a burden for the programmer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ODBC, DAO, and RDO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Open Database Connectivity (ODBC)</a:t>
            </a:r>
            <a:r>
              <a:rPr lang="en-US" altLang="en-US" smtClean="0"/>
              <a:t>:Microsoft’s implementation of a superset of SQL Access Group </a:t>
            </a:r>
            <a:r>
              <a:rPr lang="en-US" altLang="en-US" b="1" smtClean="0"/>
              <a:t>Call Level Interface (CLI) </a:t>
            </a:r>
            <a:r>
              <a:rPr lang="en-US" altLang="en-US" smtClean="0"/>
              <a:t>standard for database access</a:t>
            </a:r>
            <a:endParaRPr lang="en-US" altLang="en-US" b="1" smtClean="0"/>
          </a:p>
          <a:p>
            <a:pPr lvl="1" eaLnBrk="1" hangingPunct="1"/>
            <a:r>
              <a:rPr lang="en-US" altLang="en-US" smtClean="0"/>
              <a:t>Widely supported database connectivity interface</a:t>
            </a:r>
          </a:p>
          <a:p>
            <a:pPr lvl="1" eaLnBrk="1" hangingPunct="1"/>
            <a:r>
              <a:rPr lang="en-US" altLang="en-US" smtClean="0"/>
              <a:t>Allows Windows application to access relational data sources by using SQL via standard </a:t>
            </a:r>
            <a:r>
              <a:rPr lang="en-US" altLang="en-US" b="1" smtClean="0"/>
              <a:t>application programming interface (API)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676400" y="513735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ODBC, DAO, and RDO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Access Objects (DAO</a:t>
            </a:r>
            <a:r>
              <a:rPr lang="en-US" altLang="en-US" smtClean="0"/>
              <a:t>): Object-oriented API used to access MS Access, MS FoxPro, and dBase databases from Visual Basic programs</a:t>
            </a:r>
          </a:p>
          <a:p>
            <a:pPr lvl="1" eaLnBrk="1" hangingPunct="1"/>
            <a:r>
              <a:rPr lang="en-US" altLang="en-US" smtClean="0"/>
              <a:t>Provides an optimized interface that expose functionality of Jet data engine to programmers</a:t>
            </a:r>
          </a:p>
          <a:p>
            <a:pPr lvl="1" eaLnBrk="1" hangingPunct="1"/>
            <a:r>
              <a:rPr lang="en-US" altLang="en-US" smtClean="0"/>
              <a:t>DAO interface can be used to access other relational style data sources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4150</TotalTime>
  <Words>850</Words>
  <Application>Microsoft Office PowerPoint</Application>
  <PresentationFormat>On-screen Show (4:3)</PresentationFormat>
  <Paragraphs>137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Database Connectivity</vt:lpstr>
      <vt:lpstr>Database Internet Connectivity</vt:lpstr>
      <vt:lpstr>Characteristics and Benefits of Internet Technologies</vt:lpstr>
      <vt:lpstr>Characteristics and Benefits of Internet Technologies</vt:lpstr>
      <vt:lpstr>Native SQL Connectivity</vt:lpstr>
      <vt:lpstr>ODBC, DAO, and RDO</vt:lpstr>
      <vt:lpstr>ODBC, DAO, and RDO</vt:lpstr>
      <vt:lpstr>ODBC, DAO, and RDO</vt:lpstr>
      <vt:lpstr>PowerPoint Presentation</vt:lpstr>
      <vt:lpstr>Components of ODBC Architecture</vt:lpstr>
      <vt:lpstr>PowerPoint Presentation</vt:lpstr>
      <vt:lpstr>Object Linking and Embedding for Database (OLE-DB)</vt:lpstr>
      <vt:lpstr>Object Linking and Embedding for Database (OLE-DB)</vt:lpstr>
      <vt:lpstr>PowerPoint Presentation</vt:lpstr>
      <vt:lpstr>ADO.NET </vt:lpstr>
      <vt:lpstr>ADO.NET </vt:lpstr>
      <vt:lpstr>PowerPoint Presentation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337</cp:revision>
  <dcterms:created xsi:type="dcterms:W3CDTF">2003-01-16T16:51:42Z</dcterms:created>
  <dcterms:modified xsi:type="dcterms:W3CDTF">2017-10-07T14:36:47Z</dcterms:modified>
</cp:coreProperties>
</file>