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92" r:id="rId2"/>
    <p:sldId id="615" r:id="rId3"/>
    <p:sldId id="644" r:id="rId4"/>
    <p:sldId id="645" r:id="rId5"/>
    <p:sldId id="660" r:id="rId6"/>
    <p:sldId id="661" r:id="rId7"/>
    <p:sldId id="662" r:id="rId8"/>
    <p:sldId id="663" r:id="rId9"/>
    <p:sldId id="647" r:id="rId10"/>
    <p:sldId id="664" r:id="rId11"/>
    <p:sldId id="670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74" r:id="rId20"/>
    <p:sldId id="675" r:id="rId21"/>
  </p:sldIdLst>
  <p:sldSz cx="9144000" cy="6858000" type="screen4x3"/>
  <p:notesSz cx="6934200" cy="9220200"/>
  <p:custDataLst>
    <p:tags r:id="rId24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83" d="100"/>
          <a:sy n="83" d="100"/>
        </p:scale>
        <p:origin x="3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188ED-7435-4F01-A214-53E86073AD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40FA1-858B-45CA-877E-A00052FBABCB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Public cloud</a:t>
          </a:r>
          <a:endParaRPr lang="en-US" sz="2400" dirty="0"/>
        </a:p>
      </dgm:t>
    </dgm:pt>
    <dgm:pt modelId="{110E6067-DE4F-4B32-868E-F262DBE3D25E}" type="parTrans" cxnId="{0CD2B080-E86C-4B90-B0F4-7CE3B6D3C2F4}">
      <dgm:prSet/>
      <dgm:spPr/>
      <dgm:t>
        <a:bodyPr/>
        <a:lstStyle/>
        <a:p>
          <a:endParaRPr lang="en-US"/>
        </a:p>
      </dgm:t>
    </dgm:pt>
    <dgm:pt modelId="{45C3A3E7-FA6F-4F64-8921-214C9B6F1D25}" type="sibTrans" cxnId="{0CD2B080-E86C-4B90-B0F4-7CE3B6D3C2F4}">
      <dgm:prSet/>
      <dgm:spPr/>
      <dgm:t>
        <a:bodyPr/>
        <a:lstStyle/>
        <a:p>
          <a:endParaRPr lang="en-US"/>
        </a:p>
      </dgm:t>
    </dgm:pt>
    <dgm:pt modelId="{CA2D40D0-CE28-4CB1-8699-2A3FC9CD3B5C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Private cloud</a:t>
          </a:r>
          <a:endParaRPr lang="en-US" sz="2400" dirty="0"/>
        </a:p>
      </dgm:t>
    </dgm:pt>
    <dgm:pt modelId="{71B3D7CD-5378-441E-929B-95934ABF74EA}" type="parTrans" cxnId="{4F7E2E7A-C4FD-449C-8ED7-E045148E66FD}">
      <dgm:prSet/>
      <dgm:spPr/>
      <dgm:t>
        <a:bodyPr/>
        <a:lstStyle/>
        <a:p>
          <a:endParaRPr lang="en-US"/>
        </a:p>
      </dgm:t>
    </dgm:pt>
    <dgm:pt modelId="{94BD91D2-CCAF-4BA4-9A46-7A12C75887EE}" type="sibTrans" cxnId="{4F7E2E7A-C4FD-449C-8ED7-E045148E66FD}">
      <dgm:prSet/>
      <dgm:spPr/>
      <dgm:t>
        <a:bodyPr/>
        <a:lstStyle/>
        <a:p>
          <a:endParaRPr lang="en-US"/>
        </a:p>
      </dgm:t>
    </dgm:pt>
    <dgm:pt modelId="{E8029ADE-7109-43D4-AA91-6E023CAC32D0}">
      <dgm:prSet custT="1"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Community cloud</a:t>
          </a:r>
          <a:endParaRPr lang="en-US" sz="2400" dirty="0"/>
        </a:p>
      </dgm:t>
    </dgm:pt>
    <dgm:pt modelId="{AB8E0F02-EFDD-4D6C-BD5A-3E2B2C618B83}" type="parTrans" cxnId="{D39B8719-8CED-43C5-94AC-7F0FD519D232}">
      <dgm:prSet/>
      <dgm:spPr/>
      <dgm:t>
        <a:bodyPr/>
        <a:lstStyle/>
        <a:p>
          <a:endParaRPr lang="en-US"/>
        </a:p>
      </dgm:t>
    </dgm:pt>
    <dgm:pt modelId="{8D22A27D-BA46-4E15-A80C-DCD397B0AE1F}" type="sibTrans" cxnId="{D39B8719-8CED-43C5-94AC-7F0FD519D232}">
      <dgm:prSet/>
      <dgm:spPr/>
      <dgm:t>
        <a:bodyPr/>
        <a:lstStyle/>
        <a:p>
          <a:endParaRPr lang="en-US"/>
        </a:p>
      </dgm:t>
    </dgm:pt>
    <dgm:pt modelId="{57A5EDC6-DA26-4D1E-BEDC-0F70A3E65F88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Built by a third-party organization to sell cloud services to the general public</a:t>
          </a:r>
          <a:endParaRPr lang="en-US" sz="2400" dirty="0"/>
        </a:p>
      </dgm:t>
    </dgm:pt>
    <dgm:pt modelId="{A4ED35AF-085B-425F-9C18-26EB1E73953F}" type="parTrans" cxnId="{8F1751F1-67DC-4D3E-AED8-7B222F9AA428}">
      <dgm:prSet/>
      <dgm:spPr/>
      <dgm:t>
        <a:bodyPr/>
        <a:lstStyle/>
        <a:p>
          <a:endParaRPr lang="en-US"/>
        </a:p>
      </dgm:t>
    </dgm:pt>
    <dgm:pt modelId="{6FDE8570-83A8-4B7A-B394-00E8D21B8FC7}" type="sibTrans" cxnId="{8F1751F1-67DC-4D3E-AED8-7B222F9AA428}">
      <dgm:prSet/>
      <dgm:spPr/>
      <dgm:t>
        <a:bodyPr/>
        <a:lstStyle/>
        <a:p>
          <a:endParaRPr lang="en-US"/>
        </a:p>
      </dgm:t>
    </dgm:pt>
    <dgm:pt modelId="{7EF30503-191C-49AB-94CB-9FF41B4FD9D7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Built by an organization for the sole purpose of servicing its own needs</a:t>
          </a:r>
          <a:endParaRPr lang="en-US" sz="2400" dirty="0"/>
        </a:p>
      </dgm:t>
    </dgm:pt>
    <dgm:pt modelId="{AEE21C2D-C67B-48AC-9CB3-B299E67C98B5}" type="parTrans" cxnId="{5DE489C2-E15A-4086-AC8F-607830789CED}">
      <dgm:prSet/>
      <dgm:spPr/>
      <dgm:t>
        <a:bodyPr/>
        <a:lstStyle/>
        <a:p>
          <a:endParaRPr lang="en-US"/>
        </a:p>
      </dgm:t>
    </dgm:pt>
    <dgm:pt modelId="{9383955D-207F-4C38-A04D-F03D98EA6839}" type="sibTrans" cxnId="{5DE489C2-E15A-4086-AC8F-607830789CED}">
      <dgm:prSet/>
      <dgm:spPr/>
      <dgm:t>
        <a:bodyPr/>
        <a:lstStyle/>
        <a:p>
          <a:endParaRPr lang="en-US"/>
        </a:p>
      </dgm:t>
    </dgm:pt>
    <dgm:pt modelId="{90684A21-218D-49E3-A7AF-42AD055AD95F}">
      <dgm:prSet custT="1"/>
      <dgm:spPr>
        <a:ln>
          <a:solidFill>
            <a:srgbClr val="0070C0"/>
          </a:solidFill>
        </a:ln>
      </dgm:spPr>
      <dgm:t>
        <a:bodyPr/>
        <a:lstStyle/>
        <a:p>
          <a:pPr rtl="0"/>
          <a:r>
            <a:rPr lang="en-US" sz="2400" dirty="0" smtClean="0"/>
            <a:t>Built by and for a specific group of organizations that share a common trade</a:t>
          </a:r>
          <a:endParaRPr lang="en-US" sz="2400" dirty="0"/>
        </a:p>
      </dgm:t>
    </dgm:pt>
    <dgm:pt modelId="{18E75A58-5EB7-47E8-88AC-CD679031B90B}" type="parTrans" cxnId="{3DEE5814-3685-4D72-9CE8-FDF06D05BC83}">
      <dgm:prSet/>
      <dgm:spPr/>
      <dgm:t>
        <a:bodyPr/>
        <a:lstStyle/>
        <a:p>
          <a:endParaRPr lang="en-US"/>
        </a:p>
      </dgm:t>
    </dgm:pt>
    <dgm:pt modelId="{DEE6D885-2B64-48DD-AEE2-89DB2450F6E2}" type="sibTrans" cxnId="{3DEE5814-3685-4D72-9CE8-FDF06D05BC83}">
      <dgm:prSet/>
      <dgm:spPr/>
      <dgm:t>
        <a:bodyPr/>
        <a:lstStyle/>
        <a:p>
          <a:endParaRPr lang="en-US"/>
        </a:p>
      </dgm:t>
    </dgm:pt>
    <dgm:pt modelId="{8D1CAFD4-BE6D-4E1A-8F64-5456180563AC}" type="pres">
      <dgm:prSet presAssocID="{99C188ED-7435-4F01-A214-53E86073AD2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8C4412-2612-4F33-BCD6-B8C9D52C6CAB}" type="pres">
      <dgm:prSet presAssocID="{13D40FA1-858B-45CA-877E-A00052FBABCB}" presName="parentLin" presStyleCnt="0"/>
      <dgm:spPr/>
      <dgm:t>
        <a:bodyPr/>
        <a:lstStyle/>
        <a:p>
          <a:endParaRPr lang="en-US"/>
        </a:p>
      </dgm:t>
    </dgm:pt>
    <dgm:pt modelId="{DB980EBF-EC75-466F-9B51-E12B436F42ED}" type="pres">
      <dgm:prSet presAssocID="{13D40FA1-858B-45CA-877E-A00052FBABC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E799D2E-DDB9-4D78-8C56-FA3E8E211434}" type="pres">
      <dgm:prSet presAssocID="{13D40FA1-858B-45CA-877E-A00052FBAB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D78B4-0DB9-465C-9A56-434ED96824C9}" type="pres">
      <dgm:prSet presAssocID="{13D40FA1-858B-45CA-877E-A00052FBABCB}" presName="negativeSpace" presStyleCnt="0"/>
      <dgm:spPr/>
      <dgm:t>
        <a:bodyPr/>
        <a:lstStyle/>
        <a:p>
          <a:endParaRPr lang="en-US"/>
        </a:p>
      </dgm:t>
    </dgm:pt>
    <dgm:pt modelId="{4AFEE407-45E6-47D3-AD34-8CB323EDC002}" type="pres">
      <dgm:prSet presAssocID="{13D40FA1-858B-45CA-877E-A00052FBABC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36596-807F-47BA-B32F-34C0C45AE53B}" type="pres">
      <dgm:prSet presAssocID="{45C3A3E7-FA6F-4F64-8921-214C9B6F1D25}" presName="spaceBetweenRectangles" presStyleCnt="0"/>
      <dgm:spPr/>
      <dgm:t>
        <a:bodyPr/>
        <a:lstStyle/>
        <a:p>
          <a:endParaRPr lang="en-US"/>
        </a:p>
      </dgm:t>
    </dgm:pt>
    <dgm:pt modelId="{06AD2085-A4C5-46AC-888C-3D3ADEF1CB31}" type="pres">
      <dgm:prSet presAssocID="{CA2D40D0-CE28-4CB1-8699-2A3FC9CD3B5C}" presName="parentLin" presStyleCnt="0"/>
      <dgm:spPr/>
      <dgm:t>
        <a:bodyPr/>
        <a:lstStyle/>
        <a:p>
          <a:endParaRPr lang="en-US"/>
        </a:p>
      </dgm:t>
    </dgm:pt>
    <dgm:pt modelId="{EA799AA5-343E-4642-9B09-097CFC52CCC0}" type="pres">
      <dgm:prSet presAssocID="{CA2D40D0-CE28-4CB1-8699-2A3FC9CD3B5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3E0FA8-CA6E-4EF4-9B56-B23515F83B62}" type="pres">
      <dgm:prSet presAssocID="{CA2D40D0-CE28-4CB1-8699-2A3FC9CD3B5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F110F-4568-4231-94A7-EAC1220440AB}" type="pres">
      <dgm:prSet presAssocID="{CA2D40D0-CE28-4CB1-8699-2A3FC9CD3B5C}" presName="negativeSpace" presStyleCnt="0"/>
      <dgm:spPr/>
      <dgm:t>
        <a:bodyPr/>
        <a:lstStyle/>
        <a:p>
          <a:endParaRPr lang="en-US"/>
        </a:p>
      </dgm:t>
    </dgm:pt>
    <dgm:pt modelId="{FBFB4967-B507-4501-A47D-D2A2CFAC5C61}" type="pres">
      <dgm:prSet presAssocID="{CA2D40D0-CE28-4CB1-8699-2A3FC9CD3B5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CF0BD-EF36-4B98-BDFF-EC6E5F8B34B4}" type="pres">
      <dgm:prSet presAssocID="{94BD91D2-CCAF-4BA4-9A46-7A12C75887EE}" presName="spaceBetweenRectangles" presStyleCnt="0"/>
      <dgm:spPr/>
      <dgm:t>
        <a:bodyPr/>
        <a:lstStyle/>
        <a:p>
          <a:endParaRPr lang="en-US"/>
        </a:p>
      </dgm:t>
    </dgm:pt>
    <dgm:pt modelId="{8DDEDB04-01FA-4369-9C70-180C568AD750}" type="pres">
      <dgm:prSet presAssocID="{E8029ADE-7109-43D4-AA91-6E023CAC32D0}" presName="parentLin" presStyleCnt="0"/>
      <dgm:spPr/>
      <dgm:t>
        <a:bodyPr/>
        <a:lstStyle/>
        <a:p>
          <a:endParaRPr lang="en-US"/>
        </a:p>
      </dgm:t>
    </dgm:pt>
    <dgm:pt modelId="{8D20F0A5-6CA0-4DFA-9C86-72388D0613DE}" type="pres">
      <dgm:prSet presAssocID="{E8029ADE-7109-43D4-AA91-6E023CAC32D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4EA73C7-2D80-42DC-BCD7-5AE2256D561E}" type="pres">
      <dgm:prSet presAssocID="{E8029ADE-7109-43D4-AA91-6E023CAC32D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FB1F7-74D0-411C-A0EF-F2547DDEAABD}" type="pres">
      <dgm:prSet presAssocID="{E8029ADE-7109-43D4-AA91-6E023CAC32D0}" presName="negativeSpace" presStyleCnt="0"/>
      <dgm:spPr/>
      <dgm:t>
        <a:bodyPr/>
        <a:lstStyle/>
        <a:p>
          <a:endParaRPr lang="en-US"/>
        </a:p>
      </dgm:t>
    </dgm:pt>
    <dgm:pt modelId="{912D790B-A922-4EA1-AE05-222ADAD7E8AA}" type="pres">
      <dgm:prSet presAssocID="{E8029ADE-7109-43D4-AA91-6E023CAC32D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0FB6B2-93C4-46AF-BAFC-9CCB62BD3F9B}" type="presOf" srcId="{13D40FA1-858B-45CA-877E-A00052FBABCB}" destId="{8E799D2E-DDB9-4D78-8C56-FA3E8E211434}" srcOrd="1" destOrd="0" presId="urn:microsoft.com/office/officeart/2005/8/layout/list1"/>
    <dgm:cxn modelId="{931AC587-6A16-4546-8F52-950F68A84C27}" type="presOf" srcId="{13D40FA1-858B-45CA-877E-A00052FBABCB}" destId="{DB980EBF-EC75-466F-9B51-E12B436F42ED}" srcOrd="0" destOrd="0" presId="urn:microsoft.com/office/officeart/2005/8/layout/list1"/>
    <dgm:cxn modelId="{30D616B0-0244-43A7-88D0-E2026D28BF46}" type="presOf" srcId="{7EF30503-191C-49AB-94CB-9FF41B4FD9D7}" destId="{FBFB4967-B507-4501-A47D-D2A2CFAC5C61}" srcOrd="0" destOrd="0" presId="urn:microsoft.com/office/officeart/2005/8/layout/list1"/>
    <dgm:cxn modelId="{C240DA64-9CDC-48F0-A2D3-23BA65B22ED5}" type="presOf" srcId="{E8029ADE-7109-43D4-AA91-6E023CAC32D0}" destId="{84EA73C7-2D80-42DC-BCD7-5AE2256D561E}" srcOrd="1" destOrd="0" presId="urn:microsoft.com/office/officeart/2005/8/layout/list1"/>
    <dgm:cxn modelId="{5DE489C2-E15A-4086-AC8F-607830789CED}" srcId="{CA2D40D0-CE28-4CB1-8699-2A3FC9CD3B5C}" destId="{7EF30503-191C-49AB-94CB-9FF41B4FD9D7}" srcOrd="0" destOrd="0" parTransId="{AEE21C2D-C67B-48AC-9CB3-B299E67C98B5}" sibTransId="{9383955D-207F-4C38-A04D-F03D98EA6839}"/>
    <dgm:cxn modelId="{0CD2B080-E86C-4B90-B0F4-7CE3B6D3C2F4}" srcId="{99C188ED-7435-4F01-A214-53E86073AD21}" destId="{13D40FA1-858B-45CA-877E-A00052FBABCB}" srcOrd="0" destOrd="0" parTransId="{110E6067-DE4F-4B32-868E-F262DBE3D25E}" sibTransId="{45C3A3E7-FA6F-4F64-8921-214C9B6F1D25}"/>
    <dgm:cxn modelId="{3DEE5814-3685-4D72-9CE8-FDF06D05BC83}" srcId="{E8029ADE-7109-43D4-AA91-6E023CAC32D0}" destId="{90684A21-218D-49E3-A7AF-42AD055AD95F}" srcOrd="0" destOrd="0" parTransId="{18E75A58-5EB7-47E8-88AC-CD679031B90B}" sibTransId="{DEE6D885-2B64-48DD-AEE2-89DB2450F6E2}"/>
    <dgm:cxn modelId="{D0D6EE05-10CE-4290-847E-BB5662EFDAF7}" type="presOf" srcId="{99C188ED-7435-4F01-A214-53E86073AD21}" destId="{8D1CAFD4-BE6D-4E1A-8F64-5456180563AC}" srcOrd="0" destOrd="0" presId="urn:microsoft.com/office/officeart/2005/8/layout/list1"/>
    <dgm:cxn modelId="{8F1751F1-67DC-4D3E-AED8-7B222F9AA428}" srcId="{13D40FA1-858B-45CA-877E-A00052FBABCB}" destId="{57A5EDC6-DA26-4D1E-BEDC-0F70A3E65F88}" srcOrd="0" destOrd="0" parTransId="{A4ED35AF-085B-425F-9C18-26EB1E73953F}" sibTransId="{6FDE8570-83A8-4B7A-B394-00E8D21B8FC7}"/>
    <dgm:cxn modelId="{39BC2CC7-8A19-4F88-B9A9-D3DEA0515E93}" type="presOf" srcId="{CA2D40D0-CE28-4CB1-8699-2A3FC9CD3B5C}" destId="{EA799AA5-343E-4642-9B09-097CFC52CCC0}" srcOrd="0" destOrd="0" presId="urn:microsoft.com/office/officeart/2005/8/layout/list1"/>
    <dgm:cxn modelId="{7CF15355-7D9A-446F-B573-78B8969328E7}" type="presOf" srcId="{90684A21-218D-49E3-A7AF-42AD055AD95F}" destId="{912D790B-A922-4EA1-AE05-222ADAD7E8AA}" srcOrd="0" destOrd="0" presId="urn:microsoft.com/office/officeart/2005/8/layout/list1"/>
    <dgm:cxn modelId="{D39B8719-8CED-43C5-94AC-7F0FD519D232}" srcId="{99C188ED-7435-4F01-A214-53E86073AD21}" destId="{E8029ADE-7109-43D4-AA91-6E023CAC32D0}" srcOrd="2" destOrd="0" parTransId="{AB8E0F02-EFDD-4D6C-BD5A-3E2B2C618B83}" sibTransId="{8D22A27D-BA46-4E15-A80C-DCD397B0AE1F}"/>
    <dgm:cxn modelId="{9D8664FE-0E93-4EEF-B2D1-0EC6C3F9E895}" type="presOf" srcId="{E8029ADE-7109-43D4-AA91-6E023CAC32D0}" destId="{8D20F0A5-6CA0-4DFA-9C86-72388D0613DE}" srcOrd="0" destOrd="0" presId="urn:microsoft.com/office/officeart/2005/8/layout/list1"/>
    <dgm:cxn modelId="{4F7E2E7A-C4FD-449C-8ED7-E045148E66FD}" srcId="{99C188ED-7435-4F01-A214-53E86073AD21}" destId="{CA2D40D0-CE28-4CB1-8699-2A3FC9CD3B5C}" srcOrd="1" destOrd="0" parTransId="{71B3D7CD-5378-441E-929B-95934ABF74EA}" sibTransId="{94BD91D2-CCAF-4BA4-9A46-7A12C75887EE}"/>
    <dgm:cxn modelId="{9B1F9C54-A8BF-4A0B-96F9-5CF49574F3AF}" type="presOf" srcId="{CA2D40D0-CE28-4CB1-8699-2A3FC9CD3B5C}" destId="{5A3E0FA8-CA6E-4EF4-9B56-B23515F83B62}" srcOrd="1" destOrd="0" presId="urn:microsoft.com/office/officeart/2005/8/layout/list1"/>
    <dgm:cxn modelId="{CFB18407-1D91-41E8-990F-64F72FA3FE89}" type="presOf" srcId="{57A5EDC6-DA26-4D1E-BEDC-0F70A3E65F88}" destId="{4AFEE407-45E6-47D3-AD34-8CB323EDC002}" srcOrd="0" destOrd="0" presId="urn:microsoft.com/office/officeart/2005/8/layout/list1"/>
    <dgm:cxn modelId="{F297AE8E-3FF1-412D-9323-81D7BAD77EC5}" type="presParOf" srcId="{8D1CAFD4-BE6D-4E1A-8F64-5456180563AC}" destId="{A58C4412-2612-4F33-BCD6-B8C9D52C6CAB}" srcOrd="0" destOrd="0" presId="urn:microsoft.com/office/officeart/2005/8/layout/list1"/>
    <dgm:cxn modelId="{2790E429-04D1-4EA0-92A9-2A8D6B487D32}" type="presParOf" srcId="{A58C4412-2612-4F33-BCD6-B8C9D52C6CAB}" destId="{DB980EBF-EC75-466F-9B51-E12B436F42ED}" srcOrd="0" destOrd="0" presId="urn:microsoft.com/office/officeart/2005/8/layout/list1"/>
    <dgm:cxn modelId="{AB9280AC-B016-4722-AD0B-CD5D8FC8284F}" type="presParOf" srcId="{A58C4412-2612-4F33-BCD6-B8C9D52C6CAB}" destId="{8E799D2E-DDB9-4D78-8C56-FA3E8E211434}" srcOrd="1" destOrd="0" presId="urn:microsoft.com/office/officeart/2005/8/layout/list1"/>
    <dgm:cxn modelId="{6D624584-1B62-4214-850A-B967212D495A}" type="presParOf" srcId="{8D1CAFD4-BE6D-4E1A-8F64-5456180563AC}" destId="{881D78B4-0DB9-465C-9A56-434ED96824C9}" srcOrd="1" destOrd="0" presId="urn:microsoft.com/office/officeart/2005/8/layout/list1"/>
    <dgm:cxn modelId="{590910CE-455D-453B-A11E-143F19179191}" type="presParOf" srcId="{8D1CAFD4-BE6D-4E1A-8F64-5456180563AC}" destId="{4AFEE407-45E6-47D3-AD34-8CB323EDC002}" srcOrd="2" destOrd="0" presId="urn:microsoft.com/office/officeart/2005/8/layout/list1"/>
    <dgm:cxn modelId="{E4E46F3C-E972-4286-81A1-C5C5B6950A41}" type="presParOf" srcId="{8D1CAFD4-BE6D-4E1A-8F64-5456180563AC}" destId="{A9536596-807F-47BA-B32F-34C0C45AE53B}" srcOrd="3" destOrd="0" presId="urn:microsoft.com/office/officeart/2005/8/layout/list1"/>
    <dgm:cxn modelId="{8ACC984A-7AEC-4657-B690-71660F7FF6BC}" type="presParOf" srcId="{8D1CAFD4-BE6D-4E1A-8F64-5456180563AC}" destId="{06AD2085-A4C5-46AC-888C-3D3ADEF1CB31}" srcOrd="4" destOrd="0" presId="urn:microsoft.com/office/officeart/2005/8/layout/list1"/>
    <dgm:cxn modelId="{793174D7-70E1-4AC0-A2BD-11EE16542081}" type="presParOf" srcId="{06AD2085-A4C5-46AC-888C-3D3ADEF1CB31}" destId="{EA799AA5-343E-4642-9B09-097CFC52CCC0}" srcOrd="0" destOrd="0" presId="urn:microsoft.com/office/officeart/2005/8/layout/list1"/>
    <dgm:cxn modelId="{85C5E652-5E58-433E-B7F4-EAFC69FDA12D}" type="presParOf" srcId="{06AD2085-A4C5-46AC-888C-3D3ADEF1CB31}" destId="{5A3E0FA8-CA6E-4EF4-9B56-B23515F83B62}" srcOrd="1" destOrd="0" presId="urn:microsoft.com/office/officeart/2005/8/layout/list1"/>
    <dgm:cxn modelId="{6FA0968B-44BB-42E7-854A-01225D5B957B}" type="presParOf" srcId="{8D1CAFD4-BE6D-4E1A-8F64-5456180563AC}" destId="{148F110F-4568-4231-94A7-EAC1220440AB}" srcOrd="5" destOrd="0" presId="urn:microsoft.com/office/officeart/2005/8/layout/list1"/>
    <dgm:cxn modelId="{3B3A34EF-DF23-4CDF-9EFC-82E9DD01EDE8}" type="presParOf" srcId="{8D1CAFD4-BE6D-4E1A-8F64-5456180563AC}" destId="{FBFB4967-B507-4501-A47D-D2A2CFAC5C61}" srcOrd="6" destOrd="0" presId="urn:microsoft.com/office/officeart/2005/8/layout/list1"/>
    <dgm:cxn modelId="{13F3245C-BB25-4973-BA1F-8DC0629685CE}" type="presParOf" srcId="{8D1CAFD4-BE6D-4E1A-8F64-5456180563AC}" destId="{85BCF0BD-EF36-4B98-BDFF-EC6E5F8B34B4}" srcOrd="7" destOrd="0" presId="urn:microsoft.com/office/officeart/2005/8/layout/list1"/>
    <dgm:cxn modelId="{21BA4FFC-236F-4D8C-B80E-2DD7FE6C5B07}" type="presParOf" srcId="{8D1CAFD4-BE6D-4E1A-8F64-5456180563AC}" destId="{8DDEDB04-01FA-4369-9C70-180C568AD750}" srcOrd="8" destOrd="0" presId="urn:microsoft.com/office/officeart/2005/8/layout/list1"/>
    <dgm:cxn modelId="{E0784C76-5CC0-45B2-8349-D2A2219BD192}" type="presParOf" srcId="{8DDEDB04-01FA-4369-9C70-180C568AD750}" destId="{8D20F0A5-6CA0-4DFA-9C86-72388D0613DE}" srcOrd="0" destOrd="0" presId="urn:microsoft.com/office/officeart/2005/8/layout/list1"/>
    <dgm:cxn modelId="{61496C9C-62AC-42F0-9F25-3C679DE5B405}" type="presParOf" srcId="{8DDEDB04-01FA-4369-9C70-180C568AD750}" destId="{84EA73C7-2D80-42DC-BCD7-5AE2256D561E}" srcOrd="1" destOrd="0" presId="urn:microsoft.com/office/officeart/2005/8/layout/list1"/>
    <dgm:cxn modelId="{0E3ED372-E66B-4985-AD6F-E691EB6CDA61}" type="presParOf" srcId="{8D1CAFD4-BE6D-4E1A-8F64-5456180563AC}" destId="{1CCFB1F7-74D0-411C-A0EF-F2547DDEAABD}" srcOrd="9" destOrd="0" presId="urn:microsoft.com/office/officeart/2005/8/layout/list1"/>
    <dgm:cxn modelId="{1D204161-9E71-46BA-A8E6-5DA2F1FA4BFD}" type="presParOf" srcId="{8D1CAFD4-BE6D-4E1A-8F64-5456180563AC}" destId="{912D790B-A922-4EA1-AE05-222ADAD7E8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EE407-45E6-47D3-AD34-8CB323EDC002}">
      <dsp:nvSpPr>
        <dsp:cNvPr id="0" name=""/>
        <dsp:cNvSpPr/>
      </dsp:nvSpPr>
      <dsp:spPr>
        <a:xfrm>
          <a:off x="0" y="308009"/>
          <a:ext cx="80772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Built by a third-party organization to sell cloud services to the general public</a:t>
          </a:r>
          <a:endParaRPr lang="en-US" sz="2400" kern="1200" dirty="0"/>
        </a:p>
      </dsp:txBody>
      <dsp:txXfrm>
        <a:off x="0" y="308009"/>
        <a:ext cx="8077200" cy="1190700"/>
      </dsp:txXfrm>
    </dsp:sp>
    <dsp:sp modelId="{8E799D2E-DDB9-4D78-8C56-FA3E8E211434}">
      <dsp:nvSpPr>
        <dsp:cNvPr id="0" name=""/>
        <dsp:cNvSpPr/>
      </dsp:nvSpPr>
      <dsp:spPr>
        <a:xfrm>
          <a:off x="403860" y="42329"/>
          <a:ext cx="5654040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Public cloud</a:t>
          </a:r>
          <a:endParaRPr lang="en-US" sz="2400" kern="1200" dirty="0"/>
        </a:p>
      </dsp:txBody>
      <dsp:txXfrm>
        <a:off x="429799" y="68268"/>
        <a:ext cx="5602162" cy="479482"/>
      </dsp:txXfrm>
    </dsp:sp>
    <dsp:sp modelId="{FBFB4967-B507-4501-A47D-D2A2CFAC5C61}">
      <dsp:nvSpPr>
        <dsp:cNvPr id="0" name=""/>
        <dsp:cNvSpPr/>
      </dsp:nvSpPr>
      <dsp:spPr>
        <a:xfrm>
          <a:off x="0" y="1861589"/>
          <a:ext cx="80772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Built by an organization for the sole purpose of servicing its own needs</a:t>
          </a:r>
          <a:endParaRPr lang="en-US" sz="2400" kern="1200" dirty="0"/>
        </a:p>
      </dsp:txBody>
      <dsp:txXfrm>
        <a:off x="0" y="1861589"/>
        <a:ext cx="8077200" cy="1190700"/>
      </dsp:txXfrm>
    </dsp:sp>
    <dsp:sp modelId="{5A3E0FA8-CA6E-4EF4-9B56-B23515F83B62}">
      <dsp:nvSpPr>
        <dsp:cNvPr id="0" name=""/>
        <dsp:cNvSpPr/>
      </dsp:nvSpPr>
      <dsp:spPr>
        <a:xfrm>
          <a:off x="403860" y="1595910"/>
          <a:ext cx="5654040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Private cloud</a:t>
          </a:r>
          <a:endParaRPr lang="en-US" sz="2400" kern="1200" dirty="0"/>
        </a:p>
      </dsp:txBody>
      <dsp:txXfrm>
        <a:off x="429799" y="1621849"/>
        <a:ext cx="5602162" cy="479482"/>
      </dsp:txXfrm>
    </dsp:sp>
    <dsp:sp modelId="{912D790B-A922-4EA1-AE05-222ADAD7E8AA}">
      <dsp:nvSpPr>
        <dsp:cNvPr id="0" name=""/>
        <dsp:cNvSpPr/>
      </dsp:nvSpPr>
      <dsp:spPr>
        <a:xfrm>
          <a:off x="0" y="3415170"/>
          <a:ext cx="80772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880" tIns="374904" rIns="626880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Built by and for a specific group of organizations that share a common trade</a:t>
          </a:r>
          <a:endParaRPr lang="en-US" sz="2400" kern="1200" dirty="0"/>
        </a:p>
      </dsp:txBody>
      <dsp:txXfrm>
        <a:off x="0" y="3415170"/>
        <a:ext cx="8077200" cy="1190700"/>
      </dsp:txXfrm>
    </dsp:sp>
    <dsp:sp modelId="{84EA73C7-2D80-42DC-BCD7-5AE2256D561E}">
      <dsp:nvSpPr>
        <dsp:cNvPr id="0" name=""/>
        <dsp:cNvSpPr/>
      </dsp:nvSpPr>
      <dsp:spPr>
        <a:xfrm>
          <a:off x="403860" y="3149490"/>
          <a:ext cx="5654040" cy="531360"/>
        </a:xfrm>
        <a:prstGeom prst="roundRect">
          <a:avLst/>
        </a:prstGeom>
        <a:solidFill>
          <a:srgbClr val="0070C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Community cloud</a:t>
          </a:r>
          <a:endParaRPr lang="en-US" sz="2400" kern="1200" dirty="0"/>
        </a:p>
      </dsp:txBody>
      <dsp:txXfrm>
        <a:off x="429799" y="3175429"/>
        <a:ext cx="560216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48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15 </a:t>
            </a:r>
            <a:r>
              <a:rPr lang="en-US" altLang="en-US" dirty="0" smtClean="0"/>
              <a:t>Part </a:t>
            </a:r>
            <a:r>
              <a:rPr lang="en-US" altLang="en-US" dirty="0"/>
              <a:t>3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Database Connectivity and Web Technologies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527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112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ig14-17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54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XML Applications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B2B exchanges</a:t>
            </a:r>
          </a:p>
          <a:p>
            <a:pPr eaLnBrk="1" hangingPunct="1"/>
            <a:r>
              <a:rPr lang="en-US" altLang="en-US" smtClean="0"/>
              <a:t>Legacy systems integration</a:t>
            </a:r>
          </a:p>
          <a:p>
            <a:pPr eaLnBrk="1" hangingPunct="1"/>
            <a:r>
              <a:rPr lang="en-US" altLang="en-US" smtClean="0"/>
              <a:t>Web page development</a:t>
            </a:r>
          </a:p>
          <a:p>
            <a:pPr eaLnBrk="1" hangingPunct="1"/>
            <a:r>
              <a:rPr lang="en-US" altLang="en-US" smtClean="0"/>
              <a:t>Database support</a:t>
            </a:r>
          </a:p>
          <a:p>
            <a:pPr eaLnBrk="1" hangingPunct="1"/>
            <a:r>
              <a:rPr lang="en-US" altLang="en-US" smtClean="0"/>
              <a:t>Database meta-dictionaries</a:t>
            </a:r>
          </a:p>
          <a:p>
            <a:pPr eaLnBrk="1" hangingPunct="1"/>
            <a:r>
              <a:rPr lang="en-US" altLang="en-US" smtClean="0"/>
              <a:t>XML databases</a:t>
            </a:r>
          </a:p>
          <a:p>
            <a:pPr eaLnBrk="1" hangingPunct="1"/>
            <a:r>
              <a:rPr lang="en-US" altLang="en-US" smtClean="0"/>
              <a:t>XML services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Cloud Computing Services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Computing model that enables access to a shared pool of configurable computer resources that can be:</a:t>
            </a:r>
          </a:p>
          <a:p>
            <a:pPr lvl="1" eaLnBrk="1" hangingPunct="1"/>
            <a:r>
              <a:rPr lang="en-US" altLang="en-US" smtClean="0"/>
              <a:t>Rapidly provisioned </a:t>
            </a:r>
          </a:p>
          <a:p>
            <a:pPr lvl="1" eaLnBrk="1" hangingPunct="1"/>
            <a:r>
              <a:rPr lang="en-US" altLang="en-US" smtClean="0"/>
              <a:t>Released with minimal management effort or service provider interaction</a:t>
            </a:r>
          </a:p>
          <a:p>
            <a:pPr eaLnBrk="1" hangingPunct="1"/>
            <a:r>
              <a:rPr lang="en-US" altLang="en-US" smtClean="0"/>
              <a:t>Potential to become a game changer</a:t>
            </a:r>
          </a:p>
          <a:p>
            <a:pPr eaLnBrk="1" hangingPunct="1"/>
            <a:r>
              <a:rPr lang="en-US" altLang="en-US" smtClean="0"/>
              <a:t>Eliminates financial and technological barriers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Figure 14.20 - Cloud services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" y="103238"/>
            <a:ext cx="8910484" cy="64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4859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Cloud Implementation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532978"/>
              </p:ext>
            </p:extLst>
          </p:nvPr>
        </p:nvGraphicFramePr>
        <p:xfrm>
          <a:off x="533400" y="1676400"/>
          <a:ext cx="8077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069975" y="53340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Characteristics of Cloud Services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Ubiquitous access via Internet technologies</a:t>
            </a:r>
          </a:p>
          <a:p>
            <a:pPr eaLnBrk="1" hangingPunct="1"/>
            <a:r>
              <a:rPr lang="en-US" altLang="en-US" smtClean="0"/>
              <a:t>Shared infrastructure</a:t>
            </a:r>
          </a:p>
          <a:p>
            <a:pPr eaLnBrk="1" hangingPunct="1"/>
            <a:r>
              <a:rPr lang="en-US" altLang="en-US" smtClean="0"/>
              <a:t>Lower costs and variable pricing</a:t>
            </a:r>
          </a:p>
          <a:p>
            <a:pPr eaLnBrk="1" hangingPunct="1"/>
            <a:r>
              <a:rPr lang="en-US" altLang="en-US" smtClean="0"/>
              <a:t>Flexible and scalable services</a:t>
            </a:r>
          </a:p>
          <a:p>
            <a:pPr eaLnBrk="1" hangingPunct="1"/>
            <a:r>
              <a:rPr lang="en-US" altLang="en-US" smtClean="0"/>
              <a:t>Dynamic provisioning</a:t>
            </a:r>
          </a:p>
          <a:p>
            <a:pPr eaLnBrk="1" hangingPunct="1"/>
            <a:r>
              <a:rPr lang="en-US" altLang="en-US" smtClean="0"/>
              <a:t>Service orientation</a:t>
            </a:r>
          </a:p>
          <a:p>
            <a:pPr eaLnBrk="1" hangingPunct="1"/>
            <a:r>
              <a:rPr lang="en-US" altLang="en-US" smtClean="0"/>
              <a:t>Managed operations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0" y="76199"/>
            <a:ext cx="8893630" cy="64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4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209800" y="276743"/>
            <a:ext cx="6705600" cy="1069975"/>
          </a:xfrm>
        </p:spPr>
        <p:txBody>
          <a:bodyPr/>
          <a:lstStyle/>
          <a:p>
            <a:r>
              <a:rPr lang="en-US" altLang="en-US" dirty="0" smtClean="0"/>
              <a:t>Advantages and Disadvantages of Cloud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872" y="1521349"/>
            <a:ext cx="4041775" cy="4572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8347" y="1521349"/>
            <a:ext cx="4041775" cy="457200"/>
          </a:xfrm>
        </p:spPr>
        <p:txBody>
          <a:bodyPr/>
          <a:lstStyle/>
          <a:p>
            <a:pPr algn="ctr">
              <a:defRPr/>
            </a:pPr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2"/>
          </p:nvPr>
        </p:nvSpPr>
        <p:spPr>
          <a:xfrm>
            <a:off x="309513" y="1978549"/>
            <a:ext cx="4041775" cy="3886200"/>
          </a:xfrm>
        </p:spPr>
        <p:txBody>
          <a:bodyPr/>
          <a:lstStyle/>
          <a:p>
            <a:r>
              <a:rPr lang="en-US" altLang="en-US" sz="2200" dirty="0" smtClean="0"/>
              <a:t>Low initial cost of entry</a:t>
            </a:r>
          </a:p>
          <a:p>
            <a:r>
              <a:rPr lang="en-US" altLang="en-US" sz="2200" dirty="0" smtClean="0"/>
              <a:t>Scalability/ Elasticity</a:t>
            </a:r>
          </a:p>
          <a:p>
            <a:r>
              <a:rPr lang="en-US" altLang="en-US" sz="2200" dirty="0" smtClean="0"/>
              <a:t>Support for mobile computing</a:t>
            </a:r>
          </a:p>
          <a:p>
            <a:r>
              <a:rPr lang="en-US" altLang="en-US" sz="2200" dirty="0" smtClean="0"/>
              <a:t>Ubiquitous access</a:t>
            </a:r>
          </a:p>
          <a:p>
            <a:r>
              <a:rPr lang="en-US" altLang="en-US" sz="2200" dirty="0" smtClean="0"/>
              <a:t>High reliability and performance</a:t>
            </a:r>
          </a:p>
          <a:p>
            <a:r>
              <a:rPr lang="en-US" altLang="en-US" sz="2200" dirty="0" smtClean="0"/>
              <a:t>Fast provisioning</a:t>
            </a:r>
          </a:p>
          <a:p>
            <a:r>
              <a:rPr lang="en-US" altLang="en-US" sz="2200" dirty="0" smtClean="0"/>
              <a:t>Managed infrastructure</a:t>
            </a:r>
          </a:p>
          <a:p>
            <a:endParaRPr lang="en-US" altLang="en-US" sz="2200" dirty="0" smtClean="0"/>
          </a:p>
          <a:p>
            <a:endParaRPr lang="en-US" altLang="en-US" sz="2200" dirty="0" smtClean="0"/>
          </a:p>
        </p:txBody>
      </p:sp>
      <p:sp>
        <p:nvSpPr>
          <p:cNvPr id="54278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1946275"/>
            <a:ext cx="4273550" cy="3886200"/>
          </a:xfrm>
        </p:spPr>
        <p:txBody>
          <a:bodyPr/>
          <a:lstStyle/>
          <a:p>
            <a:r>
              <a:rPr lang="en-US" altLang="en-US" sz="2200" dirty="0" smtClean="0"/>
              <a:t>Issues of security, privacy and compliance</a:t>
            </a:r>
          </a:p>
          <a:p>
            <a:r>
              <a:rPr lang="en-US" altLang="en-US" sz="2200" dirty="0" smtClean="0"/>
              <a:t> Hidden costs of implementation and operation</a:t>
            </a:r>
          </a:p>
          <a:p>
            <a:r>
              <a:rPr lang="en-US" altLang="en-US" sz="2200" dirty="0" smtClean="0"/>
              <a:t>Data migration</a:t>
            </a:r>
          </a:p>
          <a:p>
            <a:r>
              <a:rPr lang="en-US" altLang="en-US" sz="2200" dirty="0" smtClean="0"/>
              <a:t>Complex licensing schemes</a:t>
            </a:r>
          </a:p>
          <a:p>
            <a:r>
              <a:rPr lang="en-US" altLang="en-US" sz="2200" dirty="0" smtClean="0"/>
              <a:t>Loss of ownership and control</a:t>
            </a:r>
          </a:p>
          <a:p>
            <a:r>
              <a:rPr lang="en-US" altLang="en-US" sz="2200" dirty="0" smtClean="0"/>
              <a:t>Organization culture</a:t>
            </a:r>
          </a:p>
          <a:p>
            <a:r>
              <a:rPr lang="en-US" altLang="en-US" sz="2200" dirty="0" smtClean="0"/>
              <a:t>Difficult integration with IT system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XML provides semantics to share structured documents across the Web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Produces description and representation of data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Cloud Services provide almost all capabilities needed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79614" y="489857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3630" y="1600200"/>
            <a:ext cx="9004169" cy="4648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What Extensible Markup Language (XML) is and why it is important for Web database development</a:t>
            </a:r>
          </a:p>
          <a:p>
            <a:pPr eaLnBrk="1" hangingPunct="1"/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About cloud computing and how it enables the database-as-a-service model</a:t>
            </a:r>
          </a:p>
          <a:p>
            <a:pPr eaLnBrk="1" hangingPunct="1"/>
            <a:endParaRPr lang="en-US" altLang="en-US" sz="2600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97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Imagine what an .XML file that contains the grades for this class would like.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727075" y="533400"/>
            <a:ext cx="7696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Extensible Markup Language (XML)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Represents and manipulates data elements</a:t>
            </a:r>
          </a:p>
          <a:p>
            <a:pPr eaLnBrk="1" hangingPunct="1"/>
            <a:r>
              <a:rPr lang="en-US" altLang="en-US" smtClean="0"/>
              <a:t>Facilitates the exchange of structured documents over the Web</a:t>
            </a:r>
          </a:p>
          <a:p>
            <a:pPr eaLnBrk="1" hangingPunct="1"/>
            <a:r>
              <a:rPr lang="en-US" altLang="en-US" smtClean="0"/>
              <a:t>Characteristics</a:t>
            </a:r>
          </a:p>
          <a:p>
            <a:pPr lvl="1" eaLnBrk="1" hangingPunct="1"/>
            <a:r>
              <a:rPr lang="en-US" altLang="en-US" smtClean="0"/>
              <a:t>Allows definition of new tags</a:t>
            </a:r>
          </a:p>
          <a:p>
            <a:pPr lvl="1" eaLnBrk="1" hangingPunct="1"/>
            <a:r>
              <a:rPr lang="en-US" altLang="en-US" smtClean="0"/>
              <a:t>Case sensitive</a:t>
            </a:r>
          </a:p>
          <a:p>
            <a:pPr lvl="1" eaLnBrk="1" hangingPunct="1"/>
            <a:r>
              <a:rPr lang="en-US" altLang="en-US" smtClean="0"/>
              <a:t>Must be well-formed and properly nested</a:t>
            </a:r>
          </a:p>
          <a:p>
            <a:pPr lvl="1" eaLnBrk="1" hangingPunct="1"/>
            <a:r>
              <a:rPr lang="en-US" altLang="en-US" smtClean="0"/>
              <a:t>Comments indicated with &lt;- and -&gt;</a:t>
            </a:r>
          </a:p>
          <a:p>
            <a:pPr lvl="1" eaLnBrk="1" hangingPunct="1"/>
            <a:r>
              <a:rPr lang="en-US" altLang="en-US" smtClean="0"/>
              <a:t>XML and xml prefixes reserved for XML tags only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5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93775" y="5334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Document Type Definitions (DTD)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File with .dtd extension that describes elements</a:t>
            </a:r>
          </a:p>
          <a:p>
            <a:pPr eaLnBrk="1" hangingPunct="1"/>
            <a:r>
              <a:rPr lang="en-US" altLang="en-US" smtClean="0"/>
              <a:t>Provides composition of database’s logical model</a:t>
            </a:r>
          </a:p>
          <a:p>
            <a:pPr eaLnBrk="1" hangingPunct="1"/>
            <a:r>
              <a:rPr lang="en-US" altLang="en-US" smtClean="0"/>
              <a:t>Defines the syntax rules or valid tags for each type of XML document</a:t>
            </a:r>
          </a:p>
          <a:p>
            <a:pPr eaLnBrk="1" hangingPunct="1"/>
            <a:r>
              <a:rPr lang="en-US" altLang="en-US" smtClean="0"/>
              <a:t>Companies engaging in e-commerce transaction must develop and share DTDs</a:t>
            </a:r>
          </a:p>
          <a:p>
            <a:pPr eaLnBrk="1" hangingPunct="1"/>
            <a:r>
              <a:rPr lang="en-US" altLang="en-US" smtClean="0"/>
              <a:t>DTD referenced from inside XML document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2305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" y="1600200"/>
            <a:ext cx="8859297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28699" y="723900"/>
            <a:ext cx="7086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/>
              <a:t>Document Type Definitions (DTD)</a:t>
            </a:r>
          </a:p>
        </p:txBody>
      </p:sp>
    </p:spTree>
    <p:extLst>
      <p:ext uri="{BB962C8B-B14F-4D97-AF65-F5344CB8AC3E}">
        <p14:creationId xmlns:p14="http://schemas.microsoft.com/office/powerpoint/2010/main" val="30916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" y="76199"/>
            <a:ext cx="8971936" cy="64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Document Type Definitions (DTD) 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and XML Schemas (cont’d.)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XML schema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Advanced data definition language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Describes the structure of XML data documents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Advantage of XML schema: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More closely maps to database terminology and features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XML schema definition (XSD) </a:t>
            </a:r>
            <a:r>
              <a:rPr lang="en-US" altLang="en-US" smtClean="0">
                <a:ea typeface="ＭＳ Ｐゴシック" panose="020B0600070205080204" pitchFamily="34" charset="-128"/>
              </a:rPr>
              <a:t>file uses syntax similar to XML document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XML Presentation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XML separates data structure from presentation and processing</a:t>
            </a:r>
          </a:p>
          <a:p>
            <a:pPr eaLnBrk="1" hangingPunct="1"/>
            <a:r>
              <a:rPr lang="en-US" altLang="en-US" smtClean="0"/>
              <a:t>Extensible Style Language (XSL) displays XML data</a:t>
            </a:r>
          </a:p>
          <a:p>
            <a:pPr lvl="1" eaLnBrk="1" hangingPunct="1"/>
            <a:r>
              <a:rPr lang="en-US" altLang="en-US" smtClean="0"/>
              <a:t>Defines the rules by which XML data are formatted and displayed</a:t>
            </a:r>
          </a:p>
          <a:p>
            <a:pPr lvl="1" eaLnBrk="1" hangingPunct="1"/>
            <a:r>
              <a:rPr lang="en-US" altLang="en-US" smtClean="0"/>
              <a:t>Parts:</a:t>
            </a:r>
          </a:p>
          <a:p>
            <a:pPr lvl="2" eaLnBrk="1" hangingPunct="1"/>
            <a:r>
              <a:rPr lang="en-US" altLang="en-US" smtClean="0"/>
              <a:t>Extensible Style Language Transformations (XSLT)</a:t>
            </a:r>
          </a:p>
          <a:p>
            <a:pPr lvl="2" eaLnBrk="1" hangingPunct="1"/>
            <a:r>
              <a:rPr lang="en-US" altLang="en-US" smtClean="0"/>
              <a:t>XSL style sheets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5387</TotalTime>
  <Words>623</Words>
  <Application>Microsoft Office PowerPoint</Application>
  <PresentationFormat>On-screen Show (4:3)</PresentationFormat>
  <Paragraphs>131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Extensible Markup Language (XML)</vt:lpstr>
      <vt:lpstr>Document Type Definitions (DTD)</vt:lpstr>
      <vt:lpstr>PowerPoint Presentation</vt:lpstr>
      <vt:lpstr>PowerPoint Presentation</vt:lpstr>
      <vt:lpstr>PowerPoint Presentation</vt:lpstr>
      <vt:lpstr>Document Type Definitions (DTD)  and XML Schemas (cont’d.)</vt:lpstr>
      <vt:lpstr>XML Presentation</vt:lpstr>
      <vt:lpstr>PowerPoint Presentation</vt:lpstr>
      <vt:lpstr>PowerPoint Presentation</vt:lpstr>
      <vt:lpstr>XML Applications</vt:lpstr>
      <vt:lpstr>Cloud Computing Services</vt:lpstr>
      <vt:lpstr>Figure 14.20 - Cloud services</vt:lpstr>
      <vt:lpstr>Cloud Implementation Types</vt:lpstr>
      <vt:lpstr>Characteristics of Cloud Services</vt:lpstr>
      <vt:lpstr>PowerPoint Presentation</vt:lpstr>
      <vt:lpstr>Advantages and Disadvantages of Cloud Computing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340</cp:revision>
  <dcterms:created xsi:type="dcterms:W3CDTF">2003-01-16T16:51:42Z</dcterms:created>
  <dcterms:modified xsi:type="dcterms:W3CDTF">2017-10-07T14:11:14Z</dcterms:modified>
</cp:coreProperties>
</file>