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1"/>
  </p:notesMasterIdLst>
  <p:handoutMasterIdLst>
    <p:handoutMasterId r:id="rId32"/>
  </p:handoutMasterIdLst>
  <p:sldIdLst>
    <p:sldId id="292" r:id="rId2"/>
    <p:sldId id="671" r:id="rId3"/>
    <p:sldId id="710" r:id="rId4"/>
    <p:sldId id="711" r:id="rId5"/>
    <p:sldId id="712" r:id="rId6"/>
    <p:sldId id="713" r:id="rId7"/>
    <p:sldId id="714" r:id="rId8"/>
    <p:sldId id="715" r:id="rId9"/>
    <p:sldId id="692" r:id="rId10"/>
    <p:sldId id="693" r:id="rId11"/>
    <p:sldId id="694" r:id="rId12"/>
    <p:sldId id="716" r:id="rId13"/>
    <p:sldId id="717" r:id="rId14"/>
    <p:sldId id="696" r:id="rId15"/>
    <p:sldId id="697" r:id="rId16"/>
    <p:sldId id="698" r:id="rId17"/>
    <p:sldId id="699" r:id="rId18"/>
    <p:sldId id="700" r:id="rId19"/>
    <p:sldId id="701" r:id="rId20"/>
    <p:sldId id="718" r:id="rId21"/>
    <p:sldId id="719" r:id="rId22"/>
    <p:sldId id="720" r:id="rId23"/>
    <p:sldId id="722" r:id="rId24"/>
    <p:sldId id="723" r:id="rId25"/>
    <p:sldId id="724" r:id="rId26"/>
    <p:sldId id="725" r:id="rId27"/>
    <p:sldId id="726" r:id="rId28"/>
    <p:sldId id="704" r:id="rId29"/>
    <p:sldId id="727" r:id="rId30"/>
  </p:sldIdLst>
  <p:sldSz cx="9144000" cy="6858000" type="screen4x3"/>
  <p:notesSz cx="6934200" cy="9220200"/>
  <p:custDataLst>
    <p:tags r:id="rId33"/>
  </p:custDataLst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lr>
        <a:srgbClr val="006699"/>
      </a:buClr>
      <a:buFont typeface="Times New Roman" panose="02020603050405020304" pitchFamily="18" charset="0"/>
      <a:buChar char="•"/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Iyer" initials="T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90929"/>
  </p:normalViewPr>
  <p:slideViewPr>
    <p:cSldViewPr>
      <p:cViewPr varScale="1">
        <p:scale>
          <a:sx n="78" d="100"/>
          <a:sy n="78" d="100"/>
        </p:scale>
        <p:origin x="46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6F7B278-2B3F-46CF-8931-2BC6F8EB3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08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79913"/>
            <a:ext cx="508635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D1146F13-B57D-4DE0-899D-FA9B87F733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057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46F13-B57D-4DE0-899D-FA9B87F733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82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18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1DE58-C35D-4631-AB52-2BDF5B8E9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77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31463-D8B8-47FA-AF0B-878C91323C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93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9725" y="152400"/>
            <a:ext cx="21145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075" y="152400"/>
            <a:ext cx="61912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4919B-919F-4E80-88D9-D5548AEE0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2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6200"/>
            <a:ext cx="6172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DD0C8D-CF30-478E-9ADF-4C4835778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29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83469-0284-4DAE-ACAA-4AFFBDF07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09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676400"/>
            <a:ext cx="41529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4F6CA-C2F1-41A1-B8C3-2C15891EA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2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49BA8-F855-4D69-AC3B-146989042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7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C88546-F1A5-4EBC-AC88-46062DEFA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47F166-5AFE-4545-BCBE-5C761779A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D8B3D-E700-4C27-B818-EFFA1BB026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1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29168-9154-43A0-B28A-1E4258387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24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676400"/>
            <a:ext cx="8458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text styles</a:t>
            </a:r>
          </a:p>
          <a:p>
            <a:pPr lvl="1"/>
            <a:r>
              <a:rPr lang="en-US" altLang="en-US" smtClean="0"/>
              <a:t> 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 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457200" y="1565275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57200" y="1489075"/>
            <a:ext cx="7924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000"/>
            </a:lvl1pPr>
          </a:lstStyle>
          <a:p>
            <a:fld id="{80CEC538-5A4E-4E40-933F-8DEA5D21A93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524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868424" cy="3931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ebdings" panose="05030102010509060703" pitchFamily="18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Monotype Sorts" pitchFamily="2" charset="2"/>
        <a:buChar char="w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47800" y="76200"/>
            <a:ext cx="7543800" cy="10668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Chapter </a:t>
            </a:r>
            <a:r>
              <a:rPr lang="en-US" altLang="en-US" dirty="0" smtClean="0"/>
              <a:t>11 Part 1</a:t>
            </a: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/>
              <a:t>Database Performance Tuning </a:t>
            </a:r>
            <a:endParaRPr lang="en-US" altLang="en-US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dirty="0" smtClean="0"/>
              <a:t>and </a:t>
            </a:r>
            <a:r>
              <a:rPr lang="en-US" altLang="en-US" dirty="0"/>
              <a:t>Query Optimization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20795"/>
            <a:ext cx="7010400" cy="47800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57890"/>
            <a:ext cx="8845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000" dirty="0"/>
              <a:t>The slides in this presentation have been adapted from slides provided with the </a:t>
            </a:r>
            <a:r>
              <a:rPr lang="en-US" sz="1000" i="1" dirty="0"/>
              <a:t>textbook</a:t>
            </a:r>
            <a:r>
              <a:rPr lang="en-US" sz="1000" dirty="0"/>
              <a:t>, </a:t>
            </a:r>
            <a:r>
              <a:rPr lang="en-US" altLang="en-US" sz="1000" dirty="0"/>
              <a:t>Database Systems: Design, Implementation, and Management, </a:t>
            </a:r>
            <a:endParaRPr lang="en-US" altLang="en-US" sz="1000" dirty="0" smtClean="0"/>
          </a:p>
          <a:p>
            <a:pPr>
              <a:buNone/>
            </a:pPr>
            <a:r>
              <a:rPr lang="en-US" altLang="en-US" sz="1000" dirty="0" smtClean="0"/>
              <a:t>12E</a:t>
            </a:r>
            <a:r>
              <a:rPr lang="en-US" sz="1000" dirty="0"/>
              <a:t>, Cornel and Morris, </a:t>
            </a:r>
            <a:r>
              <a:rPr lang="en-US" altLang="en-US" sz="1000" dirty="0"/>
              <a:t>Copyright © 2017  Cengage Learning</a:t>
            </a:r>
            <a:r>
              <a:rPr lang="en-US" altLang="en-US" sz="1000" dirty="0" smtClean="0"/>
              <a:t>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10014" y="528248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Table 11.5 - Optimizer Hints</a:t>
            </a:r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7" y="1676399"/>
            <a:ext cx="8980834" cy="48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SQL Performance Tuning</a:t>
            </a:r>
            <a:endParaRPr lang="en-US" altLang="en-US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Evaluated from client perspective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Most current relational DBMSs perform automatic query optimization at the server end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Most SQL performance optimization techniques are DBMS-specific and thus rarely portable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Majority of performance problems are related to poorly written SQL code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50333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Index Selectivity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464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Measure of how likely an index will be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used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Index cannot always be used to improve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performance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Indexes are used when: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Indexed column appears by itself in search criteria of WHERE or HAVING 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Indexed column appears by itself in GROUP BY or ORDER BY 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MAX or MIN function is applied to indexed column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sparsity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on indexed column is high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When </a:t>
            </a:r>
            <a:r>
              <a:rPr lang="en-US" altLang="en-US" dirty="0">
                <a:ea typeface="ＭＳ Ｐゴシック" panose="020B0600070205080204" pitchFamily="34" charset="-128"/>
              </a:rPr>
              <a:t>a subset of rows from a large table is to be selected based on a given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condition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6620836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3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Index Selectivity (cont’d.)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General guidelines for indexes: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Create indexes for each attribute in WHERE, HAVING, ORDER BY, or GROUP BY clause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Do not use in small tables or tables with low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sparsity</a:t>
            </a: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Declare primary and foreign keys so optimizer can use indexes in join 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Declare indexes in join columns other than PK/FK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Conditional Expressions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Expressed within WHERE or HAVING clauses of a SQL statement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Restricts the output of a query to only rows matching conditional criteria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Guidelines to write efficient conditional expressions in SQL code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 simple columns or literals as operands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Numeric field comparisons are faster than character, date, and NULL comparisons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4859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Conditional Expressions</a:t>
            </a:r>
            <a:endParaRPr lang="en-US" altLang="en-US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64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Equality comparisons are faster than inequality comparisons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Transform conditional expressions to use literals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Write equality conditions first when using multiple conditional expressions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When using multiple AND conditions, write the condition most likely to be false first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When using multiple OR conditions, put the condition most likely to be true first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Avoid the use of NOT logical operator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Query Formulation</a:t>
            </a:r>
            <a:endParaRPr lang="en-US" altLang="en-US" dirty="0" smtClean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Identify what columns and computations are required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Identify source tables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Determine how to join tables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Determine what selection criteria are needed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Determine the order in which to display the output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Performance Tuning</a:t>
            </a:r>
            <a:endParaRPr lang="en-US" altLang="en-US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Managing DBMS processes in primary memory and the structures in physical storage</a:t>
            </a:r>
          </a:p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DBMS performance tuning at server end focuses on setting parameters used for: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Data cache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SQL cache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Sort cache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Optimizer mode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In-memory database</a:t>
            </a:r>
            <a:r>
              <a:rPr lang="en-US" altLang="en-US" smtClean="0">
                <a:ea typeface="ＭＳ Ｐゴシック" panose="020B0600070205080204" pitchFamily="34" charset="-128"/>
              </a:rPr>
              <a:t>: Store large portions of the database in primary storage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89075" y="553065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Performance Tuning</a:t>
            </a:r>
            <a:endParaRPr lang="en-US" altLang="en-US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Recommendations for physical storage of databases: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Use </a:t>
            </a:r>
            <a:r>
              <a:rPr lang="en-US" altLang="en-US" b="1" smtClean="0">
                <a:ea typeface="ＭＳ Ｐゴシック" panose="020B0600070205080204" pitchFamily="34" charset="-128"/>
              </a:rPr>
              <a:t>RAID</a:t>
            </a:r>
            <a:r>
              <a:rPr lang="en-US" altLang="en-US" smtClean="0">
                <a:ea typeface="ＭＳ Ｐゴシック" panose="020B0600070205080204" pitchFamily="34" charset="-128"/>
              </a:rPr>
              <a:t> (Redundant Array of Independent Disks) to provide a balance between performance improvement and fault</a:t>
            </a:r>
            <a:r>
              <a:rPr lang="th-TH" altLang="en-US" smtClean="0"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tolerance</a:t>
            </a:r>
            <a:endParaRPr lang="th-TH" altLang="en-US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Minimize disk contention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Put high-usage tables in their own table spaces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Assign separate data files in separate storage volumes for indexes, system, and high-usage tables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DBMS Performance Tuning</a:t>
            </a:r>
            <a:endParaRPr lang="en-US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Take advantage of the various table storage organizations in the database</a:t>
            </a:r>
          </a:p>
          <a:p>
            <a:pPr lvl="2" eaLnBrk="1" hangingPunct="1"/>
            <a:r>
              <a:rPr lang="en-US" altLang="en-US" b="1" dirty="0" smtClean="0">
                <a:ea typeface="ＭＳ Ｐゴシック" panose="020B0600070205080204" pitchFamily="34" charset="-128"/>
              </a:rPr>
              <a:t>Index-organized table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or </a:t>
            </a:r>
            <a:r>
              <a:rPr lang="en-US" altLang="en-US" b="1" dirty="0" smtClean="0">
                <a:ea typeface="ＭＳ Ｐゴシック" panose="020B0600070205080204" pitchFamily="34" charset="-128"/>
              </a:rPr>
              <a:t>clustered index table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Stores the end-user data and the index data in consecutive locations in permanent storage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Partition tables based on usage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denormalized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tables where necessary</a:t>
            </a:r>
          </a:p>
          <a:p>
            <a:pPr lvl="1"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Store computed and aggregate attributes in tables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1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89075" y="523568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Learning Objectives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About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the importance of indexes in query processing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About the types of decisions the query optimizer has to make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Some common practices used to write efficient SQL code</a:t>
            </a:r>
          </a:p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How to formulate queries and tune the DBMS for optimal performance</a:t>
            </a:r>
          </a:p>
          <a:p>
            <a:pPr lvl="1" eaLnBrk="1" hangingPunct="1"/>
            <a:endParaRPr lang="en-US" altLang="en-US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 smtClean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Query Optimization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 illustrates how query optimizer works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Based on QOVENDOR and QOPRODUCT tables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Uses Oracle SQL*Plus 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" y="152400"/>
            <a:ext cx="893021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4" y="76200"/>
            <a:ext cx="901129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76199"/>
            <a:ext cx="9019854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1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" y="76199"/>
            <a:ext cx="9015573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0"/>
            <a:ext cx="8886779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76199"/>
            <a:ext cx="8883869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3" y="76199"/>
            <a:ext cx="8980192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Summary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8991600" cy="4648200"/>
          </a:xfrm>
        </p:spPr>
        <p:txBody>
          <a:bodyPr/>
          <a:lstStyle/>
          <a:p>
            <a:r>
              <a:rPr lang="en-US" altLang="en-US" b="0" dirty="0">
                <a:ea typeface="ＭＳ Ｐゴシック" panose="020B0600070205080204" pitchFamily="34" charset="-128"/>
              </a:rPr>
              <a:t>Indexes are crucial in process that speeds up data access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During </a:t>
            </a:r>
            <a:r>
              <a:rPr lang="en-US" altLang="en-US" b="0" dirty="0" smtClean="0">
                <a:ea typeface="ＭＳ Ｐゴシック" panose="020B0600070205080204" pitchFamily="34" charset="-128"/>
              </a:rPr>
              <a:t>query optimization, DBMS chooses: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Indexes to use, how to perform join operations, table to use first, etc.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Hints change optimizer mode for current SQL statement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SQL performance tuning deals with writing queries that make good use of statistics</a:t>
            </a:r>
          </a:p>
          <a:p>
            <a:r>
              <a:rPr lang="en-US" altLang="en-US" b="0" dirty="0" smtClean="0">
                <a:ea typeface="ＭＳ Ｐゴシック" panose="020B0600070205080204" pitchFamily="34" charset="-128"/>
              </a:rPr>
              <a:t>Query formulation deals with translating business questions into specific SQL code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233"/>
            <a:ext cx="6019556" cy="12192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Task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878097" cy="3733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0" dirty="0" smtClean="0">
                <a:ea typeface="ＭＳ Ｐゴシック" panose="020B0600070205080204" pitchFamily="34" charset="-128"/>
              </a:rPr>
              <a:t>Imagine a query plan for one of your reports from project 1.</a:t>
            </a:r>
            <a:endParaRPr lang="en-US" altLang="en-US" sz="2400" b="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0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283633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Indexes and Query Optimization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Indexes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Essential for adequate speed of data access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Facilitate searching, sorting, and using aggregate functions as well as join operations</a:t>
            </a:r>
          </a:p>
          <a:p>
            <a:pPr lvl="1"/>
            <a:r>
              <a:rPr lang="en-US" altLang="en-US" dirty="0" smtClean="0">
                <a:ea typeface="ＭＳ Ｐゴシック" panose="020B0600070205080204" pitchFamily="34" charset="-128"/>
              </a:rPr>
              <a:t>Ordered set of values that contains index key and pointers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More efficient to use index to access table than to scan all rows in table sequentially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3633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Indexes and Query Optimization (cont’d.)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Data sparsity</a:t>
            </a:r>
            <a:r>
              <a:rPr lang="en-US" altLang="en-US" smtClean="0">
                <a:ea typeface="ＭＳ Ｐゴシック" panose="020B0600070205080204" pitchFamily="34" charset="-128"/>
              </a:rPr>
              <a:t>: number of different values a column could possibly have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Indexes implemented using: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Hash indexes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B-tree indexes</a:t>
            </a:r>
          </a:p>
          <a:p>
            <a:pPr lvl="1"/>
            <a:r>
              <a:rPr lang="en-US" altLang="en-US" b="1" smtClean="0">
                <a:ea typeface="ＭＳ Ｐゴシック" panose="020B0600070205080204" pitchFamily="34" charset="-128"/>
              </a:rPr>
              <a:t>Bitmap indexes</a:t>
            </a: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DBMSs determine best type of index to use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5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76199"/>
            <a:ext cx="8921712" cy="64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"/>
            <a:ext cx="8839200" cy="641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0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075" y="533400"/>
            <a:ext cx="6172200" cy="1143000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Optimizer Choices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smtClean="0">
                <a:ea typeface="ＭＳ Ｐゴシック" panose="020B0600070205080204" pitchFamily="34" charset="-128"/>
              </a:rPr>
              <a:t>Rule-based optimizer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Preset rules and points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Rules assign a fixed cost to each operation</a:t>
            </a:r>
          </a:p>
          <a:p>
            <a:r>
              <a:rPr lang="en-US" altLang="en-US" b="1" smtClean="0">
                <a:ea typeface="ＭＳ Ｐゴシック" panose="020B0600070205080204" pitchFamily="34" charset="-128"/>
              </a:rPr>
              <a:t>Cost-based optimizer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Algorithms based on statistics about objects being accessed </a:t>
            </a:r>
          </a:p>
          <a:p>
            <a:pPr lvl="1"/>
            <a:r>
              <a:rPr lang="en-US" altLang="en-US" smtClean="0">
                <a:ea typeface="ＭＳ Ｐゴシック" panose="020B0600070205080204" pitchFamily="34" charset="-128"/>
              </a:rPr>
              <a:t>Adds up processing cost, I/O costs, resource costs to derive total cost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6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838200"/>
            <a:ext cx="6172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r>
              <a:rPr lang="en-US" altLang="en-US" kern="0" dirty="0" smtClean="0">
                <a:ea typeface="ＭＳ Ｐゴシック" panose="020B0600070205080204" pitchFamily="34" charset="-128"/>
              </a:rPr>
              <a:t>Comparing Access Plans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/>
              <a:t>8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7405"/>
            <a:ext cx="8891446" cy="4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8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2133600" y="283633"/>
            <a:ext cx="61722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panose="020B0600070205080204" pitchFamily="34" charset="-128"/>
              </a:rPr>
              <a:t>Using Hints to Affect Optimizer Choices</a:t>
            </a:r>
            <a:endParaRPr lang="en-US" altLang="en-US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Optimizer might not choose the best execution plan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Makes decisions based on existing statistics, which might be old</a:t>
            </a:r>
          </a:p>
          <a:p>
            <a:pPr lvl="1" eaLnBrk="1" hangingPunct="1"/>
            <a:r>
              <a:rPr lang="en-US" altLang="en-US" smtClean="0">
                <a:ea typeface="ＭＳ Ｐゴシック" panose="020B0600070205080204" pitchFamily="34" charset="-128"/>
              </a:rPr>
              <a:t>Might choose less-efficient decisions</a:t>
            </a:r>
          </a:p>
          <a:p>
            <a:pPr eaLnBrk="1" hangingPunct="1"/>
            <a:r>
              <a:rPr lang="en-US" altLang="en-US" b="1" smtClean="0">
                <a:ea typeface="ＭＳ Ｐゴシック" panose="020B0600070205080204" pitchFamily="34" charset="-128"/>
              </a:rPr>
              <a:t>Optimizer hints</a:t>
            </a:r>
            <a:r>
              <a:rPr lang="en-US" altLang="en-US" smtClean="0">
                <a:ea typeface="ＭＳ Ｐゴシック" panose="020B0600070205080204" pitchFamily="34" charset="-128"/>
              </a:rPr>
              <a:t>: Special instructions for the optimizer, embedded in the SQL command text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76200" y="6574367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altLang="en-US" dirty="0" smtClean="0"/>
              <a:t>Copyright © 2017  Cengage Learning</a:t>
            </a:r>
            <a:endParaRPr lang="en-US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8787778" y="6569217"/>
            <a:ext cx="457200" cy="23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6699"/>
              </a:buClr>
              <a:buFont typeface="Times New Roman" panose="02020603050405020304" pitchFamily="18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l">
              <a:defRPr/>
            </a:pP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4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2&quot;/&gt;&lt;/object&gt;&lt;object type=&quot;3&quot; unique_id=&quot;10005&quot;&gt;&lt;property id=&quot;20148&quot; value=&quot;5&quot;/&gt;&lt;property id=&quot;20300&quot; value=&quot;Slide 2 - &amp;quot;Welcome to ACIS 5504!&amp;quot;&quot;/&gt;&lt;property id=&quot;20307&quot; value=&quot;314&quot;/&gt;&lt;/object&gt;&lt;object type=&quot;3&quot; unique_id=&quot;10006&quot;&gt;&lt;property id=&quot;20148&quot; value=&quot;5&quot;/&gt;&lt;property id=&quot;20300&quot; value=&quot;Slide 3 - &amp;quot;Welcome to ACIS 5504!&amp;quot;&quot;/&gt;&lt;property id=&quot;20307&quot; value=&quot;326&quot;/&gt;&lt;/object&gt;&lt;object type=&quot;3&quot; unique_id=&quot;10007&quot;&gt;&lt;property id=&quot;20148&quot; value=&quot;5&quot;/&gt;&lt;property id=&quot;20300&quot; value=&quot;Slide 4 - &amp;quot;WebEx Lecture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Course Forums&amp;quot;&quot;/&gt;&lt;property id=&quot;20307&quot; value=&quot;318&quot;/&gt;&lt;/object&gt;&lt;object type=&quot;3&quot; unique_id=&quot;10009&quot;&gt;&lt;property id=&quot;20148&quot; value=&quot;5&quot;/&gt;&lt;property id=&quot;20300&quot; value=&quot;Slide 6 - &amp;quot;E-Mail Policy&amp;quot;&quot;/&gt;&lt;property id=&quot;20307&quot; value=&quot;258&quot;/&gt;&lt;/object&gt;&lt;object type=&quot;3&quot; unique_id=&quot;10010&quot;&gt;&lt;property id=&quot;20148&quot; value=&quot;5&quot;/&gt;&lt;property id=&quot;20300&quot; value=&quot;Slide 7 - &amp;quot;E-Mail Policy (2)&amp;quot;&quot;/&gt;&lt;property id=&quot;20307&quot; value=&quot;321&quot;/&gt;&lt;/object&gt;&lt;object type=&quot;3&quot; unique_id=&quot;10011&quot;&gt;&lt;property id=&quot;20148&quot; value=&quot;5&quot;/&gt;&lt;property id=&quot;20300&quot; value=&quot;Slide 8 - &amp;quot;Website Content&amp;quot;&quot;/&gt;&lt;property id=&quot;20307&quot; value=&quot;322&quot;/&gt;&lt;/object&gt;&lt;object type=&quot;3&quot; unique_id=&quot;10012&quot;&gt;&lt;property id=&quot;20148&quot; value=&quot;5&quot;/&gt;&lt;property id=&quot;20300&quot; value=&quot;Slide 9 - &amp;quot;Website Content (2)&amp;quot;&quot;/&gt;&lt;property id=&quot;20307&quot; value=&quot;316&quot;/&gt;&lt;/object&gt;&lt;object type=&quot;3&quot; unique_id=&quot;10013&quot;&gt;&lt;property id=&quot;20148&quot; value=&quot;5&quot;/&gt;&lt;property id=&quot;20300&quot; value=&quot;Slide 10 - &amp;quot;Grading and Course Make-Up&amp;quot;&quot;/&gt;&lt;property id=&quot;20307&quot; value=&quot;261&quot;/&gt;&lt;/object&gt;&lt;object type=&quot;3&quot; unique_id=&quot;10014&quot;&gt;&lt;property id=&quot;20148&quot; value=&quot;5&quot;/&gt;&lt;property id=&quot;20300&quot; value=&quot;Slide 11 - &amp;quot;Assignments&amp;quot;&quot;/&gt;&lt;property id=&quot;20307&quot; value=&quot;315&quot;/&gt;&lt;/object&gt;&lt;object type=&quot;3&quot; unique_id=&quot;10015&quot;&gt;&lt;property id=&quot;20148&quot; value=&quot;5&quot;/&gt;&lt;property id=&quot;20300&quot; value=&quot;Slide 12 - &amp;quot;Assignment Turn-In&amp;quot;&quot;/&gt;&lt;property id=&quot;20307&quot; value=&quot;259&quot;/&gt;&lt;/object&gt;&lt;object type=&quot;3&quot; unique_id=&quot;10016&quot;&gt;&lt;property id=&quot;20148&quot; value=&quot;5&quot;/&gt;&lt;property id=&quot;20300&quot; value=&quot;Slide 13 - &amp;quot;Exams&amp;quot;&quot;/&gt;&lt;property id=&quot;20307&quot; value=&quot;324&quot;/&gt;&lt;/object&gt;&lt;object type=&quot;3&quot; unique_id=&quot;10017&quot;&gt;&lt;property id=&quot;20148&quot; value=&quot;5&quot;/&gt;&lt;property id=&quot;20300&quot; value=&quot;Slide 14 - &amp;quot;FAQ’s&amp;quot;&quot;/&gt;&lt;property id=&quot;20307&quot; value=&quot;303&quot;/&gt;&lt;/object&gt;&lt;object type=&quot;3&quot; unique_id=&quot;10018&quot;&gt;&lt;property id=&quot;20148&quot; value=&quot;5&quot;/&gt;&lt;property id=&quot;20300&quot; value=&quot;Slide 15 - &amp;quot;FAQ’s (2)&amp;quot;&quot;/&gt;&lt;property id=&quot;20307&quot; value=&quot;317&quot;/&gt;&lt;/object&gt;&lt;object type=&quot;3&quot; unique_id=&quot;10019&quot;&gt;&lt;property id=&quot;20148&quot; value=&quot;5&quot;/&gt;&lt;property id=&quot;20300&quot; value=&quot;Slide 16 - &amp;quot;FAQ’s (3)&amp;quot;&quot;/&gt;&lt;property id=&quot;20307&quot; value=&quot;323&quot;/&gt;&lt;/object&gt;&lt;object type=&quot;3&quot; unique_id=&quot;10020&quot;&gt;&lt;property id=&quot;20148&quot; value=&quot;5&quot;/&gt;&lt;property id=&quot;20300&quot; value=&quot;Slide 17 - &amp;quot;Course Composition&amp;quot;&quot;/&gt;&lt;property id=&quot;20307&quot; value=&quot;313&quot;/&gt;&lt;/object&gt;&lt;object type=&quot;3&quot; unique_id=&quot;10021&quot;&gt;&lt;property id=&quot;20148&quot; value=&quot;5&quot;/&gt;&lt;property id=&quot;20300&quot; value=&quot;Slide 18 - &amp;quot;Course Content&amp;quot;&quot;/&gt;&lt;property id=&quot;20307&quot; value=&quot;295&quot;/&gt;&lt;/object&gt;&lt;object type=&quot;3&quot; unique_id=&quot;10022&quot;&gt;&lt;property id=&quot;20148&quot; value=&quot;5&quot;/&gt;&lt;property id=&quot;20300&quot; value=&quot;Slide 19&quot;/&gt;&lt;property id=&quot;20307&quot; value=&quot;304&quot;/&gt;&lt;/object&gt;&lt;object type=&quot;3&quot; unique_id=&quot;10023&quot;&gt;&lt;property id=&quot;20148&quot; value=&quot;5&quot;/&gt;&lt;property id=&quot;20300&quot; value=&quot;Slide 20&quot;/&gt;&lt;property id=&quot;20307&quot; value=&quot;305&quot;/&gt;&lt;/object&gt;&lt;object type=&quot;3&quot; unique_id=&quot;10024&quot;&gt;&lt;property id=&quot;20148&quot; value=&quot;5&quot;/&gt;&lt;property id=&quot;20300&quot; value=&quot;Slide 21&quot;/&gt;&lt;property id=&quot;20307&quot; value=&quot;306&quot;/&gt;&lt;/object&gt;&lt;object type=&quot;3&quot; unique_id=&quot;10025&quot;&gt;&lt;property id=&quot;20148&quot; value=&quot;5&quot;/&gt;&lt;property id=&quot;20300&quot; value=&quot;Slide 22&quot;/&gt;&lt;property id=&quot;20307&quot; value=&quot;307&quot;/&gt;&lt;/object&gt;&lt;object type=&quot;3&quot; unique_id=&quot;10026&quot;&gt;&lt;property id=&quot;20148&quot; value=&quot;5&quot;/&gt;&lt;property id=&quot;20300&quot; value=&quot;Slide 23&quot;/&gt;&lt;property id=&quot;20307&quot; value=&quot;308&quot;/&gt;&lt;/object&gt;&lt;object type=&quot;3&quot; unique_id=&quot;10027&quot;&gt;&lt;property id=&quot;20148&quot; value=&quot;5&quot;/&gt;&lt;property id=&quot;20300&quot; value=&quot;Slide 24&quot;/&gt;&lt;property id=&quot;20307&quot; value=&quot;309&quot;/&gt;&lt;/object&gt;&lt;object type=&quot;3&quot; unique_id=&quot;10028&quot;&gt;&lt;property id=&quot;20148&quot; value=&quot;5&quot;/&gt;&lt;property id=&quot;20300&quot; value=&quot;Slide 25&quot;/&gt;&lt;property id=&quot;20307&quot; value=&quot;310&quot;/&gt;&lt;/object&gt;&lt;object type=&quot;3&quot; unique_id=&quot;10029&quot;&gt;&lt;property id=&quot;20148&quot; value=&quot;5&quot;/&gt;&lt;property id=&quot;20300&quot; value=&quot;Slide 26&quot;/&gt;&lt;property id=&quot;20307&quot; value=&quot;311&quot;/&gt;&lt;/object&gt;&lt;object type=&quot;3&quot; unique_id=&quot;10030&quot;&gt;&lt;property id=&quot;20148&quot; value=&quot;5&quot;/&gt;&lt;property id=&quot;20300&quot; value=&quot;Slide 27 - &amp;quot;Other Issues&amp;quot;&quot;/&gt;&lt;property id=&quot;20307&quot; value=&quot;302&quot;/&gt;&lt;/object&gt;&lt;object type=&quot;3&quot; unique_id=&quot;10031&quot;&gt;&lt;property id=&quot;20148&quot; value=&quot;5&quot;/&gt;&lt;property id=&quot;20300&quot; value=&quot;Slide 28 - &amp;quot;Typical Week&amp;quot;&quot;/&gt;&lt;property id=&quot;20307&quot; value=&quot;281&quot;/&gt;&lt;/object&gt;&lt;object type=&quot;3&quot; unique_id=&quot;10032&quot;&gt;&lt;property id=&quot;20148&quot; value=&quot;5&quot;/&gt;&lt;property id=&quot;20300&quot; value=&quot;Slide 29 - &amp;quot;For Next Week&amp;quot;&quot;/&gt;&lt;property id=&quot;20307&quot; value=&quot;29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 -- VT">
  <a:themeElements>
    <a:clrScheme name="Template -- V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 -- VT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6699"/>
          </a:buClr>
          <a:buSzTx/>
          <a:buFont typeface="Times New Roman" pitchFamily="18" charset="0"/>
          <a:buChar char="•"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Template -- V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-- V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-- V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Settings\stephen.dargis\Desktop\Template -- VT.ppt</Template>
  <TotalTime>4096</TotalTime>
  <Words>1022</Words>
  <Application>Microsoft Office PowerPoint</Application>
  <PresentationFormat>On-screen Show (4:3)</PresentationFormat>
  <Paragraphs>166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Monotype Sorts</vt:lpstr>
      <vt:lpstr>Tahoma</vt:lpstr>
      <vt:lpstr>Times New Roman</vt:lpstr>
      <vt:lpstr>Webdings</vt:lpstr>
      <vt:lpstr>Template -- VT</vt:lpstr>
      <vt:lpstr>PowerPoint Presentation</vt:lpstr>
      <vt:lpstr>Learning Objectives</vt:lpstr>
      <vt:lpstr>Indexes and Query Optimization</vt:lpstr>
      <vt:lpstr>Indexes and Query Optimization (cont’d.)</vt:lpstr>
      <vt:lpstr>PowerPoint Presentation</vt:lpstr>
      <vt:lpstr>PowerPoint Presentation</vt:lpstr>
      <vt:lpstr>Optimizer Choices</vt:lpstr>
      <vt:lpstr>PowerPoint Presentation</vt:lpstr>
      <vt:lpstr>Using Hints to Affect Optimizer Choices</vt:lpstr>
      <vt:lpstr>Table 11.5 - Optimizer Hints</vt:lpstr>
      <vt:lpstr>SQL Performance Tuning</vt:lpstr>
      <vt:lpstr>Index Selectivity</vt:lpstr>
      <vt:lpstr>Index Selectivity (cont’d.)</vt:lpstr>
      <vt:lpstr>Conditional Expressions</vt:lpstr>
      <vt:lpstr>Conditional Expressions</vt:lpstr>
      <vt:lpstr>Query Formulation</vt:lpstr>
      <vt:lpstr>DBMS Performance Tuning</vt:lpstr>
      <vt:lpstr>DBMS Performance Tuning</vt:lpstr>
      <vt:lpstr>DBMS Performance Tuning</vt:lpstr>
      <vt:lpstr>Query Optimization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Task</vt:lpstr>
    </vt:vector>
  </TitlesOfParts>
  <Company>NMCI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Items</dc:title>
  <dc:creator>stephen.dargis</dc:creator>
  <cp:lastModifiedBy>Steve Sheetz</cp:lastModifiedBy>
  <cp:revision>342</cp:revision>
  <dcterms:created xsi:type="dcterms:W3CDTF">2003-01-16T16:51:42Z</dcterms:created>
  <dcterms:modified xsi:type="dcterms:W3CDTF">2017-08-11T19:00:39Z</dcterms:modified>
</cp:coreProperties>
</file>