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6"/>
  </p:notesMasterIdLst>
  <p:handoutMasterIdLst>
    <p:handoutMasterId r:id="rId27"/>
  </p:handoutMasterIdLst>
  <p:sldIdLst>
    <p:sldId id="292" r:id="rId2"/>
    <p:sldId id="339" r:id="rId3"/>
    <p:sldId id="369" r:id="rId4"/>
    <p:sldId id="370" r:id="rId5"/>
    <p:sldId id="342" r:id="rId6"/>
    <p:sldId id="344" r:id="rId7"/>
    <p:sldId id="345" r:id="rId8"/>
    <p:sldId id="347" r:id="rId9"/>
    <p:sldId id="348" r:id="rId10"/>
    <p:sldId id="371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72" r:id="rId19"/>
    <p:sldId id="360" r:id="rId20"/>
    <p:sldId id="361" r:id="rId21"/>
    <p:sldId id="362" r:id="rId22"/>
    <p:sldId id="374" r:id="rId23"/>
    <p:sldId id="378" r:id="rId24"/>
    <p:sldId id="379" r:id="rId25"/>
  </p:sldIdLst>
  <p:sldSz cx="9144000" cy="6858000" type="screen4x3"/>
  <p:notesSz cx="6934200" cy="9220200"/>
  <p:custDataLst>
    <p:tags r:id="rId28"/>
  </p:custDataLst>
  <p:defaultTextStyle>
    <a:defPPr>
      <a:defRPr lang="en-US"/>
    </a:defPPr>
    <a:lvl1pPr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jas Iyer" initials="TI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33" autoAdjust="0"/>
    <p:restoredTop sz="90929"/>
  </p:normalViewPr>
  <p:slideViewPr>
    <p:cSldViewPr>
      <p:cViewPr varScale="1">
        <p:scale>
          <a:sx n="70" d="100"/>
          <a:sy n="70" d="100"/>
        </p:scale>
        <p:origin x="38" y="1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7" d="100"/>
        <a:sy n="157" d="100"/>
      </p:scale>
      <p:origin x="0" y="-1417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3FFC56-3C63-47D7-B896-34F5F5EEB67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00998E-BA2D-4877-91B3-19594291507F}">
      <dgm:prSet custT="1"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pPr rtl="0"/>
          <a:r>
            <a:rPr lang="en-US" sz="2800" dirty="0" smtClean="0"/>
            <a:t>Technological aspect</a:t>
          </a:r>
          <a:endParaRPr lang="en-US" sz="2800" dirty="0"/>
        </a:p>
      </dgm:t>
    </dgm:pt>
    <dgm:pt modelId="{3E795EF2-0784-4DBE-A6D7-085FDC4047A1}" type="parTrans" cxnId="{30D1759E-1DD1-4387-86C2-0C3540D373A8}">
      <dgm:prSet/>
      <dgm:spPr/>
      <dgm:t>
        <a:bodyPr/>
        <a:lstStyle/>
        <a:p>
          <a:endParaRPr lang="en-US"/>
        </a:p>
      </dgm:t>
    </dgm:pt>
    <dgm:pt modelId="{91FF0CD8-2327-4A5A-8994-DD691CAB3C06}" type="sibTrans" cxnId="{30D1759E-1DD1-4387-86C2-0C3540D373A8}">
      <dgm:prSet/>
      <dgm:spPr/>
      <dgm:t>
        <a:bodyPr/>
        <a:lstStyle/>
        <a:p>
          <a:endParaRPr lang="en-US"/>
        </a:p>
      </dgm:t>
    </dgm:pt>
    <dgm:pt modelId="{E9900425-EC1B-4765-BFFD-2D38463008BB}">
      <dgm:prSet custT="1"/>
      <dgm:spPr>
        <a:ln>
          <a:solidFill>
            <a:srgbClr val="0070C0"/>
          </a:solidFill>
        </a:ln>
      </dgm:spPr>
      <dgm:t>
        <a:bodyPr/>
        <a:lstStyle/>
        <a:p>
          <a:pPr rtl="0"/>
          <a:r>
            <a:rPr lang="en-US" sz="2000" dirty="0" smtClean="0"/>
            <a:t>Selecting, installing, configuring, and monitoring the DBMS to ensure that it operates efficiently</a:t>
          </a:r>
          <a:endParaRPr lang="en-US" sz="2000" dirty="0"/>
        </a:p>
      </dgm:t>
    </dgm:pt>
    <dgm:pt modelId="{7961A57B-0D2F-42E9-998D-FA3D5D3F5445}" type="parTrans" cxnId="{C7FA1FD7-909E-4C25-B234-B70FA147201C}">
      <dgm:prSet/>
      <dgm:spPr/>
      <dgm:t>
        <a:bodyPr/>
        <a:lstStyle/>
        <a:p>
          <a:endParaRPr lang="en-US"/>
        </a:p>
      </dgm:t>
    </dgm:pt>
    <dgm:pt modelId="{DADA9BC9-A470-41FC-BC22-C782A13FE3A4}" type="sibTrans" cxnId="{C7FA1FD7-909E-4C25-B234-B70FA147201C}">
      <dgm:prSet/>
      <dgm:spPr/>
      <dgm:t>
        <a:bodyPr/>
        <a:lstStyle/>
        <a:p>
          <a:endParaRPr lang="en-US"/>
        </a:p>
      </dgm:t>
    </dgm:pt>
    <dgm:pt modelId="{716EA2BA-C57C-4CA6-9E8F-35CBFA1373E8}">
      <dgm:prSet custT="1"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pPr rtl="0"/>
          <a:r>
            <a:rPr lang="en-US" sz="2800" dirty="0" smtClean="0"/>
            <a:t>Managerial aspect</a:t>
          </a:r>
          <a:endParaRPr lang="en-US" sz="2800" dirty="0"/>
        </a:p>
      </dgm:t>
    </dgm:pt>
    <dgm:pt modelId="{F1551DD3-850E-4AD8-A904-BF38B09B3744}" type="parTrans" cxnId="{DA38CDFC-D3CD-4E8B-982C-CC9F257E3B45}">
      <dgm:prSet/>
      <dgm:spPr/>
      <dgm:t>
        <a:bodyPr/>
        <a:lstStyle/>
        <a:p>
          <a:endParaRPr lang="en-US"/>
        </a:p>
      </dgm:t>
    </dgm:pt>
    <dgm:pt modelId="{3B282D78-E27D-4725-8CB7-03A4B54904FA}" type="sibTrans" cxnId="{DA38CDFC-D3CD-4E8B-982C-CC9F257E3B45}">
      <dgm:prSet/>
      <dgm:spPr/>
      <dgm:t>
        <a:bodyPr/>
        <a:lstStyle/>
        <a:p>
          <a:endParaRPr lang="en-US"/>
        </a:p>
      </dgm:t>
    </dgm:pt>
    <dgm:pt modelId="{1F8E07F5-61F9-4457-BA64-ADDBD2322466}">
      <dgm:prSet custT="1"/>
      <dgm:spPr>
        <a:ln>
          <a:solidFill>
            <a:srgbClr val="0070C0"/>
          </a:solidFill>
        </a:ln>
      </dgm:spPr>
      <dgm:t>
        <a:bodyPr/>
        <a:lstStyle/>
        <a:p>
          <a:pPr rtl="0"/>
          <a:r>
            <a:rPr lang="en-US" sz="2000" dirty="0" smtClean="0"/>
            <a:t>Careful planning to create an appropriate organizational structure </a:t>
          </a:r>
          <a:endParaRPr lang="en-US" sz="2000" dirty="0"/>
        </a:p>
      </dgm:t>
    </dgm:pt>
    <dgm:pt modelId="{9ACD3B30-4D23-4486-BE07-01EF65DE02B5}" type="parTrans" cxnId="{BA3EBFD0-91C1-4BA2-A5E9-94389DE6C4D1}">
      <dgm:prSet/>
      <dgm:spPr/>
      <dgm:t>
        <a:bodyPr/>
        <a:lstStyle/>
        <a:p>
          <a:endParaRPr lang="en-US"/>
        </a:p>
      </dgm:t>
    </dgm:pt>
    <dgm:pt modelId="{08BEE68C-A835-4EFE-A248-782BB6BB95F7}" type="sibTrans" cxnId="{BA3EBFD0-91C1-4BA2-A5E9-94389DE6C4D1}">
      <dgm:prSet/>
      <dgm:spPr/>
      <dgm:t>
        <a:bodyPr/>
        <a:lstStyle/>
        <a:p>
          <a:endParaRPr lang="en-US"/>
        </a:p>
      </dgm:t>
    </dgm:pt>
    <dgm:pt modelId="{75AD800C-60D6-4051-A49D-3BB6799E9030}">
      <dgm:prSet custT="1"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pPr rtl="0"/>
          <a:r>
            <a:rPr lang="en-US" sz="2800" dirty="0" smtClean="0"/>
            <a:t>Cultural aspect</a:t>
          </a:r>
          <a:endParaRPr lang="en-US" sz="2800" dirty="0"/>
        </a:p>
      </dgm:t>
    </dgm:pt>
    <dgm:pt modelId="{06F4E31A-EFBF-44ED-9155-3693D53BBB45}" type="parTrans" cxnId="{9F9AA048-D8B4-4A2E-8421-3B663960DD25}">
      <dgm:prSet/>
      <dgm:spPr/>
      <dgm:t>
        <a:bodyPr/>
        <a:lstStyle/>
        <a:p>
          <a:endParaRPr lang="en-US"/>
        </a:p>
      </dgm:t>
    </dgm:pt>
    <dgm:pt modelId="{A6055DC1-E395-4979-9439-1CEE8E05412D}" type="sibTrans" cxnId="{9F9AA048-D8B4-4A2E-8421-3B663960DD25}">
      <dgm:prSet/>
      <dgm:spPr/>
      <dgm:t>
        <a:bodyPr/>
        <a:lstStyle/>
        <a:p>
          <a:endParaRPr lang="en-US"/>
        </a:p>
      </dgm:t>
    </dgm:pt>
    <dgm:pt modelId="{03B90CFC-7E63-4678-85B7-4B2794352345}">
      <dgm:prSet custT="1"/>
      <dgm:spPr>
        <a:ln>
          <a:solidFill>
            <a:srgbClr val="0070C0"/>
          </a:solidFill>
        </a:ln>
      </dgm:spPr>
      <dgm:t>
        <a:bodyPr/>
        <a:lstStyle/>
        <a:p>
          <a:pPr rtl="0"/>
          <a:r>
            <a:rPr lang="en-US" sz="2000" dirty="0" smtClean="0"/>
            <a:t>Listening to people’s concerns about the system and explaining its uses and benefits</a:t>
          </a:r>
          <a:endParaRPr lang="en-US" sz="2000" dirty="0"/>
        </a:p>
      </dgm:t>
    </dgm:pt>
    <dgm:pt modelId="{59D052DF-F2B4-4857-B14B-EADDD3BDEDE4}" type="parTrans" cxnId="{38CB5266-1FEC-48AF-8025-0E3E6FC3D149}">
      <dgm:prSet/>
      <dgm:spPr/>
      <dgm:t>
        <a:bodyPr/>
        <a:lstStyle/>
        <a:p>
          <a:endParaRPr lang="en-US"/>
        </a:p>
      </dgm:t>
    </dgm:pt>
    <dgm:pt modelId="{44B5AC8E-3FBC-4912-A40F-7539BB498CC0}" type="sibTrans" cxnId="{38CB5266-1FEC-48AF-8025-0E3E6FC3D149}">
      <dgm:prSet/>
      <dgm:spPr/>
      <dgm:t>
        <a:bodyPr/>
        <a:lstStyle/>
        <a:p>
          <a:endParaRPr lang="en-US"/>
        </a:p>
      </dgm:t>
    </dgm:pt>
    <dgm:pt modelId="{88134A4A-34F4-4660-82F6-677D7F6CF72B}" type="pres">
      <dgm:prSet presAssocID="{EA3FFC56-3C63-47D7-B896-34F5F5EEB67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0D81ED-0E50-4013-9B25-A305ABEC8A25}" type="pres">
      <dgm:prSet presAssocID="{F200998E-BA2D-4877-91B3-19594291507F}" presName="parentLin" presStyleCnt="0"/>
      <dgm:spPr/>
      <dgm:t>
        <a:bodyPr/>
        <a:lstStyle/>
        <a:p>
          <a:endParaRPr lang="en-US"/>
        </a:p>
      </dgm:t>
    </dgm:pt>
    <dgm:pt modelId="{8DD0B9F1-7A22-4A67-B2A4-A66B38E3E84A}" type="pres">
      <dgm:prSet presAssocID="{F200998E-BA2D-4877-91B3-19594291507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6FC1562-5A2B-4285-89D8-2588764BA594}" type="pres">
      <dgm:prSet presAssocID="{F200998E-BA2D-4877-91B3-19594291507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2C8C5E-F457-4E53-B10E-6C3D55A5B835}" type="pres">
      <dgm:prSet presAssocID="{F200998E-BA2D-4877-91B3-19594291507F}" presName="negativeSpace" presStyleCnt="0"/>
      <dgm:spPr/>
      <dgm:t>
        <a:bodyPr/>
        <a:lstStyle/>
        <a:p>
          <a:endParaRPr lang="en-US"/>
        </a:p>
      </dgm:t>
    </dgm:pt>
    <dgm:pt modelId="{701D5309-5C13-4A8B-A884-675BBF7CF60F}" type="pres">
      <dgm:prSet presAssocID="{F200998E-BA2D-4877-91B3-19594291507F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A82523-1331-4607-9BD7-00E652533D8B}" type="pres">
      <dgm:prSet presAssocID="{91FF0CD8-2327-4A5A-8994-DD691CAB3C06}" presName="spaceBetweenRectangles" presStyleCnt="0"/>
      <dgm:spPr/>
      <dgm:t>
        <a:bodyPr/>
        <a:lstStyle/>
        <a:p>
          <a:endParaRPr lang="en-US"/>
        </a:p>
      </dgm:t>
    </dgm:pt>
    <dgm:pt modelId="{598F0213-4562-4F16-A80C-1EA547CBE0F8}" type="pres">
      <dgm:prSet presAssocID="{716EA2BA-C57C-4CA6-9E8F-35CBFA1373E8}" presName="parentLin" presStyleCnt="0"/>
      <dgm:spPr/>
      <dgm:t>
        <a:bodyPr/>
        <a:lstStyle/>
        <a:p>
          <a:endParaRPr lang="en-US"/>
        </a:p>
      </dgm:t>
    </dgm:pt>
    <dgm:pt modelId="{47829EF3-31AD-45C4-82C0-AD81C174FE5E}" type="pres">
      <dgm:prSet presAssocID="{716EA2BA-C57C-4CA6-9E8F-35CBFA1373E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06D4B44-38CB-4F7F-8062-05EDBC698CCB}" type="pres">
      <dgm:prSet presAssocID="{716EA2BA-C57C-4CA6-9E8F-35CBFA1373E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47D693-790C-44BD-A9B2-CD48CC52BB95}" type="pres">
      <dgm:prSet presAssocID="{716EA2BA-C57C-4CA6-9E8F-35CBFA1373E8}" presName="negativeSpace" presStyleCnt="0"/>
      <dgm:spPr/>
      <dgm:t>
        <a:bodyPr/>
        <a:lstStyle/>
        <a:p>
          <a:endParaRPr lang="en-US"/>
        </a:p>
      </dgm:t>
    </dgm:pt>
    <dgm:pt modelId="{466BDE03-63A1-4223-81F0-20B977B4DE6A}" type="pres">
      <dgm:prSet presAssocID="{716EA2BA-C57C-4CA6-9E8F-35CBFA1373E8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2F6752-6D45-4730-881B-4F030748BB4D}" type="pres">
      <dgm:prSet presAssocID="{3B282D78-E27D-4725-8CB7-03A4B54904FA}" presName="spaceBetweenRectangles" presStyleCnt="0"/>
      <dgm:spPr/>
      <dgm:t>
        <a:bodyPr/>
        <a:lstStyle/>
        <a:p>
          <a:endParaRPr lang="en-US"/>
        </a:p>
      </dgm:t>
    </dgm:pt>
    <dgm:pt modelId="{43CFAB92-73DD-4CFE-A524-5257C330FA08}" type="pres">
      <dgm:prSet presAssocID="{75AD800C-60D6-4051-A49D-3BB6799E9030}" presName="parentLin" presStyleCnt="0"/>
      <dgm:spPr/>
      <dgm:t>
        <a:bodyPr/>
        <a:lstStyle/>
        <a:p>
          <a:endParaRPr lang="en-US"/>
        </a:p>
      </dgm:t>
    </dgm:pt>
    <dgm:pt modelId="{B81573D1-7CE5-40C0-BAA6-2EA25FF8C0D6}" type="pres">
      <dgm:prSet presAssocID="{75AD800C-60D6-4051-A49D-3BB6799E9030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C1CFD5CB-CECE-4316-B3C2-71C7882FC901}" type="pres">
      <dgm:prSet presAssocID="{75AD800C-60D6-4051-A49D-3BB6799E903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80CC2B-664A-4E56-9E09-DA5EB698CFFB}" type="pres">
      <dgm:prSet presAssocID="{75AD800C-60D6-4051-A49D-3BB6799E9030}" presName="negativeSpace" presStyleCnt="0"/>
      <dgm:spPr/>
      <dgm:t>
        <a:bodyPr/>
        <a:lstStyle/>
        <a:p>
          <a:endParaRPr lang="en-US"/>
        </a:p>
      </dgm:t>
    </dgm:pt>
    <dgm:pt modelId="{9972BC44-EFC0-44D0-B5A9-8A0515017DE2}" type="pres">
      <dgm:prSet presAssocID="{75AD800C-60D6-4051-A49D-3BB6799E9030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CB5266-1FEC-48AF-8025-0E3E6FC3D149}" srcId="{75AD800C-60D6-4051-A49D-3BB6799E9030}" destId="{03B90CFC-7E63-4678-85B7-4B2794352345}" srcOrd="0" destOrd="0" parTransId="{59D052DF-F2B4-4857-B14B-EADDD3BDEDE4}" sibTransId="{44B5AC8E-3FBC-4912-A40F-7539BB498CC0}"/>
    <dgm:cxn modelId="{4D87C7B1-F2F8-4038-A2A0-C52C40EE0B17}" type="presOf" srcId="{75AD800C-60D6-4051-A49D-3BB6799E9030}" destId="{B81573D1-7CE5-40C0-BAA6-2EA25FF8C0D6}" srcOrd="0" destOrd="0" presId="urn:microsoft.com/office/officeart/2005/8/layout/list1"/>
    <dgm:cxn modelId="{BA3EBFD0-91C1-4BA2-A5E9-94389DE6C4D1}" srcId="{716EA2BA-C57C-4CA6-9E8F-35CBFA1373E8}" destId="{1F8E07F5-61F9-4457-BA64-ADDBD2322466}" srcOrd="0" destOrd="0" parTransId="{9ACD3B30-4D23-4486-BE07-01EF65DE02B5}" sibTransId="{08BEE68C-A835-4EFE-A248-782BB6BB95F7}"/>
    <dgm:cxn modelId="{E4E7A700-A8CC-4948-99FC-74AFD0AB34C2}" type="presOf" srcId="{03B90CFC-7E63-4678-85B7-4B2794352345}" destId="{9972BC44-EFC0-44D0-B5A9-8A0515017DE2}" srcOrd="0" destOrd="0" presId="urn:microsoft.com/office/officeart/2005/8/layout/list1"/>
    <dgm:cxn modelId="{1529E127-7E0E-4C2A-B6BA-994218BF69AC}" type="presOf" srcId="{EA3FFC56-3C63-47D7-B896-34F5F5EEB67B}" destId="{88134A4A-34F4-4660-82F6-677D7F6CF72B}" srcOrd="0" destOrd="0" presId="urn:microsoft.com/office/officeart/2005/8/layout/list1"/>
    <dgm:cxn modelId="{770C65E2-F128-4236-8ADC-369C2A8C06AD}" type="presOf" srcId="{F200998E-BA2D-4877-91B3-19594291507F}" destId="{D6FC1562-5A2B-4285-89D8-2588764BA594}" srcOrd="1" destOrd="0" presId="urn:microsoft.com/office/officeart/2005/8/layout/list1"/>
    <dgm:cxn modelId="{3520A405-A1B7-4472-9CC8-EEC63EE68299}" type="presOf" srcId="{716EA2BA-C57C-4CA6-9E8F-35CBFA1373E8}" destId="{306D4B44-38CB-4F7F-8062-05EDBC698CCB}" srcOrd="1" destOrd="0" presId="urn:microsoft.com/office/officeart/2005/8/layout/list1"/>
    <dgm:cxn modelId="{30D1759E-1DD1-4387-86C2-0C3540D373A8}" srcId="{EA3FFC56-3C63-47D7-B896-34F5F5EEB67B}" destId="{F200998E-BA2D-4877-91B3-19594291507F}" srcOrd="0" destOrd="0" parTransId="{3E795EF2-0784-4DBE-A6D7-085FDC4047A1}" sibTransId="{91FF0CD8-2327-4A5A-8994-DD691CAB3C06}"/>
    <dgm:cxn modelId="{32762BAF-6F75-455C-837C-D7B16A6A0918}" type="presOf" srcId="{1F8E07F5-61F9-4457-BA64-ADDBD2322466}" destId="{466BDE03-63A1-4223-81F0-20B977B4DE6A}" srcOrd="0" destOrd="0" presId="urn:microsoft.com/office/officeart/2005/8/layout/list1"/>
    <dgm:cxn modelId="{C7FA1FD7-909E-4C25-B234-B70FA147201C}" srcId="{F200998E-BA2D-4877-91B3-19594291507F}" destId="{E9900425-EC1B-4765-BFFD-2D38463008BB}" srcOrd="0" destOrd="0" parTransId="{7961A57B-0D2F-42E9-998D-FA3D5D3F5445}" sibTransId="{DADA9BC9-A470-41FC-BC22-C782A13FE3A4}"/>
    <dgm:cxn modelId="{67C5BA38-315A-4A7E-9DEA-0CAFE9AE949B}" type="presOf" srcId="{E9900425-EC1B-4765-BFFD-2D38463008BB}" destId="{701D5309-5C13-4A8B-A884-675BBF7CF60F}" srcOrd="0" destOrd="0" presId="urn:microsoft.com/office/officeart/2005/8/layout/list1"/>
    <dgm:cxn modelId="{5C126731-FFE0-41F3-8C35-5AFF31818798}" type="presOf" srcId="{75AD800C-60D6-4051-A49D-3BB6799E9030}" destId="{C1CFD5CB-CECE-4316-B3C2-71C7882FC901}" srcOrd="1" destOrd="0" presId="urn:microsoft.com/office/officeart/2005/8/layout/list1"/>
    <dgm:cxn modelId="{AC8FE3DF-96B4-42A3-99D0-FEBB9026430E}" type="presOf" srcId="{716EA2BA-C57C-4CA6-9E8F-35CBFA1373E8}" destId="{47829EF3-31AD-45C4-82C0-AD81C174FE5E}" srcOrd="0" destOrd="0" presId="urn:microsoft.com/office/officeart/2005/8/layout/list1"/>
    <dgm:cxn modelId="{14CCB963-2842-43EA-88AF-9B4663C881B8}" type="presOf" srcId="{F200998E-BA2D-4877-91B3-19594291507F}" destId="{8DD0B9F1-7A22-4A67-B2A4-A66B38E3E84A}" srcOrd="0" destOrd="0" presId="urn:microsoft.com/office/officeart/2005/8/layout/list1"/>
    <dgm:cxn modelId="{9F9AA048-D8B4-4A2E-8421-3B663960DD25}" srcId="{EA3FFC56-3C63-47D7-B896-34F5F5EEB67B}" destId="{75AD800C-60D6-4051-A49D-3BB6799E9030}" srcOrd="2" destOrd="0" parTransId="{06F4E31A-EFBF-44ED-9155-3693D53BBB45}" sibTransId="{A6055DC1-E395-4979-9439-1CEE8E05412D}"/>
    <dgm:cxn modelId="{DA38CDFC-D3CD-4E8B-982C-CC9F257E3B45}" srcId="{EA3FFC56-3C63-47D7-B896-34F5F5EEB67B}" destId="{716EA2BA-C57C-4CA6-9E8F-35CBFA1373E8}" srcOrd="1" destOrd="0" parTransId="{F1551DD3-850E-4AD8-A904-BF38B09B3744}" sibTransId="{3B282D78-E27D-4725-8CB7-03A4B54904FA}"/>
    <dgm:cxn modelId="{2DC6E2FF-9916-4A92-8761-708DD78946DA}" type="presParOf" srcId="{88134A4A-34F4-4660-82F6-677D7F6CF72B}" destId="{590D81ED-0E50-4013-9B25-A305ABEC8A25}" srcOrd="0" destOrd="0" presId="urn:microsoft.com/office/officeart/2005/8/layout/list1"/>
    <dgm:cxn modelId="{B88553E5-DC56-4204-BF21-98F4797475C3}" type="presParOf" srcId="{590D81ED-0E50-4013-9B25-A305ABEC8A25}" destId="{8DD0B9F1-7A22-4A67-B2A4-A66B38E3E84A}" srcOrd="0" destOrd="0" presId="urn:microsoft.com/office/officeart/2005/8/layout/list1"/>
    <dgm:cxn modelId="{12CBE97D-5677-44FA-86DE-83542877C6BE}" type="presParOf" srcId="{590D81ED-0E50-4013-9B25-A305ABEC8A25}" destId="{D6FC1562-5A2B-4285-89D8-2588764BA594}" srcOrd="1" destOrd="0" presId="urn:microsoft.com/office/officeart/2005/8/layout/list1"/>
    <dgm:cxn modelId="{365AFED2-70E4-4CA9-86DE-1EA84E44D774}" type="presParOf" srcId="{88134A4A-34F4-4660-82F6-677D7F6CF72B}" destId="{832C8C5E-F457-4E53-B10E-6C3D55A5B835}" srcOrd="1" destOrd="0" presId="urn:microsoft.com/office/officeart/2005/8/layout/list1"/>
    <dgm:cxn modelId="{6628FB32-120D-4368-9B01-435F7B6E6DB2}" type="presParOf" srcId="{88134A4A-34F4-4660-82F6-677D7F6CF72B}" destId="{701D5309-5C13-4A8B-A884-675BBF7CF60F}" srcOrd="2" destOrd="0" presId="urn:microsoft.com/office/officeart/2005/8/layout/list1"/>
    <dgm:cxn modelId="{C8525C5A-C218-45F0-BFA7-EE966426582E}" type="presParOf" srcId="{88134A4A-34F4-4660-82F6-677D7F6CF72B}" destId="{D1A82523-1331-4607-9BD7-00E652533D8B}" srcOrd="3" destOrd="0" presId="urn:microsoft.com/office/officeart/2005/8/layout/list1"/>
    <dgm:cxn modelId="{3517366B-2616-4219-9409-BFFB44A70716}" type="presParOf" srcId="{88134A4A-34F4-4660-82F6-677D7F6CF72B}" destId="{598F0213-4562-4F16-A80C-1EA547CBE0F8}" srcOrd="4" destOrd="0" presId="urn:microsoft.com/office/officeart/2005/8/layout/list1"/>
    <dgm:cxn modelId="{EA30E5B0-17BC-4721-B5D4-16DAADFF0891}" type="presParOf" srcId="{598F0213-4562-4F16-A80C-1EA547CBE0F8}" destId="{47829EF3-31AD-45C4-82C0-AD81C174FE5E}" srcOrd="0" destOrd="0" presId="urn:microsoft.com/office/officeart/2005/8/layout/list1"/>
    <dgm:cxn modelId="{1B4215FF-1A3D-48E9-ACC9-F37E9A9D996E}" type="presParOf" srcId="{598F0213-4562-4F16-A80C-1EA547CBE0F8}" destId="{306D4B44-38CB-4F7F-8062-05EDBC698CCB}" srcOrd="1" destOrd="0" presId="urn:microsoft.com/office/officeart/2005/8/layout/list1"/>
    <dgm:cxn modelId="{F95BBBFC-5719-48F8-85C4-C814FDF85895}" type="presParOf" srcId="{88134A4A-34F4-4660-82F6-677D7F6CF72B}" destId="{4A47D693-790C-44BD-A9B2-CD48CC52BB95}" srcOrd="5" destOrd="0" presId="urn:microsoft.com/office/officeart/2005/8/layout/list1"/>
    <dgm:cxn modelId="{0760D001-52E3-46BE-A989-4D44DA54C202}" type="presParOf" srcId="{88134A4A-34F4-4660-82F6-677D7F6CF72B}" destId="{466BDE03-63A1-4223-81F0-20B977B4DE6A}" srcOrd="6" destOrd="0" presId="urn:microsoft.com/office/officeart/2005/8/layout/list1"/>
    <dgm:cxn modelId="{967B30FC-BA85-4890-A439-9DBC5506DCBF}" type="presParOf" srcId="{88134A4A-34F4-4660-82F6-677D7F6CF72B}" destId="{D02F6752-6D45-4730-881B-4F030748BB4D}" srcOrd="7" destOrd="0" presId="urn:microsoft.com/office/officeart/2005/8/layout/list1"/>
    <dgm:cxn modelId="{B88178D0-3D6E-4610-B08E-E38B420C7A6F}" type="presParOf" srcId="{88134A4A-34F4-4660-82F6-677D7F6CF72B}" destId="{43CFAB92-73DD-4CFE-A524-5257C330FA08}" srcOrd="8" destOrd="0" presId="urn:microsoft.com/office/officeart/2005/8/layout/list1"/>
    <dgm:cxn modelId="{B50B037C-4E68-4137-B54B-10752940B009}" type="presParOf" srcId="{43CFAB92-73DD-4CFE-A524-5257C330FA08}" destId="{B81573D1-7CE5-40C0-BAA6-2EA25FF8C0D6}" srcOrd="0" destOrd="0" presId="urn:microsoft.com/office/officeart/2005/8/layout/list1"/>
    <dgm:cxn modelId="{840BC1F8-306D-492C-9CB6-D5DE194227B2}" type="presParOf" srcId="{43CFAB92-73DD-4CFE-A524-5257C330FA08}" destId="{C1CFD5CB-CECE-4316-B3C2-71C7882FC901}" srcOrd="1" destOrd="0" presId="urn:microsoft.com/office/officeart/2005/8/layout/list1"/>
    <dgm:cxn modelId="{2EA6AB00-29BF-4AEB-BC6E-23CC96DAD579}" type="presParOf" srcId="{88134A4A-34F4-4660-82F6-677D7F6CF72B}" destId="{4B80CC2B-664A-4E56-9E09-DA5EB698CFFB}" srcOrd="9" destOrd="0" presId="urn:microsoft.com/office/officeart/2005/8/layout/list1"/>
    <dgm:cxn modelId="{15609ECD-691A-4F82-AF3A-1569CE5CC084}" type="presParOf" srcId="{88134A4A-34F4-4660-82F6-677D7F6CF72B}" destId="{9972BC44-EFC0-44D0-B5A9-8A0515017DE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D5D2E7-D70B-497D-A00C-0E7C8A12C5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6134CD-B42E-47AD-80E5-AFC99DA4C036}">
      <dgm:prSet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pPr rtl="0"/>
          <a:r>
            <a:rPr lang="en-US" b="1" dirty="0" smtClean="0"/>
            <a:t>Information systems (IS) department</a:t>
          </a:r>
          <a:endParaRPr lang="en-US" dirty="0"/>
        </a:p>
      </dgm:t>
    </dgm:pt>
    <dgm:pt modelId="{F1DC60F7-0712-46CE-BDBF-178ABEDEBE7E}" type="parTrans" cxnId="{BE6CBC87-AC27-4090-AC7B-844D968F0B0E}">
      <dgm:prSet/>
      <dgm:spPr/>
      <dgm:t>
        <a:bodyPr/>
        <a:lstStyle/>
        <a:p>
          <a:endParaRPr lang="en-US"/>
        </a:p>
      </dgm:t>
    </dgm:pt>
    <dgm:pt modelId="{1C37B1BE-3730-433C-809E-356B528AB087}" type="sibTrans" cxnId="{BE6CBC87-AC27-4090-AC7B-844D968F0B0E}">
      <dgm:prSet/>
      <dgm:spPr/>
      <dgm:t>
        <a:bodyPr/>
        <a:lstStyle/>
        <a:p>
          <a:endParaRPr lang="en-US"/>
        </a:p>
      </dgm:t>
    </dgm:pt>
    <dgm:pt modelId="{4122DC09-A24F-40E2-A02C-FD23B9DAE203}">
      <dgm:prSet custT="1"/>
      <dgm:spPr/>
      <dgm:t>
        <a:bodyPr/>
        <a:lstStyle/>
        <a:p>
          <a:pPr rtl="0"/>
          <a:r>
            <a:rPr lang="en-US" sz="2000" dirty="0" smtClean="0"/>
            <a:t>Provides end users with data management support and solutions for information needs</a:t>
          </a:r>
          <a:endParaRPr lang="en-IN" sz="2000" dirty="0"/>
        </a:p>
      </dgm:t>
    </dgm:pt>
    <dgm:pt modelId="{1F88CFF5-1752-4329-AC9A-334CB7930859}" type="parTrans" cxnId="{7F4F0C95-74CB-4419-BADC-31DAECDB696B}">
      <dgm:prSet/>
      <dgm:spPr/>
      <dgm:t>
        <a:bodyPr/>
        <a:lstStyle/>
        <a:p>
          <a:endParaRPr lang="en-US"/>
        </a:p>
      </dgm:t>
    </dgm:pt>
    <dgm:pt modelId="{5329F157-9732-47E2-AD80-0B04B6F050E3}" type="sibTrans" cxnId="{7F4F0C95-74CB-4419-BADC-31DAECDB696B}">
      <dgm:prSet/>
      <dgm:spPr/>
      <dgm:t>
        <a:bodyPr/>
        <a:lstStyle/>
        <a:p>
          <a:endParaRPr lang="en-US"/>
        </a:p>
      </dgm:t>
    </dgm:pt>
    <dgm:pt modelId="{A9159E38-0FDE-42AE-A601-0C7F18FBE7A2}">
      <dgm:prSet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pPr rtl="0"/>
          <a:r>
            <a:rPr lang="en-US" b="1" dirty="0" smtClean="0"/>
            <a:t>Database administrator</a:t>
          </a:r>
          <a:endParaRPr lang="en-US" dirty="0"/>
        </a:p>
      </dgm:t>
    </dgm:pt>
    <dgm:pt modelId="{016156EB-AAF2-4582-AA6F-A3EE1EB2A768}" type="parTrans" cxnId="{4B563E37-863B-42C2-9CF0-C5C0245325B1}">
      <dgm:prSet/>
      <dgm:spPr/>
      <dgm:t>
        <a:bodyPr/>
        <a:lstStyle/>
        <a:p>
          <a:endParaRPr lang="en-US"/>
        </a:p>
      </dgm:t>
    </dgm:pt>
    <dgm:pt modelId="{1B605405-6735-47B5-8E3C-2C309E0E89E0}" type="sibTrans" cxnId="{4B563E37-863B-42C2-9CF0-C5C0245325B1}">
      <dgm:prSet/>
      <dgm:spPr/>
      <dgm:t>
        <a:bodyPr/>
        <a:lstStyle/>
        <a:p>
          <a:endParaRPr lang="en-US"/>
        </a:p>
      </dgm:t>
    </dgm:pt>
    <dgm:pt modelId="{19513C0A-89C9-416C-8F38-95A3A80580B9}">
      <dgm:prSet custT="1"/>
      <dgm:spPr/>
      <dgm:t>
        <a:bodyPr/>
        <a:lstStyle/>
        <a:p>
          <a:pPr rtl="0"/>
          <a:r>
            <a:rPr lang="en-US" sz="2000" dirty="0" smtClean="0"/>
            <a:t>Responsible for control of the centralized and shared database</a:t>
          </a:r>
          <a:endParaRPr lang="en-IN" sz="2000" dirty="0"/>
        </a:p>
      </dgm:t>
    </dgm:pt>
    <dgm:pt modelId="{2DE5A85B-055E-4FA6-9FAF-6646C6AF884D}" type="parTrans" cxnId="{7B9B5F08-6C23-47D9-91FD-FD86FDD994B6}">
      <dgm:prSet/>
      <dgm:spPr/>
      <dgm:t>
        <a:bodyPr/>
        <a:lstStyle/>
        <a:p>
          <a:endParaRPr lang="en-US"/>
        </a:p>
      </dgm:t>
    </dgm:pt>
    <dgm:pt modelId="{76E8E011-A8AD-4E5B-89AB-E83520DEA8BC}" type="sibTrans" cxnId="{7B9B5F08-6C23-47D9-91FD-FD86FDD994B6}">
      <dgm:prSet/>
      <dgm:spPr/>
      <dgm:t>
        <a:bodyPr/>
        <a:lstStyle/>
        <a:p>
          <a:endParaRPr lang="en-US"/>
        </a:p>
      </dgm:t>
    </dgm:pt>
    <dgm:pt modelId="{8DB04DDD-14F3-43D1-956F-767B5CC06547}">
      <dgm:prSet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pPr rtl="0"/>
          <a:r>
            <a:rPr lang="en-US" b="1" dirty="0" smtClean="0"/>
            <a:t>Systems administrator</a:t>
          </a:r>
          <a:endParaRPr lang="en-US" dirty="0"/>
        </a:p>
      </dgm:t>
    </dgm:pt>
    <dgm:pt modelId="{D74A3AF1-2C7F-4995-B00A-FB6800BFA670}" type="parTrans" cxnId="{46A8E7E0-01F4-4223-85EA-13D7E5E76CCA}">
      <dgm:prSet/>
      <dgm:spPr/>
      <dgm:t>
        <a:bodyPr/>
        <a:lstStyle/>
        <a:p>
          <a:endParaRPr lang="en-US"/>
        </a:p>
      </dgm:t>
    </dgm:pt>
    <dgm:pt modelId="{4CDA3FD9-612A-46C2-B4B1-89D8A44B946F}" type="sibTrans" cxnId="{46A8E7E0-01F4-4223-85EA-13D7E5E76CCA}">
      <dgm:prSet/>
      <dgm:spPr/>
      <dgm:t>
        <a:bodyPr/>
        <a:lstStyle/>
        <a:p>
          <a:endParaRPr lang="en-US"/>
        </a:p>
      </dgm:t>
    </dgm:pt>
    <dgm:pt modelId="{9A5BE696-3775-452B-988B-12AD8EF8120F}">
      <dgm:prSet custT="1"/>
      <dgm:spPr/>
      <dgm:t>
        <a:bodyPr/>
        <a:lstStyle/>
        <a:p>
          <a:pPr rtl="0"/>
          <a:r>
            <a:rPr lang="en-US" sz="2000" dirty="0" smtClean="0"/>
            <a:t>General coordinator of all DBAs</a:t>
          </a:r>
          <a:endParaRPr lang="en-IN" sz="2000" dirty="0"/>
        </a:p>
      </dgm:t>
    </dgm:pt>
    <dgm:pt modelId="{06BFBE85-E1F9-4B72-AB6A-D4598F640BE9}" type="parTrans" cxnId="{EF841E05-5689-4C5D-8382-F54C5A3C5449}">
      <dgm:prSet/>
      <dgm:spPr/>
      <dgm:t>
        <a:bodyPr/>
        <a:lstStyle/>
        <a:p>
          <a:endParaRPr lang="en-US"/>
        </a:p>
      </dgm:t>
    </dgm:pt>
    <dgm:pt modelId="{5C42524C-EAE1-4E5F-9765-ED498E153E10}" type="sibTrans" cxnId="{EF841E05-5689-4C5D-8382-F54C5A3C5449}">
      <dgm:prSet/>
      <dgm:spPr/>
      <dgm:t>
        <a:bodyPr/>
        <a:lstStyle/>
        <a:p>
          <a:endParaRPr lang="en-US"/>
        </a:p>
      </dgm:t>
    </dgm:pt>
    <dgm:pt modelId="{6B4E8434-1E91-4975-97D8-41D280C7E9A6}">
      <dgm:prSet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pPr rtl="0"/>
          <a:r>
            <a:rPr lang="en-US" b="1" dirty="0" smtClean="0"/>
            <a:t>Data administrator (DA) </a:t>
          </a:r>
          <a:r>
            <a:rPr lang="en-US" dirty="0" smtClean="0"/>
            <a:t>or</a:t>
          </a:r>
          <a:r>
            <a:rPr lang="en-US" b="1" dirty="0" smtClean="0"/>
            <a:t> information resource manager (IRM)</a:t>
          </a:r>
          <a:endParaRPr lang="en-US" dirty="0"/>
        </a:p>
      </dgm:t>
    </dgm:pt>
    <dgm:pt modelId="{A8812F58-5C86-401C-913E-2F1770440FE6}" type="parTrans" cxnId="{EDB3B396-BD5A-4E32-A0EC-6A1144A4FCA1}">
      <dgm:prSet/>
      <dgm:spPr/>
      <dgm:t>
        <a:bodyPr/>
        <a:lstStyle/>
        <a:p>
          <a:endParaRPr lang="en-US"/>
        </a:p>
      </dgm:t>
    </dgm:pt>
    <dgm:pt modelId="{E51CEEF3-F73A-496E-850A-C93358F4DEA6}" type="sibTrans" cxnId="{EDB3B396-BD5A-4E32-A0EC-6A1144A4FCA1}">
      <dgm:prSet/>
      <dgm:spPr/>
      <dgm:t>
        <a:bodyPr/>
        <a:lstStyle/>
        <a:p>
          <a:endParaRPr lang="en-US"/>
        </a:p>
      </dgm:t>
    </dgm:pt>
    <dgm:pt modelId="{7DE58231-75AD-4480-9F87-39F60DED29AD}">
      <dgm:prSet custT="1"/>
      <dgm:spPr/>
      <dgm:t>
        <a:bodyPr/>
        <a:lstStyle/>
        <a:p>
          <a:pPr rtl="0"/>
          <a:r>
            <a:rPr lang="en-US" sz="2000" dirty="0" smtClean="0"/>
            <a:t>Has a higher degree of responsibility and authority than the DBA</a:t>
          </a:r>
          <a:endParaRPr lang="en-IN" sz="2000" dirty="0"/>
        </a:p>
      </dgm:t>
    </dgm:pt>
    <dgm:pt modelId="{AF3A8E4F-AA05-44A0-9AAA-B4343B57A048}" type="parTrans" cxnId="{1251506B-C17E-48E2-9102-B933E769E497}">
      <dgm:prSet/>
      <dgm:spPr/>
      <dgm:t>
        <a:bodyPr/>
        <a:lstStyle/>
        <a:p>
          <a:endParaRPr lang="en-US"/>
        </a:p>
      </dgm:t>
    </dgm:pt>
    <dgm:pt modelId="{B1EAFB4A-E773-4760-B038-BAD1E9471763}" type="sibTrans" cxnId="{1251506B-C17E-48E2-9102-B933E769E497}">
      <dgm:prSet/>
      <dgm:spPr/>
      <dgm:t>
        <a:bodyPr/>
        <a:lstStyle/>
        <a:p>
          <a:endParaRPr lang="en-US"/>
        </a:p>
      </dgm:t>
    </dgm:pt>
    <dgm:pt modelId="{080C8BDC-94E5-40C4-A2C0-DC4F83948335}" type="pres">
      <dgm:prSet presAssocID="{57D5D2E7-D70B-497D-A00C-0E7C8A12C5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C12E7F-56E1-40F7-899D-CDE378A0B727}" type="pres">
      <dgm:prSet presAssocID="{726134CD-B42E-47AD-80E5-AFC99DA4C036}" presName="parentText" presStyleLbl="node1" presStyleIdx="0" presStyleCnt="4" custScaleX="100000" custScaleY="6904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AD01DF-9D6C-4B42-A7D1-80756ED3C043}" type="pres">
      <dgm:prSet presAssocID="{726134CD-B42E-47AD-80E5-AFC99DA4C036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B758F7-DC05-4A2D-88FD-3E3E1A65D67A}" type="pres">
      <dgm:prSet presAssocID="{A9159E38-0FDE-42AE-A601-0C7F18FBE7A2}" presName="parentText" presStyleLbl="node1" presStyleIdx="1" presStyleCnt="4" custScaleX="100000" custScaleY="6904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B61984-78E2-4C9D-A87C-C1EE68126B94}" type="pres">
      <dgm:prSet presAssocID="{A9159E38-0FDE-42AE-A601-0C7F18FBE7A2}" presName="childText" presStyleLbl="revTx" presStyleIdx="1" presStyleCnt="4" custLinFactNeighborY="80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6DD144-0C7D-4624-9FE8-6FC6B79C14D0}" type="pres">
      <dgm:prSet presAssocID="{8DB04DDD-14F3-43D1-956F-767B5CC06547}" presName="parentText" presStyleLbl="node1" presStyleIdx="2" presStyleCnt="4" custScaleX="100000" custScaleY="6904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F7593D-CB69-4D83-BF09-88CEE0F6932A}" type="pres">
      <dgm:prSet presAssocID="{8DB04DDD-14F3-43D1-956F-767B5CC06547}" presName="childText" presStyleLbl="revTx" presStyleIdx="2" presStyleCnt="4" custLinFactNeighborY="40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286F8D-E451-4DA2-AF02-7846D4C719B3}" type="pres">
      <dgm:prSet presAssocID="{6B4E8434-1E91-4975-97D8-41D280C7E9A6}" presName="parentText" presStyleLbl="node1" presStyleIdx="3" presStyleCnt="4" custScaleX="100000" custScaleY="6904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831B47-5EC3-44FF-B7FB-63614A67C684}" type="pres">
      <dgm:prSet presAssocID="{6B4E8434-1E91-4975-97D8-41D280C7E9A6}" presName="childText" presStyleLbl="revTx" presStyleIdx="3" presStyleCnt="4" custLinFactNeighborY="20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F66AB2-E103-44FF-BB7C-F974D9C8BC03}" type="presOf" srcId="{57D5D2E7-D70B-497D-A00C-0E7C8A12C5A1}" destId="{080C8BDC-94E5-40C4-A2C0-DC4F83948335}" srcOrd="0" destOrd="0" presId="urn:microsoft.com/office/officeart/2005/8/layout/vList2"/>
    <dgm:cxn modelId="{46A8E7E0-01F4-4223-85EA-13D7E5E76CCA}" srcId="{57D5D2E7-D70B-497D-A00C-0E7C8A12C5A1}" destId="{8DB04DDD-14F3-43D1-956F-767B5CC06547}" srcOrd="2" destOrd="0" parTransId="{D74A3AF1-2C7F-4995-B00A-FB6800BFA670}" sibTransId="{4CDA3FD9-612A-46C2-B4B1-89D8A44B946F}"/>
    <dgm:cxn modelId="{1B856CA2-5572-4ED7-9786-A12013EAAC27}" type="presOf" srcId="{19513C0A-89C9-416C-8F38-95A3A80580B9}" destId="{8FB61984-78E2-4C9D-A87C-C1EE68126B94}" srcOrd="0" destOrd="0" presId="urn:microsoft.com/office/officeart/2005/8/layout/vList2"/>
    <dgm:cxn modelId="{BE6CBC87-AC27-4090-AC7B-844D968F0B0E}" srcId="{57D5D2E7-D70B-497D-A00C-0E7C8A12C5A1}" destId="{726134CD-B42E-47AD-80E5-AFC99DA4C036}" srcOrd="0" destOrd="0" parTransId="{F1DC60F7-0712-46CE-BDBF-178ABEDEBE7E}" sibTransId="{1C37B1BE-3730-433C-809E-356B528AB087}"/>
    <dgm:cxn modelId="{0FC49674-9F38-4B47-933D-2EF44670B0E4}" type="presOf" srcId="{7DE58231-75AD-4480-9F87-39F60DED29AD}" destId="{A1831B47-5EC3-44FF-B7FB-63614A67C684}" srcOrd="0" destOrd="0" presId="urn:microsoft.com/office/officeart/2005/8/layout/vList2"/>
    <dgm:cxn modelId="{8E27B3BE-AF66-46E7-870E-893356619D95}" type="presOf" srcId="{8DB04DDD-14F3-43D1-956F-767B5CC06547}" destId="{236DD144-0C7D-4624-9FE8-6FC6B79C14D0}" srcOrd="0" destOrd="0" presId="urn:microsoft.com/office/officeart/2005/8/layout/vList2"/>
    <dgm:cxn modelId="{7B9B5F08-6C23-47D9-91FD-FD86FDD994B6}" srcId="{A9159E38-0FDE-42AE-A601-0C7F18FBE7A2}" destId="{19513C0A-89C9-416C-8F38-95A3A80580B9}" srcOrd="0" destOrd="0" parTransId="{2DE5A85B-055E-4FA6-9FAF-6646C6AF884D}" sibTransId="{76E8E011-A8AD-4E5B-89AB-E83520DEA8BC}"/>
    <dgm:cxn modelId="{4B563E37-863B-42C2-9CF0-C5C0245325B1}" srcId="{57D5D2E7-D70B-497D-A00C-0E7C8A12C5A1}" destId="{A9159E38-0FDE-42AE-A601-0C7F18FBE7A2}" srcOrd="1" destOrd="0" parTransId="{016156EB-AAF2-4582-AA6F-A3EE1EB2A768}" sibTransId="{1B605405-6735-47B5-8E3C-2C309E0E89E0}"/>
    <dgm:cxn modelId="{1F221FED-0103-4466-AAAB-7577B802C2DF}" type="presOf" srcId="{9A5BE696-3775-452B-988B-12AD8EF8120F}" destId="{BDF7593D-CB69-4D83-BF09-88CEE0F6932A}" srcOrd="0" destOrd="0" presId="urn:microsoft.com/office/officeart/2005/8/layout/vList2"/>
    <dgm:cxn modelId="{EF841E05-5689-4C5D-8382-F54C5A3C5449}" srcId="{8DB04DDD-14F3-43D1-956F-767B5CC06547}" destId="{9A5BE696-3775-452B-988B-12AD8EF8120F}" srcOrd="0" destOrd="0" parTransId="{06BFBE85-E1F9-4B72-AB6A-D4598F640BE9}" sibTransId="{5C42524C-EAE1-4E5F-9765-ED498E153E10}"/>
    <dgm:cxn modelId="{411F164D-2D11-4967-8441-528B4DEB950B}" type="presOf" srcId="{726134CD-B42E-47AD-80E5-AFC99DA4C036}" destId="{60C12E7F-56E1-40F7-899D-CDE378A0B727}" srcOrd="0" destOrd="0" presId="urn:microsoft.com/office/officeart/2005/8/layout/vList2"/>
    <dgm:cxn modelId="{BBE04219-B74B-4AF3-BCA7-D33167A8A816}" type="presOf" srcId="{4122DC09-A24F-40E2-A02C-FD23B9DAE203}" destId="{8AAD01DF-9D6C-4B42-A7D1-80756ED3C043}" srcOrd="0" destOrd="0" presId="urn:microsoft.com/office/officeart/2005/8/layout/vList2"/>
    <dgm:cxn modelId="{0B0AA6BF-3DE9-4C2B-B917-10FDEE205D38}" type="presOf" srcId="{A9159E38-0FDE-42AE-A601-0C7F18FBE7A2}" destId="{85B758F7-DC05-4A2D-88FD-3E3E1A65D67A}" srcOrd="0" destOrd="0" presId="urn:microsoft.com/office/officeart/2005/8/layout/vList2"/>
    <dgm:cxn modelId="{27EC25C7-833E-4FED-9508-6BE976BCE8D6}" type="presOf" srcId="{6B4E8434-1E91-4975-97D8-41D280C7E9A6}" destId="{0D286F8D-E451-4DA2-AF02-7846D4C719B3}" srcOrd="0" destOrd="0" presId="urn:microsoft.com/office/officeart/2005/8/layout/vList2"/>
    <dgm:cxn modelId="{7F4F0C95-74CB-4419-BADC-31DAECDB696B}" srcId="{726134CD-B42E-47AD-80E5-AFC99DA4C036}" destId="{4122DC09-A24F-40E2-A02C-FD23B9DAE203}" srcOrd="0" destOrd="0" parTransId="{1F88CFF5-1752-4329-AC9A-334CB7930859}" sibTransId="{5329F157-9732-47E2-AD80-0B04B6F050E3}"/>
    <dgm:cxn modelId="{EDB3B396-BD5A-4E32-A0EC-6A1144A4FCA1}" srcId="{57D5D2E7-D70B-497D-A00C-0E7C8A12C5A1}" destId="{6B4E8434-1E91-4975-97D8-41D280C7E9A6}" srcOrd="3" destOrd="0" parTransId="{A8812F58-5C86-401C-913E-2F1770440FE6}" sibTransId="{E51CEEF3-F73A-496E-850A-C93358F4DEA6}"/>
    <dgm:cxn modelId="{1251506B-C17E-48E2-9102-B933E769E497}" srcId="{6B4E8434-1E91-4975-97D8-41D280C7E9A6}" destId="{7DE58231-75AD-4480-9F87-39F60DED29AD}" srcOrd="0" destOrd="0" parTransId="{AF3A8E4F-AA05-44A0-9AAA-B4343B57A048}" sibTransId="{B1EAFB4A-E773-4760-B038-BAD1E9471763}"/>
    <dgm:cxn modelId="{17925682-E570-4C4D-A3BE-9FA8620D558E}" type="presParOf" srcId="{080C8BDC-94E5-40C4-A2C0-DC4F83948335}" destId="{60C12E7F-56E1-40F7-899D-CDE378A0B727}" srcOrd="0" destOrd="0" presId="urn:microsoft.com/office/officeart/2005/8/layout/vList2"/>
    <dgm:cxn modelId="{2352A4EA-F0A1-47D1-8F8D-6DF52ADE0BFA}" type="presParOf" srcId="{080C8BDC-94E5-40C4-A2C0-DC4F83948335}" destId="{8AAD01DF-9D6C-4B42-A7D1-80756ED3C043}" srcOrd="1" destOrd="0" presId="urn:microsoft.com/office/officeart/2005/8/layout/vList2"/>
    <dgm:cxn modelId="{700AB039-CA1D-4DC1-8B45-3CA212E3334B}" type="presParOf" srcId="{080C8BDC-94E5-40C4-A2C0-DC4F83948335}" destId="{85B758F7-DC05-4A2D-88FD-3E3E1A65D67A}" srcOrd="2" destOrd="0" presId="urn:microsoft.com/office/officeart/2005/8/layout/vList2"/>
    <dgm:cxn modelId="{B5C1F892-B2E3-4A15-BFA1-9414E5DACDEB}" type="presParOf" srcId="{080C8BDC-94E5-40C4-A2C0-DC4F83948335}" destId="{8FB61984-78E2-4C9D-A87C-C1EE68126B94}" srcOrd="3" destOrd="0" presId="urn:microsoft.com/office/officeart/2005/8/layout/vList2"/>
    <dgm:cxn modelId="{CAAEC034-9007-4C86-BBB5-CEAFED514572}" type="presParOf" srcId="{080C8BDC-94E5-40C4-A2C0-DC4F83948335}" destId="{236DD144-0C7D-4624-9FE8-6FC6B79C14D0}" srcOrd="4" destOrd="0" presId="urn:microsoft.com/office/officeart/2005/8/layout/vList2"/>
    <dgm:cxn modelId="{0FCDC140-7806-4549-934B-6C68F982F240}" type="presParOf" srcId="{080C8BDC-94E5-40C4-A2C0-DC4F83948335}" destId="{BDF7593D-CB69-4D83-BF09-88CEE0F6932A}" srcOrd="5" destOrd="0" presId="urn:microsoft.com/office/officeart/2005/8/layout/vList2"/>
    <dgm:cxn modelId="{CDAE60C3-DFA6-4D06-9C7B-BCA6AEBFF64B}" type="presParOf" srcId="{080C8BDC-94E5-40C4-A2C0-DC4F83948335}" destId="{0D286F8D-E451-4DA2-AF02-7846D4C719B3}" srcOrd="6" destOrd="0" presId="urn:microsoft.com/office/officeart/2005/8/layout/vList2"/>
    <dgm:cxn modelId="{BFD3097E-830C-4CAA-8129-0A7E2F6EC1E7}" type="presParOf" srcId="{080C8BDC-94E5-40C4-A2C0-DC4F83948335}" destId="{A1831B47-5EC3-44FF-B7FB-63614A67C684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D5309-5C13-4A8B-A884-675BBF7CF60F}">
      <dsp:nvSpPr>
        <dsp:cNvPr id="0" name=""/>
        <dsp:cNvSpPr/>
      </dsp:nvSpPr>
      <dsp:spPr>
        <a:xfrm>
          <a:off x="0" y="330795"/>
          <a:ext cx="8534400" cy="1124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364" tIns="437388" rIns="662364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Selecting, installing, configuring, and monitoring the DBMS to ensure that it operates efficiently</a:t>
          </a:r>
          <a:endParaRPr lang="en-US" sz="2000" kern="1200" dirty="0"/>
        </a:p>
      </dsp:txBody>
      <dsp:txXfrm>
        <a:off x="0" y="330795"/>
        <a:ext cx="8534400" cy="1124550"/>
      </dsp:txXfrm>
    </dsp:sp>
    <dsp:sp modelId="{D6FC1562-5A2B-4285-89D8-2588764BA594}">
      <dsp:nvSpPr>
        <dsp:cNvPr id="0" name=""/>
        <dsp:cNvSpPr/>
      </dsp:nvSpPr>
      <dsp:spPr>
        <a:xfrm>
          <a:off x="426720" y="20834"/>
          <a:ext cx="5974080" cy="61992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806" tIns="0" rIns="225806" bIns="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Technological aspect</a:t>
          </a:r>
          <a:endParaRPr lang="en-US" sz="2800" kern="1200" dirty="0"/>
        </a:p>
      </dsp:txBody>
      <dsp:txXfrm>
        <a:off x="456982" y="51096"/>
        <a:ext cx="5913556" cy="559396"/>
      </dsp:txXfrm>
    </dsp:sp>
    <dsp:sp modelId="{466BDE03-63A1-4223-81F0-20B977B4DE6A}">
      <dsp:nvSpPr>
        <dsp:cNvPr id="0" name=""/>
        <dsp:cNvSpPr/>
      </dsp:nvSpPr>
      <dsp:spPr>
        <a:xfrm>
          <a:off x="0" y="1878705"/>
          <a:ext cx="8534400" cy="1124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364" tIns="437388" rIns="662364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Careful planning to create an appropriate organizational structure </a:t>
          </a:r>
          <a:endParaRPr lang="en-US" sz="2000" kern="1200" dirty="0"/>
        </a:p>
      </dsp:txBody>
      <dsp:txXfrm>
        <a:off x="0" y="1878705"/>
        <a:ext cx="8534400" cy="1124550"/>
      </dsp:txXfrm>
    </dsp:sp>
    <dsp:sp modelId="{306D4B44-38CB-4F7F-8062-05EDBC698CCB}">
      <dsp:nvSpPr>
        <dsp:cNvPr id="0" name=""/>
        <dsp:cNvSpPr/>
      </dsp:nvSpPr>
      <dsp:spPr>
        <a:xfrm>
          <a:off x="426720" y="1568745"/>
          <a:ext cx="5974080" cy="61992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806" tIns="0" rIns="225806" bIns="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Managerial aspect</a:t>
          </a:r>
          <a:endParaRPr lang="en-US" sz="2800" kern="1200" dirty="0"/>
        </a:p>
      </dsp:txBody>
      <dsp:txXfrm>
        <a:off x="456982" y="1599007"/>
        <a:ext cx="5913556" cy="559396"/>
      </dsp:txXfrm>
    </dsp:sp>
    <dsp:sp modelId="{9972BC44-EFC0-44D0-B5A9-8A0515017DE2}">
      <dsp:nvSpPr>
        <dsp:cNvPr id="0" name=""/>
        <dsp:cNvSpPr/>
      </dsp:nvSpPr>
      <dsp:spPr>
        <a:xfrm>
          <a:off x="0" y="3426615"/>
          <a:ext cx="8534400" cy="1124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364" tIns="437388" rIns="662364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Listening to people’s concerns about the system and explaining its uses and benefits</a:t>
          </a:r>
          <a:endParaRPr lang="en-US" sz="2000" kern="1200" dirty="0"/>
        </a:p>
      </dsp:txBody>
      <dsp:txXfrm>
        <a:off x="0" y="3426615"/>
        <a:ext cx="8534400" cy="1124550"/>
      </dsp:txXfrm>
    </dsp:sp>
    <dsp:sp modelId="{C1CFD5CB-CECE-4316-B3C2-71C7882FC901}">
      <dsp:nvSpPr>
        <dsp:cNvPr id="0" name=""/>
        <dsp:cNvSpPr/>
      </dsp:nvSpPr>
      <dsp:spPr>
        <a:xfrm>
          <a:off x="426720" y="3116655"/>
          <a:ext cx="5974080" cy="61992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806" tIns="0" rIns="225806" bIns="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Cultural aspect</a:t>
          </a:r>
          <a:endParaRPr lang="en-US" sz="2800" kern="1200" dirty="0"/>
        </a:p>
      </dsp:txBody>
      <dsp:txXfrm>
        <a:off x="456982" y="3146917"/>
        <a:ext cx="5913556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C12E7F-56E1-40F7-899D-CDE378A0B727}">
      <dsp:nvSpPr>
        <dsp:cNvPr id="0" name=""/>
        <dsp:cNvSpPr/>
      </dsp:nvSpPr>
      <dsp:spPr>
        <a:xfrm>
          <a:off x="0" y="66860"/>
          <a:ext cx="8229600" cy="708878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Information systems (IS) department</a:t>
          </a:r>
          <a:endParaRPr lang="en-US" sz="2100" kern="1200" dirty="0"/>
        </a:p>
      </dsp:txBody>
      <dsp:txXfrm>
        <a:off x="34605" y="101465"/>
        <a:ext cx="8160390" cy="639668"/>
      </dsp:txXfrm>
    </dsp:sp>
    <dsp:sp modelId="{8AAD01DF-9D6C-4B42-A7D1-80756ED3C043}">
      <dsp:nvSpPr>
        <dsp:cNvPr id="0" name=""/>
        <dsp:cNvSpPr/>
      </dsp:nvSpPr>
      <dsp:spPr>
        <a:xfrm>
          <a:off x="0" y="775738"/>
          <a:ext cx="8229600" cy="586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Provides end users with data management support and solutions for information needs</a:t>
          </a:r>
          <a:endParaRPr lang="en-IN" sz="2000" kern="1200" dirty="0"/>
        </a:p>
      </dsp:txBody>
      <dsp:txXfrm>
        <a:off x="0" y="775738"/>
        <a:ext cx="8229600" cy="586844"/>
      </dsp:txXfrm>
    </dsp:sp>
    <dsp:sp modelId="{85B758F7-DC05-4A2D-88FD-3E3E1A65D67A}">
      <dsp:nvSpPr>
        <dsp:cNvPr id="0" name=""/>
        <dsp:cNvSpPr/>
      </dsp:nvSpPr>
      <dsp:spPr>
        <a:xfrm>
          <a:off x="0" y="1362583"/>
          <a:ext cx="8229600" cy="708878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Database administrator</a:t>
          </a:r>
          <a:endParaRPr lang="en-US" sz="2100" kern="1200" dirty="0"/>
        </a:p>
      </dsp:txBody>
      <dsp:txXfrm>
        <a:off x="34605" y="1397188"/>
        <a:ext cx="8160390" cy="639668"/>
      </dsp:txXfrm>
    </dsp:sp>
    <dsp:sp modelId="{8FB61984-78E2-4C9D-A87C-C1EE68126B94}">
      <dsp:nvSpPr>
        <dsp:cNvPr id="0" name=""/>
        <dsp:cNvSpPr/>
      </dsp:nvSpPr>
      <dsp:spPr>
        <a:xfrm>
          <a:off x="0" y="2154170"/>
          <a:ext cx="82296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Responsible for control of the centralized and shared database</a:t>
          </a:r>
          <a:endParaRPr lang="en-IN" sz="2000" kern="1200" dirty="0"/>
        </a:p>
      </dsp:txBody>
      <dsp:txXfrm>
        <a:off x="0" y="2154170"/>
        <a:ext cx="8229600" cy="447120"/>
      </dsp:txXfrm>
    </dsp:sp>
    <dsp:sp modelId="{236DD144-0C7D-4624-9FE8-6FC6B79C14D0}">
      <dsp:nvSpPr>
        <dsp:cNvPr id="0" name=""/>
        <dsp:cNvSpPr/>
      </dsp:nvSpPr>
      <dsp:spPr>
        <a:xfrm>
          <a:off x="0" y="2518581"/>
          <a:ext cx="8229600" cy="708878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Systems administrator</a:t>
          </a:r>
          <a:endParaRPr lang="en-US" sz="2100" kern="1200" dirty="0"/>
        </a:p>
      </dsp:txBody>
      <dsp:txXfrm>
        <a:off x="34605" y="2553186"/>
        <a:ext cx="8160390" cy="639668"/>
      </dsp:txXfrm>
    </dsp:sp>
    <dsp:sp modelId="{BDF7593D-CB69-4D83-BF09-88CEE0F6932A}">
      <dsp:nvSpPr>
        <dsp:cNvPr id="0" name=""/>
        <dsp:cNvSpPr/>
      </dsp:nvSpPr>
      <dsp:spPr>
        <a:xfrm>
          <a:off x="0" y="3269193"/>
          <a:ext cx="82296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General coordinator of all DBAs</a:t>
          </a:r>
          <a:endParaRPr lang="en-IN" sz="2000" kern="1200" dirty="0"/>
        </a:p>
      </dsp:txBody>
      <dsp:txXfrm>
        <a:off x="0" y="3269193"/>
        <a:ext cx="8229600" cy="447120"/>
      </dsp:txXfrm>
    </dsp:sp>
    <dsp:sp modelId="{0D286F8D-E451-4DA2-AF02-7846D4C719B3}">
      <dsp:nvSpPr>
        <dsp:cNvPr id="0" name=""/>
        <dsp:cNvSpPr/>
      </dsp:nvSpPr>
      <dsp:spPr>
        <a:xfrm>
          <a:off x="0" y="3674579"/>
          <a:ext cx="8229600" cy="708878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Data administrator (DA) </a:t>
          </a:r>
          <a:r>
            <a:rPr lang="en-US" sz="2100" kern="1200" dirty="0" smtClean="0"/>
            <a:t>or</a:t>
          </a:r>
          <a:r>
            <a:rPr lang="en-US" sz="2100" b="1" kern="1200" dirty="0" smtClean="0"/>
            <a:t> information resource manager (IRM)</a:t>
          </a:r>
          <a:endParaRPr lang="en-US" sz="2100" kern="1200" dirty="0"/>
        </a:p>
      </dsp:txBody>
      <dsp:txXfrm>
        <a:off x="34605" y="3709184"/>
        <a:ext cx="8160390" cy="639668"/>
      </dsp:txXfrm>
    </dsp:sp>
    <dsp:sp modelId="{A1831B47-5EC3-44FF-B7FB-63614A67C684}">
      <dsp:nvSpPr>
        <dsp:cNvPr id="0" name=""/>
        <dsp:cNvSpPr/>
      </dsp:nvSpPr>
      <dsp:spPr>
        <a:xfrm>
          <a:off x="0" y="4404504"/>
          <a:ext cx="82296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Has a higher degree of responsibility and authority than the DBA</a:t>
          </a:r>
          <a:endParaRPr lang="en-IN" sz="2000" kern="1200" dirty="0"/>
        </a:p>
      </dsp:txBody>
      <dsp:txXfrm>
        <a:off x="0" y="4404504"/>
        <a:ext cx="8229600" cy="447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6F7B278-2B3F-46CF-8931-2BC6F8EB33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081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79913"/>
            <a:ext cx="508635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1146F13-B57D-4DE0-899D-FA9B87F733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057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46F13-B57D-4DE0-899D-FA9B87F7333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3365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81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3410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41DE58-C35D-4631-AB52-2BDF5B8E97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377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C31463-D8B8-47FA-AF0B-878C91323C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93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5" y="152400"/>
            <a:ext cx="21145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075" y="152400"/>
            <a:ext cx="61912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44919B-919F-4E80-88D9-D5548AEE05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26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76200"/>
            <a:ext cx="6172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  <a:lvl2pPr marL="742950" indent="-28575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114550" indent="-28575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DD0C8D-CF30-478E-9ADF-4C48357786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29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483469-0284-4DAE-ACAA-4AFFBDF07E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609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74F6CA-C2F1-41A1-B8C3-2C15891EA0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27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349BA8-F855-4D69-AC3B-1469890427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67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C88546-F1A5-4EBC-AC88-46062DEFA9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31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47F166-5AFE-4545-BCBE-5C761779AD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5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1D8B3D-E700-4C27-B818-EFFA1BB026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51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29168-9154-43A0-B28A-1E4258387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24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676400"/>
            <a:ext cx="8458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 Click to edit Master text styles</a:t>
            </a:r>
          </a:p>
          <a:p>
            <a:pPr lvl="1"/>
            <a:r>
              <a:rPr lang="en-US" altLang="en-US" smtClean="0"/>
              <a:t> 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 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457200" y="1565275"/>
            <a:ext cx="79248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57200" y="1489075"/>
            <a:ext cx="79248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fld id="{80CEC538-5A4E-4E40-933F-8DEA5D21A93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52400"/>
            <a:ext cx="6172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1868424" cy="3931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u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4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" y="304800"/>
            <a:ext cx="8686800" cy="1066800"/>
          </a:xfrm>
          <a:noFill/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3200" i="1" dirty="0"/>
              <a:t>Chapter </a:t>
            </a:r>
            <a:r>
              <a:rPr lang="en-US" altLang="en-US" sz="3200" i="1" dirty="0" smtClean="0"/>
              <a:t>16</a:t>
            </a:r>
            <a:endParaRPr lang="en-US" altLang="en-US" sz="3200" i="1" dirty="0"/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3200" i="1" dirty="0"/>
              <a:t>Database Administration and Security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26713"/>
            <a:ext cx="6934200" cy="46978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6425233"/>
            <a:ext cx="8047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000" b="0" i="0" dirty="0"/>
              <a:t>The slides in this presentation have been adapted from slides provided with the textbook, </a:t>
            </a:r>
            <a:r>
              <a:rPr lang="en-US" altLang="en-US" sz="1000" b="0" i="0" dirty="0"/>
              <a:t>Database Systems: Design, Implementation, and Management, </a:t>
            </a:r>
            <a:endParaRPr lang="en-US" altLang="en-US" sz="1000" b="0" i="0" dirty="0" smtClean="0"/>
          </a:p>
          <a:p>
            <a:pPr>
              <a:buNone/>
            </a:pPr>
            <a:r>
              <a:rPr lang="en-US" altLang="en-US" sz="1000" b="0" i="0" dirty="0" smtClean="0"/>
              <a:t>12E</a:t>
            </a:r>
            <a:r>
              <a:rPr lang="en-US" sz="1000" b="0" i="0" dirty="0"/>
              <a:t>, Cornel and Morris, </a:t>
            </a:r>
            <a:r>
              <a:rPr lang="en-US" altLang="en-US" sz="1000" b="0" i="0" dirty="0"/>
              <a:t>Copyright © 2017  Cengage Learning</a:t>
            </a:r>
            <a:r>
              <a:rPr lang="en-US" altLang="en-US" sz="1000" b="0" i="0" dirty="0" smtClean="0"/>
              <a:t>.</a:t>
            </a:r>
            <a:endParaRPr lang="en-US" sz="1000" b="0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 smtClean="0"/>
              <a:t>10</a:t>
            </a:r>
            <a:endParaRPr lang="en-US" b="0" i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200"/>
            <a:ext cx="8998824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6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489075" y="5334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DBA’s Managerial Role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Provide end-user support</a:t>
            </a:r>
          </a:p>
          <a:p>
            <a:pPr eaLnBrk="1" hangingPunct="1"/>
            <a:r>
              <a:rPr lang="en-US" altLang="en-US" dirty="0" smtClean="0"/>
              <a:t>Enforce policies, procedures, and standards for correct data creation, usage, and distribution within the database</a:t>
            </a:r>
          </a:p>
          <a:p>
            <a:pPr eaLnBrk="1" hangingPunct="1"/>
            <a:r>
              <a:rPr lang="en-US" altLang="en-US" dirty="0" smtClean="0"/>
              <a:t>Manage data security, privacy, and integrity</a:t>
            </a:r>
          </a:p>
          <a:p>
            <a:pPr eaLnBrk="1" hangingPunct="1"/>
            <a:r>
              <a:rPr lang="en-US" altLang="en-US" dirty="0"/>
              <a:t>Manage data distribution and use</a:t>
            </a:r>
          </a:p>
          <a:p>
            <a:pPr marL="0" indent="0" eaLnBrk="1" hangingPunct="1">
              <a:buNone/>
            </a:pPr>
            <a:endParaRPr lang="en-US" altLang="en-US" dirty="0" smtClean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11</a:t>
            </a:r>
            <a:endParaRPr lang="en-US" b="0" i="0" dirty="0"/>
          </a:p>
        </p:txBody>
      </p:sp>
    </p:spTree>
    <p:extLst>
      <p:ext uri="{BB962C8B-B14F-4D97-AF65-F5344CB8AC3E}">
        <p14:creationId xmlns:p14="http://schemas.microsoft.com/office/powerpoint/2010/main" val="207488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485900" y="5334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DBA’s Managerial Role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152400" y="1550709"/>
            <a:ext cx="8839200" cy="4648200"/>
          </a:xfrm>
        </p:spPr>
        <p:txBody>
          <a:bodyPr/>
          <a:lstStyle/>
          <a:p>
            <a:pPr eaLnBrk="1" hangingPunct="1"/>
            <a:r>
              <a:rPr lang="en-US" altLang="en-US" dirty="0"/>
              <a:t>Manage data backup and recovery</a:t>
            </a:r>
          </a:p>
          <a:p>
            <a:pPr lvl="1" eaLnBrk="1" hangingPunct="1"/>
            <a:r>
              <a:rPr lang="en-US" altLang="en-US" dirty="0"/>
              <a:t>Fully recover data in case of data loss</a:t>
            </a:r>
          </a:p>
          <a:p>
            <a:pPr lvl="1" eaLnBrk="1" hangingPunct="1"/>
            <a:r>
              <a:rPr lang="en-US" altLang="en-US" b="1" dirty="0"/>
              <a:t>Database security officer (DSO)</a:t>
            </a:r>
            <a:r>
              <a:rPr lang="en-US" altLang="en-US" dirty="0"/>
              <a:t>:</a:t>
            </a:r>
            <a:r>
              <a:rPr lang="en-US" altLang="en-US" b="1" dirty="0"/>
              <a:t> </a:t>
            </a:r>
            <a:r>
              <a:rPr lang="en-US" altLang="en-US" dirty="0"/>
              <a:t>Ensures database security and integrity </a:t>
            </a:r>
          </a:p>
          <a:p>
            <a:pPr lvl="1" eaLnBrk="1" hangingPunct="1"/>
            <a:r>
              <a:rPr lang="en-US" altLang="en-US" b="1" dirty="0" smtClean="0"/>
              <a:t>Disaster management</a:t>
            </a:r>
            <a:r>
              <a:rPr lang="en-US" altLang="en-US" dirty="0" smtClean="0"/>
              <a:t>: Planning, organizing, and testing of database contingency plans and recovery procedures </a:t>
            </a:r>
          </a:p>
          <a:p>
            <a:pPr lvl="1" eaLnBrk="1" hangingPunct="1"/>
            <a:r>
              <a:rPr lang="en-US" altLang="en-US" b="1" dirty="0" smtClean="0"/>
              <a:t>Full backup </a:t>
            </a:r>
            <a:r>
              <a:rPr lang="en-US" altLang="en-US" dirty="0" smtClean="0"/>
              <a:t>or</a:t>
            </a:r>
            <a:r>
              <a:rPr lang="en-US" altLang="en-US" b="1" dirty="0" smtClean="0"/>
              <a:t> database dump</a:t>
            </a:r>
            <a:r>
              <a:rPr lang="en-US" altLang="en-US" dirty="0" smtClean="0"/>
              <a:t>: Produces a complete copy of the entire database</a:t>
            </a:r>
          </a:p>
          <a:p>
            <a:pPr lvl="1" eaLnBrk="1" hangingPunct="1"/>
            <a:r>
              <a:rPr lang="en-US" altLang="en-US" b="1" dirty="0" smtClean="0"/>
              <a:t>Incremental backup</a:t>
            </a:r>
            <a:r>
              <a:rPr lang="en-US" altLang="en-US" dirty="0" smtClean="0"/>
              <a:t>: Produces a backup of all data since the last backup date</a:t>
            </a:r>
          </a:p>
          <a:p>
            <a:pPr lvl="1" eaLnBrk="1" hangingPunct="1"/>
            <a:r>
              <a:rPr lang="en-US" altLang="en-US" b="1" dirty="0" smtClean="0"/>
              <a:t>Concurrent backup</a:t>
            </a:r>
            <a:r>
              <a:rPr lang="en-US" altLang="en-US" dirty="0" smtClean="0"/>
              <a:t>: Takes place while the user is working on the database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 smtClean="0"/>
              <a:t>12</a:t>
            </a:r>
            <a:endParaRPr lang="en-US" b="0" i="0" dirty="0"/>
          </a:p>
        </p:txBody>
      </p:sp>
    </p:spTree>
    <p:extLst>
      <p:ext uri="{BB962C8B-B14F-4D97-AF65-F5344CB8AC3E}">
        <p14:creationId xmlns:p14="http://schemas.microsoft.com/office/powerpoint/2010/main" val="273714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489075" y="5334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DBA’s Technical Role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Evaluate, select, and install DBMS and related utilities</a:t>
            </a:r>
          </a:p>
          <a:p>
            <a:pPr eaLnBrk="1" hangingPunct="1"/>
            <a:r>
              <a:rPr lang="en-US" altLang="en-US" smtClean="0"/>
              <a:t>Design and implement databases and applications</a:t>
            </a:r>
          </a:p>
          <a:p>
            <a:pPr eaLnBrk="1" hangingPunct="1"/>
            <a:r>
              <a:rPr lang="en-US" altLang="en-US" smtClean="0"/>
              <a:t>Test and evaluate databases and applications</a:t>
            </a:r>
          </a:p>
          <a:p>
            <a:pPr eaLnBrk="1" hangingPunct="1"/>
            <a:r>
              <a:rPr lang="en-US" altLang="en-US" smtClean="0"/>
              <a:t>Operate the DBMS, utilities, and applications</a:t>
            </a:r>
          </a:p>
          <a:p>
            <a:pPr eaLnBrk="1" hangingPunct="1"/>
            <a:r>
              <a:rPr lang="en-US" altLang="en-US" smtClean="0"/>
              <a:t>Train and support users</a:t>
            </a:r>
          </a:p>
          <a:p>
            <a:pPr eaLnBrk="1" hangingPunct="1"/>
            <a:r>
              <a:rPr lang="en-US" altLang="en-US" smtClean="0"/>
              <a:t>Maintain the DBMS, utilities, and applications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 smtClean="0"/>
              <a:t>13</a:t>
            </a:r>
            <a:endParaRPr lang="en-US" b="0" i="0" dirty="0"/>
          </a:p>
        </p:txBody>
      </p:sp>
    </p:spTree>
    <p:extLst>
      <p:ext uri="{BB962C8B-B14F-4D97-AF65-F5344CB8AC3E}">
        <p14:creationId xmlns:p14="http://schemas.microsoft.com/office/powerpoint/2010/main" val="137434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489075" y="5334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DBA’s Role in the Cloud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Reduced role in installing and maintaining the DBMS as cloud services provide: </a:t>
            </a:r>
          </a:p>
          <a:p>
            <a:pPr lvl="1" eaLnBrk="1" hangingPunct="1"/>
            <a:r>
              <a:rPr lang="en-US" altLang="en-US" smtClean="0"/>
              <a:t>DBMS installation and updates</a:t>
            </a:r>
          </a:p>
          <a:p>
            <a:pPr lvl="1" eaLnBrk="1" hangingPunct="1"/>
            <a:r>
              <a:rPr lang="en-US" altLang="en-US" smtClean="0"/>
              <a:t>Server/network management</a:t>
            </a:r>
          </a:p>
          <a:p>
            <a:pPr lvl="1" eaLnBrk="1" hangingPunct="1"/>
            <a:r>
              <a:rPr lang="en-US" altLang="en-US" smtClean="0"/>
              <a:t>Backup and recovery operations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14</a:t>
            </a:r>
            <a:endParaRPr lang="en-US" b="0" i="0" dirty="0"/>
          </a:p>
        </p:txBody>
      </p:sp>
    </p:spTree>
    <p:extLst>
      <p:ext uri="{BB962C8B-B14F-4D97-AF65-F5344CB8AC3E}">
        <p14:creationId xmlns:p14="http://schemas.microsoft.com/office/powerpoint/2010/main" val="283041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489075" y="522514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Security Goals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Confidentiality</a:t>
            </a:r>
            <a:r>
              <a:rPr lang="en-US" altLang="en-US" smtClean="0"/>
              <a:t>: Protecting data against unauthorized access</a:t>
            </a:r>
          </a:p>
          <a:p>
            <a:pPr eaLnBrk="1" hangingPunct="1"/>
            <a:r>
              <a:rPr lang="en-US" altLang="en-US" b="1" smtClean="0"/>
              <a:t>Compliance</a:t>
            </a:r>
            <a:r>
              <a:rPr lang="en-US" altLang="en-US" smtClean="0"/>
              <a:t>: Activities that meet data privacy and security reporting guidelines</a:t>
            </a:r>
          </a:p>
          <a:p>
            <a:pPr eaLnBrk="1" hangingPunct="1"/>
            <a:r>
              <a:rPr lang="en-US" altLang="en-US" b="1" smtClean="0"/>
              <a:t>Integrity</a:t>
            </a:r>
            <a:r>
              <a:rPr lang="en-US" altLang="en-US" smtClean="0"/>
              <a:t>: Keeping data consistent and free of errors or anomalies</a:t>
            </a:r>
          </a:p>
          <a:p>
            <a:pPr eaLnBrk="1" hangingPunct="1"/>
            <a:r>
              <a:rPr lang="en-US" altLang="en-US" b="1" smtClean="0"/>
              <a:t>Availability</a:t>
            </a:r>
            <a:r>
              <a:rPr lang="en-US" altLang="en-US" smtClean="0"/>
              <a:t>: Accessibility of data whenever required by authorized users and for authorized purposes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 smtClean="0"/>
              <a:t>15</a:t>
            </a:r>
            <a:endParaRPr lang="en-US" b="0" i="0" dirty="0"/>
          </a:p>
        </p:txBody>
      </p:sp>
    </p:spTree>
    <p:extLst>
      <p:ext uri="{BB962C8B-B14F-4D97-AF65-F5344CB8AC3E}">
        <p14:creationId xmlns:p14="http://schemas.microsoft.com/office/powerpoint/2010/main" val="303722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489075" y="5334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Security Policy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Collection of standards, policies, and procedures created to guarantee security</a:t>
            </a:r>
          </a:p>
          <a:p>
            <a:pPr lvl="1" eaLnBrk="1" hangingPunct="1"/>
            <a:r>
              <a:rPr lang="en-US" altLang="en-US" dirty="0" smtClean="0"/>
              <a:t>Ensures auditing and compliance</a:t>
            </a:r>
          </a:p>
          <a:p>
            <a:pPr eaLnBrk="1" hangingPunct="1"/>
            <a:r>
              <a:rPr lang="en-US" altLang="en-US" dirty="0" smtClean="0"/>
              <a:t>Security audit process </a:t>
            </a:r>
          </a:p>
          <a:p>
            <a:pPr lvl="1" eaLnBrk="1" hangingPunct="1"/>
            <a:r>
              <a:rPr lang="en-US" altLang="en-US" dirty="0" smtClean="0"/>
              <a:t>Identifies security vulnerabilities</a:t>
            </a:r>
          </a:p>
          <a:p>
            <a:pPr lvl="1" eaLnBrk="1" hangingPunct="1"/>
            <a:r>
              <a:rPr lang="en-US" altLang="en-US" dirty="0" smtClean="0"/>
              <a:t>Identifies measures to protect the system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Security audit process identifies security vulnerabilities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Identifies measures to protect the system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 smtClean="0"/>
              <a:t>16</a:t>
            </a:r>
            <a:endParaRPr lang="en-US" b="0" i="0" dirty="0"/>
          </a:p>
        </p:txBody>
      </p:sp>
    </p:spTree>
    <p:extLst>
      <p:ext uri="{BB962C8B-B14F-4D97-AF65-F5344CB8AC3E}">
        <p14:creationId xmlns:p14="http://schemas.microsoft.com/office/powerpoint/2010/main" val="15256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489075" y="5334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Security Vulnerability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Weakness in a system component that could allow unauthorized access or cause service disruptions</a:t>
            </a:r>
          </a:p>
          <a:p>
            <a:pPr eaLnBrk="1" hangingPunct="1"/>
            <a:r>
              <a:rPr lang="en-US" altLang="en-US" smtClean="0"/>
              <a:t>Categories - Technical, managerial, cultural, and procedural </a:t>
            </a:r>
          </a:p>
          <a:p>
            <a:pPr eaLnBrk="1" hangingPunct="1"/>
            <a:r>
              <a:rPr lang="en-US" altLang="en-US" b="1" smtClean="0"/>
              <a:t>Security threat</a:t>
            </a:r>
            <a:r>
              <a:rPr lang="en-US" altLang="en-US" smtClean="0"/>
              <a:t>: Imminent security violation</a:t>
            </a:r>
          </a:p>
          <a:p>
            <a:pPr eaLnBrk="1" hangingPunct="1"/>
            <a:r>
              <a:rPr lang="en-US" altLang="en-US" b="1" smtClean="0"/>
              <a:t>Security breach</a:t>
            </a:r>
            <a:r>
              <a:rPr lang="en-US" altLang="en-US" smtClean="0"/>
              <a:t>: Occurs when a security threat is exploited and could lead to a database whose integrity is preserved or corrupted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 smtClean="0"/>
              <a:t>17</a:t>
            </a:r>
            <a:endParaRPr lang="en-US" b="0" i="0" dirty="0"/>
          </a:p>
        </p:txBody>
      </p:sp>
    </p:spTree>
    <p:extLst>
      <p:ext uri="{BB962C8B-B14F-4D97-AF65-F5344CB8AC3E}">
        <p14:creationId xmlns:p14="http://schemas.microsoft.com/office/powerpoint/2010/main" val="158027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18</a:t>
            </a:r>
            <a:endParaRPr lang="en-US" b="0" i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200"/>
            <a:ext cx="89916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6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489075" y="5334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Database Security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DBMS features and related measures that comply with the security requirements</a:t>
            </a:r>
          </a:p>
          <a:p>
            <a:pPr eaLnBrk="1" hangingPunct="1"/>
            <a:r>
              <a:rPr lang="en-US" altLang="en-US" b="1" smtClean="0"/>
              <a:t>Authorization management</a:t>
            </a:r>
            <a:r>
              <a:rPr lang="en-US" altLang="en-US" smtClean="0"/>
              <a:t>: Procedures to protect database security and integrity</a:t>
            </a:r>
          </a:p>
          <a:p>
            <a:pPr lvl="1" eaLnBrk="1" hangingPunct="1"/>
            <a:r>
              <a:rPr lang="en-US" altLang="en-US" smtClean="0"/>
              <a:t>User access management</a:t>
            </a:r>
          </a:p>
          <a:p>
            <a:pPr lvl="1" eaLnBrk="1" hangingPunct="1"/>
            <a:r>
              <a:rPr lang="en-US" altLang="en-US" smtClean="0"/>
              <a:t>View definition</a:t>
            </a:r>
          </a:p>
          <a:p>
            <a:pPr lvl="1" eaLnBrk="1" hangingPunct="1"/>
            <a:r>
              <a:rPr lang="en-US" altLang="en-US" smtClean="0"/>
              <a:t>DBMS access control</a:t>
            </a:r>
          </a:p>
          <a:p>
            <a:pPr lvl="1" eaLnBrk="1" hangingPunct="1"/>
            <a:r>
              <a:rPr lang="en-US" altLang="en-US" smtClean="0"/>
              <a:t>DBMS usage monitoring</a:t>
            </a:r>
          </a:p>
          <a:p>
            <a:pPr lvl="2" eaLnBrk="1" hangingPunct="1"/>
            <a:r>
              <a:rPr lang="en-US" altLang="en-US" b="1" smtClean="0"/>
              <a:t>Audit log</a:t>
            </a:r>
            <a:r>
              <a:rPr lang="en-US" altLang="en-US" smtClean="0"/>
              <a:t>: Automatically records description of database operations performed by all users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19</a:t>
            </a:r>
            <a:endParaRPr lang="en-US" b="0" i="0" dirty="0"/>
          </a:p>
        </p:txBody>
      </p:sp>
    </p:spTree>
    <p:extLst>
      <p:ext uri="{BB962C8B-B14F-4D97-AF65-F5344CB8AC3E}">
        <p14:creationId xmlns:p14="http://schemas.microsoft.com/office/powerpoint/2010/main" val="423336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489075" y="5334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Learning Objectives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That data are a valuable business asset requiring careful management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How a database plays a critical role in an organization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That the introduction of a DBMS has important technological, managerial, and cultural consequences for an organization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About the database administrator’s managerial and technical roles 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dirty="0" smtClean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127622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839200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 smtClean="0"/>
              <a:t>2</a:t>
            </a:r>
            <a:endParaRPr lang="en-US" b="0" i="0" dirty="0"/>
          </a:p>
        </p:txBody>
      </p:sp>
    </p:spTree>
    <p:extLst>
      <p:ext uri="{BB962C8B-B14F-4D97-AF65-F5344CB8AC3E}">
        <p14:creationId xmlns:p14="http://schemas.microsoft.com/office/powerpoint/2010/main" val="262328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489075" y="544286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Data Dictionary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Types </a:t>
            </a:r>
          </a:p>
          <a:p>
            <a:pPr lvl="1" eaLnBrk="1" hangingPunct="1"/>
            <a:r>
              <a:rPr lang="en-US" altLang="en-US" smtClean="0"/>
              <a:t>Integrated - Included with the DBMS</a:t>
            </a:r>
          </a:p>
          <a:p>
            <a:pPr lvl="1" eaLnBrk="1" hangingPunct="1"/>
            <a:r>
              <a:rPr lang="en-US" altLang="en-US" smtClean="0"/>
              <a:t>Standalone - Third-party systems</a:t>
            </a:r>
          </a:p>
          <a:p>
            <a:pPr eaLnBrk="1" hangingPunct="1"/>
            <a:r>
              <a:rPr lang="en-US" altLang="en-US" b="1" smtClean="0"/>
              <a:t>Active data dictionary</a:t>
            </a:r>
            <a:r>
              <a:rPr lang="en-US" altLang="en-US" smtClean="0"/>
              <a:t>: Automatically updated by the DBMS with every database access</a:t>
            </a:r>
          </a:p>
          <a:p>
            <a:pPr eaLnBrk="1" hangingPunct="1"/>
            <a:r>
              <a:rPr lang="en-US" altLang="en-US" b="1" smtClean="0"/>
              <a:t>Passive data dictionary</a:t>
            </a:r>
            <a:r>
              <a:rPr lang="en-US" altLang="en-US" smtClean="0"/>
              <a:t>:</a:t>
            </a:r>
            <a:r>
              <a:rPr lang="en-US" altLang="en-US" b="1" smtClean="0"/>
              <a:t> </a:t>
            </a:r>
            <a:r>
              <a:rPr lang="en-US" altLang="en-US" smtClean="0"/>
              <a:t>Requires running a batch process </a:t>
            </a:r>
          </a:p>
          <a:p>
            <a:pPr eaLnBrk="1" hangingPunct="1"/>
            <a:r>
              <a:rPr lang="en-US" altLang="en-US" smtClean="0"/>
              <a:t>Main function - Store description of all objects that interact with the database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 smtClean="0"/>
              <a:t>20</a:t>
            </a:r>
            <a:endParaRPr lang="en-US" b="0" i="0" dirty="0"/>
          </a:p>
        </p:txBody>
      </p:sp>
    </p:spTree>
    <p:extLst>
      <p:ext uri="{BB962C8B-B14F-4D97-AF65-F5344CB8AC3E}">
        <p14:creationId xmlns:p14="http://schemas.microsoft.com/office/powerpoint/2010/main" val="113547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1069975" y="283633"/>
            <a:ext cx="7010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Data Dictionary or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Information </a:t>
            </a:r>
            <a:r>
              <a:rPr lang="en-US" altLang="en-US" dirty="0" smtClean="0"/>
              <a:t>Resource Dictionary 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Metadata is the basis for monitoring database use and for assigning access rights to users</a:t>
            </a:r>
          </a:p>
          <a:p>
            <a:pPr eaLnBrk="1" hangingPunct="1"/>
            <a:r>
              <a:rPr lang="en-US" altLang="en-US" smtClean="0"/>
              <a:t>DBA uses data dictionary to support data analysis and design 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 smtClean="0"/>
              <a:t>21</a:t>
            </a:r>
            <a:endParaRPr lang="en-US" b="0" i="0" dirty="0"/>
          </a:p>
        </p:txBody>
      </p:sp>
    </p:spTree>
    <p:extLst>
      <p:ext uri="{BB962C8B-B14F-4D97-AF65-F5344CB8AC3E}">
        <p14:creationId xmlns:p14="http://schemas.microsoft.com/office/powerpoint/2010/main" val="416974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89075" y="522514"/>
            <a:ext cx="6172200" cy="1143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Data management is a critical activity for any organization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Data should be treated as a corporate asset 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DBMS is the most commonly used electronic tool for corporate data management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DBMS has impact on organization’s managerial, technological, and cultural framework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Data administration function evolved from centralized electronic data processing</a:t>
            </a: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 smtClean="0"/>
              <a:t>22</a:t>
            </a:r>
            <a:endParaRPr lang="en-US" b="0" i="0" dirty="0"/>
          </a:p>
        </p:txBody>
      </p:sp>
    </p:spTree>
    <p:extLst>
      <p:ext uri="{BB962C8B-B14F-4D97-AF65-F5344CB8AC3E}">
        <p14:creationId xmlns:p14="http://schemas.microsoft.com/office/powerpoint/2010/main" val="158294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9075" y="533400"/>
            <a:ext cx="6172200" cy="1143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Summary (cont’d.)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Security: ensures confidentiality, integrity, availability of information system and data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Security policy: collection of standards, policies, and practices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Security vulnerability: weakness in system component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 smtClean="0"/>
              <a:t>23</a:t>
            </a:r>
            <a:endParaRPr lang="en-US" b="0" i="0" dirty="0"/>
          </a:p>
        </p:txBody>
      </p:sp>
    </p:spTree>
    <p:extLst>
      <p:ext uri="{BB962C8B-B14F-4D97-AF65-F5344CB8AC3E}">
        <p14:creationId xmlns:p14="http://schemas.microsoft.com/office/powerpoint/2010/main" val="356563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12233"/>
            <a:ext cx="6019556" cy="12192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Task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7878097" cy="3733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0" dirty="0" smtClean="0">
                <a:ea typeface="ＭＳ Ｐゴシック" panose="020B0600070205080204" pitchFamily="34" charset="-128"/>
              </a:rPr>
              <a:t>Explain why or why not data in a database should be encrypted.</a:t>
            </a:r>
            <a:endParaRPr lang="en-US" altLang="en-US" sz="2400" b="0" dirty="0" smtClean="0">
              <a:ea typeface="ＭＳ Ｐゴシック" panose="020B0600070205080204" pitchFamily="34" charset="-128"/>
            </a:endParaRPr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smtClean="0"/>
              <a:t>24</a:t>
            </a:r>
            <a:endParaRPr lang="en-US" b="0" i="0" dirty="0"/>
          </a:p>
        </p:txBody>
      </p:sp>
    </p:spTree>
    <p:extLst>
      <p:ext uri="{BB962C8B-B14F-4D97-AF65-F5344CB8AC3E}">
        <p14:creationId xmlns:p14="http://schemas.microsoft.com/office/powerpoint/2010/main" val="22247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468086"/>
            <a:ext cx="6172200" cy="1143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Data as a Corporate Asset 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6482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Data: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Valuable asset that requires careful management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Valuable resource that translates into information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Accurate, timely information triggers actions that enhance company’s position and generate wealth</a:t>
            </a: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Dirty data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Data that suffer from inaccuracies and inconsistencies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Threat to organizations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 smtClean="0"/>
              <a:t>3</a:t>
            </a:r>
            <a:endParaRPr lang="en-US" b="0" i="0" dirty="0"/>
          </a:p>
        </p:txBody>
      </p:sp>
    </p:spTree>
    <p:extLst>
      <p:ext uri="{BB962C8B-B14F-4D97-AF65-F5344CB8AC3E}">
        <p14:creationId xmlns:p14="http://schemas.microsoft.com/office/powerpoint/2010/main" val="374964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1489075" y="533400"/>
            <a:ext cx="6172200" cy="1143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Data as a Corporate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Asset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 smtClean="0">
                <a:ea typeface="ＭＳ Ｐゴシック" panose="020B0600070205080204" pitchFamily="34" charset="-128"/>
              </a:rPr>
              <a:t>Data quality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Comprehensive approach to ensuring the accuracy, validity, and timeliness of the data</a:t>
            </a:r>
          </a:p>
          <a:p>
            <a:r>
              <a:rPr lang="en-US" altLang="en-US" b="1" dirty="0" smtClean="0">
                <a:ea typeface="ＭＳ Ｐゴシック" panose="020B0600070205080204" pitchFamily="34" charset="-128"/>
              </a:rPr>
              <a:t>Data profiling software 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Consists of programs that gather statistics and analyze existing data sources</a:t>
            </a:r>
          </a:p>
          <a:p>
            <a:r>
              <a:rPr lang="en-US" altLang="en-US" b="1" dirty="0" smtClean="0">
                <a:ea typeface="ＭＳ Ｐゴシック" panose="020B0600070205080204" pitchFamily="34" charset="-128"/>
              </a:rPr>
              <a:t>Master data management (MDM) software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Helps prevent dirty data by coordinating common data across multiple systems</a:t>
            </a:r>
            <a:endParaRPr lang="en-US" altLang="en-US" b="1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4</a:t>
            </a:r>
            <a:endParaRPr lang="en-US" b="0" i="0" dirty="0"/>
          </a:p>
        </p:txBody>
      </p:sp>
    </p:spTree>
    <p:extLst>
      <p:ext uri="{BB962C8B-B14F-4D97-AF65-F5344CB8AC3E}">
        <p14:creationId xmlns:p14="http://schemas.microsoft.com/office/powerpoint/2010/main" val="277030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5</a:t>
            </a:r>
            <a:endParaRPr lang="en-US" b="0" i="0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199"/>
            <a:ext cx="9070040" cy="649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2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676400" y="533400"/>
            <a:ext cx="69342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Introduction of a Database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29898559"/>
              </p:ext>
            </p:extLst>
          </p:nvPr>
        </p:nvGraphicFramePr>
        <p:xfrm>
          <a:off x="304800" y="1752600"/>
          <a:ext cx="8534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6</a:t>
            </a:r>
            <a:endParaRPr lang="en-US" b="0" i="0" dirty="0"/>
          </a:p>
        </p:txBody>
      </p:sp>
    </p:spTree>
    <p:extLst>
      <p:ext uri="{BB962C8B-B14F-4D97-AF65-F5344CB8AC3E}">
        <p14:creationId xmlns:p14="http://schemas.microsoft.com/office/powerpoint/2010/main" val="97765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057400" y="3048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Evolution of the Database Administration Function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7602476"/>
              </p:ext>
            </p:extLst>
          </p:nvPr>
        </p:nvGraphicFramePr>
        <p:xfrm>
          <a:off x="457200" y="1655762"/>
          <a:ext cx="8229600" cy="489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7</a:t>
            </a:r>
            <a:endParaRPr lang="en-US" b="0" i="0" dirty="0"/>
          </a:p>
        </p:txBody>
      </p:sp>
    </p:spTree>
    <p:extLst>
      <p:ext uri="{BB962C8B-B14F-4D97-AF65-F5344CB8AC3E}">
        <p14:creationId xmlns:p14="http://schemas.microsoft.com/office/powerpoint/2010/main" val="259265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8</a:t>
            </a:r>
            <a:endParaRPr lang="en-US" b="0" i="0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200"/>
            <a:ext cx="8991600" cy="651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8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057400" y="3048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</a:t>
            </a:r>
            <a:r>
              <a:rPr lang="en-US" altLang="en-US" dirty="0" smtClean="0"/>
              <a:t>16.4 </a:t>
            </a:r>
            <a:r>
              <a:rPr lang="en-US" altLang="en-US" dirty="0" smtClean="0"/>
              <a:t>- A DBA Functional Organization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 smtClean="0"/>
              <a:t>9</a:t>
            </a:r>
            <a:endParaRPr lang="en-US" b="0" i="0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199"/>
            <a:ext cx="9122939" cy="496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9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92&quot;/&gt;&lt;/object&gt;&lt;object type=&quot;3&quot; unique_id=&quot;10005&quot;&gt;&lt;property id=&quot;20148&quot; value=&quot;5&quot;/&gt;&lt;property id=&quot;20300&quot; value=&quot;Slide 2 - &amp;quot;Welcome to ACIS 5504!&amp;quot;&quot;/&gt;&lt;property id=&quot;20307&quot; value=&quot;314&quot;/&gt;&lt;/object&gt;&lt;object type=&quot;3&quot; unique_id=&quot;10006&quot;&gt;&lt;property id=&quot;20148&quot; value=&quot;5&quot;/&gt;&lt;property id=&quot;20300&quot; value=&quot;Slide 3 - &amp;quot;Welcome to ACIS 5504!&amp;quot;&quot;/&gt;&lt;property id=&quot;20307&quot; value=&quot;326&quot;/&gt;&lt;/object&gt;&lt;object type=&quot;3&quot; unique_id=&quot;10007&quot;&gt;&lt;property id=&quot;20148&quot; value=&quot;5&quot;/&gt;&lt;property id=&quot;20300&quot; value=&quot;Slide 4 - &amp;quot;WebEx Lectures&amp;quot;&quot;/&gt;&lt;property id=&quot;20307&quot; value=&quot;319&quot;/&gt;&lt;/object&gt;&lt;object type=&quot;3&quot; unique_id=&quot;10008&quot;&gt;&lt;property id=&quot;20148&quot; value=&quot;5&quot;/&gt;&lt;property id=&quot;20300&quot; value=&quot;Slide 5 - &amp;quot;Course Forums&amp;quot;&quot;/&gt;&lt;property id=&quot;20307&quot; value=&quot;318&quot;/&gt;&lt;/object&gt;&lt;object type=&quot;3&quot; unique_id=&quot;10009&quot;&gt;&lt;property id=&quot;20148&quot; value=&quot;5&quot;/&gt;&lt;property id=&quot;20300&quot; value=&quot;Slide 6 - &amp;quot;E-Mail Policy&amp;quot;&quot;/&gt;&lt;property id=&quot;20307&quot; value=&quot;258&quot;/&gt;&lt;/object&gt;&lt;object type=&quot;3&quot; unique_id=&quot;10010&quot;&gt;&lt;property id=&quot;20148&quot; value=&quot;5&quot;/&gt;&lt;property id=&quot;20300&quot; value=&quot;Slide 7 - &amp;quot;E-Mail Policy (2)&amp;quot;&quot;/&gt;&lt;property id=&quot;20307&quot; value=&quot;321&quot;/&gt;&lt;/object&gt;&lt;object type=&quot;3&quot; unique_id=&quot;10011&quot;&gt;&lt;property id=&quot;20148&quot; value=&quot;5&quot;/&gt;&lt;property id=&quot;20300&quot; value=&quot;Slide 8 - &amp;quot;Website Content&amp;quot;&quot;/&gt;&lt;property id=&quot;20307&quot; value=&quot;322&quot;/&gt;&lt;/object&gt;&lt;object type=&quot;3&quot; unique_id=&quot;10012&quot;&gt;&lt;property id=&quot;20148&quot; value=&quot;5&quot;/&gt;&lt;property id=&quot;20300&quot; value=&quot;Slide 9 - &amp;quot;Website Content (2)&amp;quot;&quot;/&gt;&lt;property id=&quot;20307&quot; value=&quot;316&quot;/&gt;&lt;/object&gt;&lt;object type=&quot;3&quot; unique_id=&quot;10013&quot;&gt;&lt;property id=&quot;20148&quot; value=&quot;5&quot;/&gt;&lt;property id=&quot;20300&quot; value=&quot;Slide 10 - &amp;quot;Grading and Course Make-Up&amp;quot;&quot;/&gt;&lt;property id=&quot;20307&quot; value=&quot;261&quot;/&gt;&lt;/object&gt;&lt;object type=&quot;3&quot; unique_id=&quot;10014&quot;&gt;&lt;property id=&quot;20148&quot; value=&quot;5&quot;/&gt;&lt;property id=&quot;20300&quot; value=&quot;Slide 11 - &amp;quot;Assignments&amp;quot;&quot;/&gt;&lt;property id=&quot;20307&quot; value=&quot;315&quot;/&gt;&lt;/object&gt;&lt;object type=&quot;3&quot; unique_id=&quot;10015&quot;&gt;&lt;property id=&quot;20148&quot; value=&quot;5&quot;/&gt;&lt;property id=&quot;20300&quot; value=&quot;Slide 12 - &amp;quot;Assignment Turn-In&amp;quot;&quot;/&gt;&lt;property id=&quot;20307&quot; value=&quot;259&quot;/&gt;&lt;/object&gt;&lt;object type=&quot;3&quot; unique_id=&quot;10016&quot;&gt;&lt;property id=&quot;20148&quot; value=&quot;5&quot;/&gt;&lt;property id=&quot;20300&quot; value=&quot;Slide 13 - &amp;quot;Exams&amp;quot;&quot;/&gt;&lt;property id=&quot;20307&quot; value=&quot;324&quot;/&gt;&lt;/object&gt;&lt;object type=&quot;3&quot; unique_id=&quot;10017&quot;&gt;&lt;property id=&quot;20148&quot; value=&quot;5&quot;/&gt;&lt;property id=&quot;20300&quot; value=&quot;Slide 14 - &amp;quot;FAQ’s&amp;quot;&quot;/&gt;&lt;property id=&quot;20307&quot; value=&quot;303&quot;/&gt;&lt;/object&gt;&lt;object type=&quot;3&quot; unique_id=&quot;10018&quot;&gt;&lt;property id=&quot;20148&quot; value=&quot;5&quot;/&gt;&lt;property id=&quot;20300&quot; value=&quot;Slide 15 - &amp;quot;FAQ’s (2)&amp;quot;&quot;/&gt;&lt;property id=&quot;20307&quot; value=&quot;317&quot;/&gt;&lt;/object&gt;&lt;object type=&quot;3&quot; unique_id=&quot;10019&quot;&gt;&lt;property id=&quot;20148&quot; value=&quot;5&quot;/&gt;&lt;property id=&quot;20300&quot; value=&quot;Slide 16 - &amp;quot;FAQ’s (3)&amp;quot;&quot;/&gt;&lt;property id=&quot;20307&quot; value=&quot;323&quot;/&gt;&lt;/object&gt;&lt;object type=&quot;3&quot; unique_id=&quot;10020&quot;&gt;&lt;property id=&quot;20148&quot; value=&quot;5&quot;/&gt;&lt;property id=&quot;20300&quot; value=&quot;Slide 17 - &amp;quot;Course Composition&amp;quot;&quot;/&gt;&lt;property id=&quot;20307&quot; value=&quot;313&quot;/&gt;&lt;/object&gt;&lt;object type=&quot;3&quot; unique_id=&quot;10021&quot;&gt;&lt;property id=&quot;20148&quot; value=&quot;5&quot;/&gt;&lt;property id=&quot;20300&quot; value=&quot;Slide 18 - &amp;quot;Course Content&amp;quot;&quot;/&gt;&lt;property id=&quot;20307&quot; value=&quot;295&quot;/&gt;&lt;/object&gt;&lt;object type=&quot;3&quot; unique_id=&quot;10022&quot;&gt;&lt;property id=&quot;20148&quot; value=&quot;5&quot;/&gt;&lt;property id=&quot;20300&quot; value=&quot;Slide 19&quot;/&gt;&lt;property id=&quot;20307&quot; value=&quot;304&quot;/&gt;&lt;/object&gt;&lt;object type=&quot;3&quot; unique_id=&quot;10023&quot;&gt;&lt;property id=&quot;20148&quot; value=&quot;5&quot;/&gt;&lt;property id=&quot;20300&quot; value=&quot;Slide 20&quot;/&gt;&lt;property id=&quot;20307&quot; value=&quot;305&quot;/&gt;&lt;/object&gt;&lt;object type=&quot;3&quot; unique_id=&quot;10024&quot;&gt;&lt;property id=&quot;20148&quot; value=&quot;5&quot;/&gt;&lt;property id=&quot;20300&quot; value=&quot;Slide 21&quot;/&gt;&lt;property id=&quot;20307&quot; value=&quot;306&quot;/&gt;&lt;/object&gt;&lt;object type=&quot;3&quot; unique_id=&quot;10025&quot;&gt;&lt;property id=&quot;20148&quot; value=&quot;5&quot;/&gt;&lt;property id=&quot;20300&quot; value=&quot;Slide 22&quot;/&gt;&lt;property id=&quot;20307&quot; value=&quot;307&quot;/&gt;&lt;/object&gt;&lt;object type=&quot;3&quot; unique_id=&quot;10026&quot;&gt;&lt;property id=&quot;20148&quot; value=&quot;5&quot;/&gt;&lt;property id=&quot;20300&quot; value=&quot;Slide 23&quot;/&gt;&lt;property id=&quot;20307&quot; value=&quot;308&quot;/&gt;&lt;/object&gt;&lt;object type=&quot;3&quot; unique_id=&quot;10027&quot;&gt;&lt;property id=&quot;20148&quot; value=&quot;5&quot;/&gt;&lt;property id=&quot;20300&quot; value=&quot;Slide 24&quot;/&gt;&lt;property id=&quot;20307&quot; value=&quot;309&quot;/&gt;&lt;/object&gt;&lt;object type=&quot;3&quot; unique_id=&quot;10028&quot;&gt;&lt;property id=&quot;20148&quot; value=&quot;5&quot;/&gt;&lt;property id=&quot;20300&quot; value=&quot;Slide 25&quot;/&gt;&lt;property id=&quot;20307&quot; value=&quot;310&quot;/&gt;&lt;/object&gt;&lt;object type=&quot;3&quot; unique_id=&quot;10029&quot;&gt;&lt;property id=&quot;20148&quot; value=&quot;5&quot;/&gt;&lt;property id=&quot;20300&quot; value=&quot;Slide 26&quot;/&gt;&lt;property id=&quot;20307&quot; value=&quot;311&quot;/&gt;&lt;/object&gt;&lt;object type=&quot;3&quot; unique_id=&quot;10030&quot;&gt;&lt;property id=&quot;20148&quot; value=&quot;5&quot;/&gt;&lt;property id=&quot;20300&quot; value=&quot;Slide 27 - &amp;quot;Other Issues&amp;quot;&quot;/&gt;&lt;property id=&quot;20307&quot; value=&quot;302&quot;/&gt;&lt;/object&gt;&lt;object type=&quot;3&quot; unique_id=&quot;10031&quot;&gt;&lt;property id=&quot;20148&quot; value=&quot;5&quot;/&gt;&lt;property id=&quot;20300&quot; value=&quot;Slide 28 - &amp;quot;Typical Week&amp;quot;&quot;/&gt;&lt;property id=&quot;20307&quot; value=&quot;281&quot;/&gt;&lt;/object&gt;&lt;object type=&quot;3&quot; unique_id=&quot;10032&quot;&gt;&lt;property id=&quot;20148&quot; value=&quot;5&quot;/&gt;&lt;property id=&quot;20300&quot; value=&quot;Slide 29 - &amp;quot;For Next Week&amp;quot;&quot;/&gt;&lt;property id=&quot;20307&quot; value=&quot;29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Template -- VT">
  <a:themeElements>
    <a:clrScheme name="Template -- V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 -- VT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Template -- V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-- V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Settings\stephen.dargis\Desktop\Template -- VT.ppt</Template>
  <TotalTime>3791</TotalTime>
  <Words>1002</Words>
  <Application>Microsoft Office PowerPoint</Application>
  <PresentationFormat>On-screen Show (4:3)</PresentationFormat>
  <Paragraphs>161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ＭＳ Ｐゴシック</vt:lpstr>
      <vt:lpstr>Arial</vt:lpstr>
      <vt:lpstr>Monotype Sorts</vt:lpstr>
      <vt:lpstr>Tahoma</vt:lpstr>
      <vt:lpstr>Times New Roman</vt:lpstr>
      <vt:lpstr>Webdings</vt:lpstr>
      <vt:lpstr>Wingdings</vt:lpstr>
      <vt:lpstr>Template -- VT</vt:lpstr>
      <vt:lpstr>PowerPoint Presentation</vt:lpstr>
      <vt:lpstr>Learning Objectives</vt:lpstr>
      <vt:lpstr>Data as a Corporate Asset </vt:lpstr>
      <vt:lpstr>Data as a Corporate Asset</vt:lpstr>
      <vt:lpstr>PowerPoint Presentation</vt:lpstr>
      <vt:lpstr>Introduction of a Database</vt:lpstr>
      <vt:lpstr>Evolution of the Database Administration Function</vt:lpstr>
      <vt:lpstr>PowerPoint Presentation</vt:lpstr>
      <vt:lpstr>Figure 16.4 - A DBA Functional Organization</vt:lpstr>
      <vt:lpstr>PowerPoint Presentation</vt:lpstr>
      <vt:lpstr>DBA’s Managerial Role</vt:lpstr>
      <vt:lpstr>DBA’s Managerial Role</vt:lpstr>
      <vt:lpstr>DBA’s Technical Role</vt:lpstr>
      <vt:lpstr>DBA’s Role in the Cloud</vt:lpstr>
      <vt:lpstr>Security Goals</vt:lpstr>
      <vt:lpstr>Security Policy</vt:lpstr>
      <vt:lpstr>Security Vulnerability</vt:lpstr>
      <vt:lpstr>PowerPoint Presentation</vt:lpstr>
      <vt:lpstr>Database Security</vt:lpstr>
      <vt:lpstr>Data Dictionary</vt:lpstr>
      <vt:lpstr> Data Dictionary or  Information Resource Dictionary  </vt:lpstr>
      <vt:lpstr>Summary</vt:lpstr>
      <vt:lpstr>Summary (cont’d.) </vt:lpstr>
      <vt:lpstr>Task</vt:lpstr>
    </vt:vector>
  </TitlesOfParts>
  <Company>NMCI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Administrative Items</dc:title>
  <dc:creator>stephen.dargis</dc:creator>
  <cp:lastModifiedBy>Steve Sheetz</cp:lastModifiedBy>
  <cp:revision>306</cp:revision>
  <dcterms:created xsi:type="dcterms:W3CDTF">2003-01-16T16:51:42Z</dcterms:created>
  <dcterms:modified xsi:type="dcterms:W3CDTF">2017-08-12T12:44:11Z</dcterms:modified>
</cp:coreProperties>
</file>