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92" r:id="rId2"/>
    <p:sldId id="293" r:id="rId3"/>
    <p:sldId id="368" r:id="rId4"/>
    <p:sldId id="340" r:id="rId5"/>
    <p:sldId id="341" r:id="rId6"/>
    <p:sldId id="342" r:id="rId7"/>
    <p:sldId id="401" r:id="rId8"/>
    <p:sldId id="344" r:id="rId9"/>
    <p:sldId id="403" r:id="rId10"/>
    <p:sldId id="365" r:id="rId11"/>
    <p:sldId id="370" r:id="rId12"/>
    <p:sldId id="404" r:id="rId13"/>
    <p:sldId id="398" r:id="rId14"/>
    <p:sldId id="400" r:id="rId15"/>
  </p:sldIdLst>
  <p:sldSz cx="9144000" cy="6858000" type="screen4x3"/>
  <p:notesSz cx="6934200" cy="9220200"/>
  <p:custDataLst>
    <p:tags r:id="rId18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-5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5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3106B-2FBA-4A4F-83CB-5D987EDAEF1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03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5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735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9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AA359E-3EF6-4DEB-B7F3-B44F8C91C525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7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24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Steven D. Sheetz, Ph.D.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6 Part 1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Normalization</a:t>
            </a:r>
            <a:endParaRPr lang="en-US" alt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77900" cy="4797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8392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Ensures that all tables are in at least 3NF</a:t>
            </a:r>
          </a:p>
          <a:p>
            <a:pPr lvl="1" eaLnBrk="1" hangingPunct="1"/>
            <a:r>
              <a:rPr lang="en-US" altLang="en-US" dirty="0" smtClean="0"/>
              <a:t>Every non-key attribute should be functionally dependent on the key, whole key, and nothing but the key.</a:t>
            </a:r>
          </a:p>
          <a:p>
            <a:pPr eaLnBrk="1" hangingPunct="1"/>
            <a:r>
              <a:rPr lang="en-US" altLang="en-US" dirty="0" smtClean="0"/>
              <a:t>Works one relation at a time</a:t>
            </a:r>
          </a:p>
          <a:p>
            <a:pPr eaLnBrk="1" hangingPunct="1"/>
            <a:r>
              <a:rPr lang="en-US" altLang="en-US" dirty="0" smtClean="0"/>
              <a:t>Starts by:</a:t>
            </a:r>
          </a:p>
          <a:p>
            <a:pPr lvl="1" eaLnBrk="1" hangingPunct="1"/>
            <a:r>
              <a:rPr lang="en-US" altLang="en-US" dirty="0" smtClean="0"/>
              <a:t>Identifying the dependencies of a relation (table)</a:t>
            </a:r>
          </a:p>
          <a:p>
            <a:pPr lvl="1" eaLnBrk="1" hangingPunct="1"/>
            <a:r>
              <a:rPr lang="en-US" altLang="en-US" dirty="0" smtClean="0"/>
              <a:t>Progressively breaking the relation into new set of relations to remove/change incorrect FDs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of Problematic Functional Dependencies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Partial dependency</a:t>
            </a:r>
            <a:r>
              <a:rPr lang="en-US" altLang="en-US" dirty="0" smtClean="0"/>
              <a:t>: Functional dependence in which the determinant is only part of the primary key, i.e., a </a:t>
            </a:r>
            <a:r>
              <a:rPr lang="en-US" altLang="en-US" dirty="0"/>
              <a:t>subset of composite key </a:t>
            </a:r>
            <a:r>
              <a:rPr lang="en-US" altLang="en-US" dirty="0" smtClean="0"/>
              <a:t>attributes (often one) functionally determine a non-key attribute </a:t>
            </a:r>
            <a:r>
              <a:rPr lang="en-US" altLang="en-US" dirty="0" smtClean="0">
                <a:solidFill>
                  <a:srgbClr val="FF0000"/>
                </a:solidFill>
              </a:rPr>
              <a:t>2NF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Transitive dependency</a:t>
            </a:r>
            <a:r>
              <a:rPr lang="en-US" altLang="en-US" dirty="0" smtClean="0"/>
              <a:t>: </a:t>
            </a:r>
            <a:r>
              <a:rPr lang="en-US" altLang="en-US" dirty="0"/>
              <a:t>Functional dependence in which the determinant is </a:t>
            </a:r>
            <a:r>
              <a:rPr lang="en-US" altLang="en-US" dirty="0" smtClean="0"/>
              <a:t>a non-key attribute, </a:t>
            </a:r>
            <a:r>
              <a:rPr lang="en-US" altLang="en-US" dirty="0"/>
              <a:t>i.e., a non-key</a:t>
            </a:r>
            <a:r>
              <a:rPr lang="en-US" altLang="en-US" dirty="0" smtClean="0"/>
              <a:t> attribute functionally determine another non-key attribute   </a:t>
            </a:r>
            <a:r>
              <a:rPr lang="en-US" altLang="en-US" dirty="0" smtClean="0">
                <a:solidFill>
                  <a:srgbClr val="FF0000"/>
                </a:solidFill>
              </a:rPr>
              <a:t>3NF</a:t>
            </a:r>
            <a:endParaRPr lang="en-US" altLang="en-US" dirty="0" smtClean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452835"/>
            <a:ext cx="7772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Dependency Diagram</a:t>
            </a:r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199"/>
            <a:ext cx="9067800" cy="4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Normalization is part of design process for most </a:t>
            </a:r>
            <a:r>
              <a:rPr lang="en-US" altLang="en-US" dirty="0" smtClean="0"/>
              <a:t>organizations</a:t>
            </a:r>
          </a:p>
          <a:p>
            <a:endParaRPr lang="en-US" altLang="en-US" dirty="0"/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Normalization minimizes data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redundancies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Third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normal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form (3NF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most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commonly required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Explain why the following relation is not in 1NF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Painters(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PainterID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400" b="0" dirty="0" err="1" smtClean="0">
                <a:ea typeface="ＭＳ Ｐゴシック" panose="020B0600070205080204" pitchFamily="34" charset="-128"/>
              </a:rPr>
              <a:t>PainterFname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400" b="0" dirty="0" err="1" smtClean="0">
                <a:ea typeface="ＭＳ Ｐゴシック" panose="020B0600070205080204" pitchFamily="34" charset="-128"/>
              </a:rPr>
              <a:t>PainterLname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,    </a:t>
            </a:r>
          </a:p>
          <a:p>
            <a:pPr marL="0" indent="0">
              <a:buNone/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              Paintings (</a:t>
            </a:r>
            <a:r>
              <a:rPr lang="en-US" altLang="en-US" sz="2400" b="0" dirty="0" err="1" smtClean="0">
                <a:ea typeface="ＭＳ Ｐゴシック" panose="020B0600070205080204" pitchFamily="34" charset="-128"/>
              </a:rPr>
              <a:t>PaintingID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, Title, Date, Notes))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Explain what </a:t>
            </a:r>
            <a:r>
              <a:rPr lang="en-US" altLang="en-US" dirty="0">
                <a:ea typeface="ＭＳ Ｐゴシック" panose="020B0600070205080204" pitchFamily="34" charset="-128"/>
              </a:rPr>
              <a:t>normalization is and what role it plays in the database design process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Describe </a:t>
            </a:r>
            <a:r>
              <a:rPr lang="en-US" altLang="en-US" dirty="0">
                <a:ea typeface="ＭＳ Ｐゴシック" panose="020B0600070205080204" pitchFamily="34" charset="-128"/>
              </a:rPr>
              <a:t>the normal forms 1NF, 2NF, 3NF, BCNF,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and 4NF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Transform lower </a:t>
            </a:r>
            <a:r>
              <a:rPr lang="en-US" altLang="en-US" dirty="0">
                <a:ea typeface="ＭＳ Ｐゴシック" panose="020B0600070205080204" pitchFamily="34" charset="-128"/>
              </a:rPr>
              <a:t>normal forms to higher normal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forms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9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Normalization Process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 dirty="0" smtClean="0"/>
              <a:t>Each table represents a single subject</a:t>
            </a:r>
          </a:p>
          <a:p>
            <a:pPr lvl="1" eaLnBrk="1" hangingPunct="1"/>
            <a:r>
              <a:rPr lang="en-US" altLang="en-US" dirty="0" smtClean="0"/>
              <a:t>No data item will be unnecessarily stored in more than one table</a:t>
            </a:r>
          </a:p>
          <a:p>
            <a:pPr lvl="1" eaLnBrk="1" hangingPunct="1"/>
            <a:r>
              <a:rPr lang="en-US" altLang="en-US" dirty="0" smtClean="0"/>
              <a:t>All nonprime attributes in a table are dependent on the primary key</a:t>
            </a:r>
          </a:p>
          <a:p>
            <a:pPr lvl="1" eaLnBrk="1" hangingPunct="1"/>
            <a:r>
              <a:rPr lang="en-US" altLang="en-US" dirty="0" smtClean="0"/>
              <a:t>Each table is void of insertion, update, and deletion anomalies</a:t>
            </a:r>
          </a:p>
          <a:p>
            <a:pPr eaLnBrk="1" hangingPunct="1"/>
            <a:r>
              <a:rPr lang="en-US" altLang="en-US" dirty="0" smtClean="0"/>
              <a:t>Using an ERM approach usually results in relations that are in 3NF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4191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839200" cy="5334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Purpose: To reduce redundancy and improve data integrity.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Decomposition </a:t>
            </a:r>
            <a:r>
              <a:rPr lang="en-US" dirty="0"/>
              <a:t>procedure </a:t>
            </a:r>
            <a:r>
              <a:rPr lang="en-US" dirty="0" smtClean="0"/>
              <a:t>that examines each relation to evaluate the functional dependencies among the keys and attributes of the relation. The </a:t>
            </a:r>
            <a:r>
              <a:rPr lang="en-US" dirty="0"/>
              <a:t>result is a collection of </a:t>
            </a:r>
            <a:r>
              <a:rPr lang="en-US" dirty="0" smtClean="0"/>
              <a:t>relations with key/foreign keys </a:t>
            </a:r>
            <a:r>
              <a:rPr lang="en-US" dirty="0"/>
              <a:t>that have minimal </a:t>
            </a:r>
            <a:r>
              <a:rPr lang="en-US" dirty="0" smtClean="0"/>
              <a:t>redundancy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Process </a:t>
            </a:r>
            <a:r>
              <a:rPr lang="en-US" dirty="0"/>
              <a:t>for evaluating and correcting table structures to minimize data redundancies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By eliminating </a:t>
            </a:r>
            <a:r>
              <a:rPr lang="en-US" dirty="0"/>
              <a:t>data anomalies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/>
              <a:t>Works through a series of stages called normal forms: 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/>
              <a:t>Normal form (1NF)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/>
              <a:t>Second normal form (2NF)</a:t>
            </a:r>
          </a:p>
          <a:p>
            <a:pPr lvl="2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/>
              <a:t>Third normal form (3NF)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Redundancy &amp; Anomalies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91600" cy="52578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Relations that are not normalized cause data redundancy which causes:</a:t>
            </a:r>
          </a:p>
          <a:p>
            <a:pPr eaLnBrk="1" hangingPunct="1"/>
            <a:r>
              <a:rPr lang="en-US" altLang="en-US" sz="2200" dirty="0" smtClean="0"/>
              <a:t>Update, Deletion and Insertion Anomalies resulting in data integrity problems</a:t>
            </a:r>
          </a:p>
          <a:p>
            <a:pPr eaLnBrk="1" hangingPunct="1"/>
            <a:r>
              <a:rPr lang="en-US" altLang="en-US" sz="2200" dirty="0" smtClean="0">
                <a:solidFill>
                  <a:srgbClr val="FF0000"/>
                </a:solidFill>
              </a:rPr>
              <a:t>Update Anomaly:  </a:t>
            </a:r>
            <a:r>
              <a:rPr lang="en-US" altLang="en-US" sz="2200" dirty="0" smtClean="0"/>
              <a:t>Redundant data have to be updated to maintain consistency, e.g. every time a student changes major it has to be updated for every course that the student takes</a:t>
            </a:r>
          </a:p>
          <a:p>
            <a:pPr eaLnBrk="1" hangingPunct="1"/>
            <a:r>
              <a:rPr lang="en-US" altLang="en-US" sz="2200" dirty="0" smtClean="0">
                <a:solidFill>
                  <a:srgbClr val="FF0000"/>
                </a:solidFill>
              </a:rPr>
              <a:t>Insertion Anomaly: </a:t>
            </a:r>
            <a:r>
              <a:rPr lang="en-US" altLang="en-US" sz="2200" dirty="0" smtClean="0"/>
              <a:t>Data cannot be inserted until related redundant data is available. E.g. a student’s major cannot be added until a student takes a course</a:t>
            </a:r>
          </a:p>
          <a:p>
            <a:pPr eaLnBrk="1" hangingPunct="1"/>
            <a:r>
              <a:rPr lang="en-US" altLang="en-US" sz="2200" dirty="0" smtClean="0">
                <a:solidFill>
                  <a:srgbClr val="FF0000"/>
                </a:solidFill>
              </a:rPr>
              <a:t>Deletion Anomaly:  </a:t>
            </a:r>
            <a:r>
              <a:rPr lang="en-US" altLang="en-US" sz="2200" dirty="0" smtClean="0"/>
              <a:t>a single deletion of an entity may require several deletions of redundant records: e.g. if you wanted a student’s major deleted it would have to be deleted as many times a student has taken a course.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Functional Dependency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15400" cy="4114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relationship between attributes.</a:t>
            </a:r>
          </a:p>
          <a:p>
            <a:pPr eaLnBrk="1" hangingPunct="1"/>
            <a:r>
              <a:rPr lang="en-US" altLang="en-US" sz="2800" dirty="0" smtClean="0"/>
              <a:t>A -&gt; B (B is functionally dependent on A or A determines B)</a:t>
            </a:r>
          </a:p>
          <a:p>
            <a:pPr eaLnBrk="1" hangingPunct="1"/>
            <a:r>
              <a:rPr lang="en-US" altLang="en-US" sz="2800" dirty="0" smtClean="0"/>
              <a:t>For every value of attribute A there is only one value of attribute B associated with it. Usually A is the primary key of the relation and B is a non-key attribute.</a:t>
            </a:r>
          </a:p>
          <a:p>
            <a:pPr eaLnBrk="1" hangingPunct="1"/>
            <a:r>
              <a:rPr lang="en-US" altLang="en-US" sz="2800" dirty="0" smtClean="0"/>
              <a:t>Each non-prime attribute of a relation must be fully functionally dependent on the key, the entire key, and nothing but the key.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97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80170"/>
            <a:ext cx="67818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Functional Dependency Example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7200" y="1676400"/>
          <a:ext cx="4876800" cy="1600200"/>
        </p:xfrm>
        <a:graphic>
          <a:graphicData uri="http://schemas.openxmlformats.org/drawingml/2006/table">
            <a:tbl>
              <a:tblPr/>
              <a:tblGrid>
                <a:gridCol w="582749"/>
                <a:gridCol w="1477314"/>
                <a:gridCol w="1058095"/>
                <a:gridCol w="911889"/>
                <a:gridCol w="846753"/>
              </a:tblGrid>
              <a:tr h="26670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ORDER #: 9001     Customer #: 44190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Cutomer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Name: S. Sheetz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Quantity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$50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$100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Reel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Lures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Total:    $135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57200" y="3488506"/>
          <a:ext cx="4876800" cy="1464492"/>
        </p:xfrm>
        <a:graphic>
          <a:graphicData uri="http://schemas.openxmlformats.org/drawingml/2006/table">
            <a:tbl>
              <a:tblPr/>
              <a:tblGrid>
                <a:gridCol w="582749"/>
                <a:gridCol w="1477314"/>
                <a:gridCol w="1058095"/>
                <a:gridCol w="911889"/>
                <a:gridCol w="846753"/>
              </a:tblGrid>
              <a:tr h="244082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ORDER #: 9002     Customer #: 44190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Cutomer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Name: S. Sheetz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Quantity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Reel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Lures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082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Total:    $270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7200" y="5181600"/>
          <a:ext cx="4876800" cy="1409702"/>
        </p:xfrm>
        <a:graphic>
          <a:graphicData uri="http://schemas.openxmlformats.org/drawingml/2006/table">
            <a:tbl>
              <a:tblPr/>
              <a:tblGrid>
                <a:gridCol w="582749"/>
                <a:gridCol w="1477314"/>
                <a:gridCol w="1058095"/>
                <a:gridCol w="911889"/>
                <a:gridCol w="846753"/>
              </a:tblGrid>
              <a:tr h="215786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ORDER #: </a:t>
                      </a: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9003     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Customer #: 44190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Cutomer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Name: S. Sheetz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Item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Quantity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Reel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7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Fishing Lures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$3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$24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72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Total:    $94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30" name="TextBox 12"/>
          <p:cNvSpPr txBox="1">
            <a:spLocks noChangeArrowheads="1"/>
          </p:cNvSpPr>
          <p:nvPr/>
        </p:nvSpPr>
        <p:spPr bwMode="auto">
          <a:xfrm>
            <a:off x="5638800" y="1981200"/>
            <a:ext cx="313531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dirty="0"/>
              <a:t>What is the quantity purchased?</a:t>
            </a:r>
          </a:p>
        </p:txBody>
      </p:sp>
      <p:sp>
        <p:nvSpPr>
          <p:cNvPr id="9331" name="TextBox 13"/>
          <p:cNvSpPr txBox="1">
            <a:spLocks noChangeArrowheads="1"/>
          </p:cNvSpPr>
          <p:nvPr/>
        </p:nvSpPr>
        <p:spPr bwMode="auto">
          <a:xfrm>
            <a:off x="5606592" y="3629794"/>
            <a:ext cx="33528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altLang="en-US" dirty="0"/>
              <a:t>Functional dependency means what attribute values do you need to know to determine/find the attribute values that you want.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68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2365" y="338759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Primary Keys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8787"/>
            <a:ext cx="89154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minimum set of attributes in a relation that functionally determines all other attributes</a:t>
            </a:r>
          </a:p>
          <a:p>
            <a:pPr eaLnBrk="1" hangingPunct="1"/>
            <a:r>
              <a:rPr lang="en-US" altLang="en-US" dirty="0" smtClean="0"/>
              <a:t>Physician(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Ptele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err="1" smtClean="0"/>
              <a:t>Pid</a:t>
            </a:r>
            <a:r>
              <a:rPr lang="en-US" altLang="en-US" dirty="0" smtClean="0"/>
              <a:t>-&gt;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Ptele</a:t>
            </a:r>
            <a:r>
              <a:rPr lang="en-US" altLang="en-US" dirty="0" smtClean="0"/>
              <a:t>      =&gt;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is the Primary Key</a:t>
            </a:r>
          </a:p>
          <a:p>
            <a:pPr eaLnBrk="1" hangingPunct="1"/>
            <a:r>
              <a:rPr lang="en-US" altLang="en-US" dirty="0"/>
              <a:t>When a relation has more than one primary key, i.e., an attribute or set of attributes that uniquely identify each </a:t>
            </a:r>
            <a:r>
              <a:rPr lang="en-US" altLang="en-US" dirty="0" smtClean="0"/>
              <a:t>tuple, </a:t>
            </a:r>
            <a:r>
              <a:rPr lang="en-US" altLang="en-US" dirty="0"/>
              <a:t>then each </a:t>
            </a:r>
            <a:r>
              <a:rPr lang="en-US" altLang="en-US" dirty="0" smtClean="0"/>
              <a:t>is a </a:t>
            </a:r>
            <a:r>
              <a:rPr lang="en-US" altLang="en-US" dirty="0"/>
              <a:t>candidate </a:t>
            </a:r>
            <a:r>
              <a:rPr lang="en-US" altLang="en-US" dirty="0" smtClean="0"/>
              <a:t>key.</a:t>
            </a:r>
          </a:p>
          <a:p>
            <a:pPr lvl="1" eaLnBrk="1" hangingPunct="1"/>
            <a:r>
              <a:rPr lang="en-US" altLang="en-US" dirty="0" smtClean="0"/>
              <a:t>Physician(</a:t>
            </a:r>
            <a:r>
              <a:rPr lang="en-US" altLang="en-US" dirty="0" err="1" smtClean="0"/>
              <a:t>Pid</a:t>
            </a:r>
            <a:r>
              <a:rPr lang="en-US" altLang="en-US" dirty="0"/>
              <a:t>, </a:t>
            </a:r>
            <a:r>
              <a:rPr lang="en-US" altLang="en-US" dirty="0" err="1"/>
              <a:t>Pname</a:t>
            </a:r>
            <a:r>
              <a:rPr lang="en-US" altLang="en-US" dirty="0"/>
              <a:t>, </a:t>
            </a:r>
            <a:r>
              <a:rPr lang="en-US" altLang="en-US" dirty="0" err="1" smtClean="0"/>
              <a:t>Ptele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err="1" smtClean="0"/>
              <a:t>Pid</a:t>
            </a:r>
            <a:r>
              <a:rPr lang="en-US" altLang="en-US" dirty="0" smtClean="0"/>
              <a:t>-</a:t>
            </a:r>
            <a:r>
              <a:rPr lang="en-US" altLang="en-US" dirty="0"/>
              <a:t>&gt;</a:t>
            </a:r>
            <a:r>
              <a:rPr lang="en-US" altLang="en-US" dirty="0" err="1" smtClean="0"/>
              <a:t>Pname,Ptele</a:t>
            </a:r>
            <a:endParaRPr lang="en-US" altLang="en-US" dirty="0" smtClean="0"/>
          </a:p>
          <a:p>
            <a:pPr lvl="1" eaLnBrk="1" hangingPunct="1"/>
            <a:r>
              <a:rPr lang="en-US" altLang="en-US" dirty="0" err="1" smtClean="0"/>
              <a:t>Ptele</a:t>
            </a:r>
            <a:r>
              <a:rPr lang="en-US" altLang="en-US" dirty="0" smtClean="0"/>
              <a:t>-</a:t>
            </a:r>
            <a:r>
              <a:rPr lang="en-US" altLang="en-US" dirty="0"/>
              <a:t>&gt;</a:t>
            </a:r>
            <a:r>
              <a:rPr lang="en-US" altLang="en-US" dirty="0" err="1" smtClean="0"/>
              <a:t>Pname,Pid</a:t>
            </a:r>
            <a:endParaRPr lang="en-US" altLang="en-US" dirty="0"/>
          </a:p>
          <a:p>
            <a:pPr lvl="1" eaLnBrk="1" hangingPunct="1"/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err="1"/>
              <a:t>Ptele</a:t>
            </a:r>
            <a:r>
              <a:rPr lang="en-US" altLang="en-US" dirty="0"/>
              <a:t> are both candidate keys.</a:t>
            </a:r>
          </a:p>
          <a:p>
            <a:pPr eaLnBrk="1" hangingPunct="1"/>
            <a:endParaRPr lang="en-US" altLang="en-US" sz="3200" dirty="0" smtClean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314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Characteristics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8974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ebdings" panose="05030102010509060703" pitchFamily="18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w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w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w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w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Monotype Sorts" pitchFamily="2" charset="2"/>
              <a:buChar char="w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60" kern="0" dirty="0" smtClean="0"/>
              <a:t>Evaluate PK assignments and naming conventions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60" kern="0" dirty="0" smtClean="0"/>
              <a:t>Ensure attribute atomicity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60" b="1" kern="0" dirty="0" smtClean="0"/>
              <a:t>Atomic attribute</a:t>
            </a:r>
            <a:r>
              <a:rPr lang="en-US" altLang="en-US" sz="2460" kern="0" dirty="0" smtClean="0"/>
              <a:t>: Cannot be further subdivided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60" b="1" kern="0" dirty="0" smtClean="0"/>
              <a:t>Atomicity</a:t>
            </a:r>
            <a:r>
              <a:rPr lang="en-US" altLang="en-US" sz="2460" kern="0" dirty="0" smtClean="0"/>
              <a:t>: Characteristic of being an atomic attribute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60" kern="0" dirty="0"/>
              <a:t>P</a:t>
            </a:r>
            <a:r>
              <a:rPr lang="en-US" altLang="en-US" sz="2460" kern="0" dirty="0" smtClean="0"/>
              <a:t>rimary keys match data granularity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60" b="1" kern="0" dirty="0" smtClean="0"/>
              <a:t>Granularity</a:t>
            </a:r>
            <a:r>
              <a:rPr lang="en-US" altLang="en-US" sz="2460" kern="0" dirty="0" smtClean="0"/>
              <a:t>: Level of detail represented by the values stored in a table’s row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60" kern="0" dirty="0" smtClean="0"/>
              <a:t>Maintain historical accuracy and consider derived attributes</a:t>
            </a:r>
          </a:p>
          <a:p>
            <a:pPr eaLnBrk="1" hangingPunct="1">
              <a:lnSpc>
                <a:spcPct val="100000"/>
              </a:lnSpc>
            </a:pPr>
            <a:endParaRPr lang="en-US" altLang="en-US" kern="0" dirty="0" smtClean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3793</TotalTime>
  <Words>1009</Words>
  <Application>Microsoft Office PowerPoint</Application>
  <PresentationFormat>On-screen Show (4:3)</PresentationFormat>
  <Paragraphs>178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Normalization Process</vt:lpstr>
      <vt:lpstr>Normalization</vt:lpstr>
      <vt:lpstr>Data Redundancy &amp; Anomalies</vt:lpstr>
      <vt:lpstr>Functional Dependency</vt:lpstr>
      <vt:lpstr>Functional Dependency Example</vt:lpstr>
      <vt:lpstr>Primary Keys</vt:lpstr>
      <vt:lpstr>Design Characteristics</vt:lpstr>
      <vt:lpstr>Normalization Process</vt:lpstr>
      <vt:lpstr>Types of Problematic Functional Dependencies</vt:lpstr>
      <vt:lpstr>A Dependency Diagram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315</cp:revision>
  <dcterms:created xsi:type="dcterms:W3CDTF">2003-01-16T16:51:42Z</dcterms:created>
  <dcterms:modified xsi:type="dcterms:W3CDTF">2017-07-05T16:48:10Z</dcterms:modified>
</cp:coreProperties>
</file>