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8"/>
  </p:notesMasterIdLst>
  <p:handoutMasterIdLst>
    <p:handoutMasterId r:id="rId29"/>
  </p:handoutMasterIdLst>
  <p:sldIdLst>
    <p:sldId id="292" r:id="rId2"/>
    <p:sldId id="548" r:id="rId3"/>
    <p:sldId id="567" r:id="rId4"/>
    <p:sldId id="605" r:id="rId5"/>
    <p:sldId id="569" r:id="rId6"/>
    <p:sldId id="570" r:id="rId7"/>
    <p:sldId id="571" r:id="rId8"/>
    <p:sldId id="608" r:id="rId9"/>
    <p:sldId id="609" r:id="rId10"/>
    <p:sldId id="606" r:id="rId11"/>
    <p:sldId id="573" r:id="rId12"/>
    <p:sldId id="607" r:id="rId13"/>
    <p:sldId id="574" r:id="rId14"/>
    <p:sldId id="575" r:id="rId15"/>
    <p:sldId id="576" r:id="rId16"/>
    <p:sldId id="577" r:id="rId17"/>
    <p:sldId id="610" r:id="rId18"/>
    <p:sldId id="578" r:id="rId19"/>
    <p:sldId id="579" r:id="rId20"/>
    <p:sldId id="580" r:id="rId21"/>
    <p:sldId id="581" r:id="rId22"/>
    <p:sldId id="582" r:id="rId23"/>
    <p:sldId id="614" r:id="rId24"/>
    <p:sldId id="615" r:id="rId25"/>
    <p:sldId id="612" r:id="rId26"/>
    <p:sldId id="616" r:id="rId27"/>
  </p:sldIdLst>
  <p:sldSz cx="9144000" cy="6858000" type="screen4x3"/>
  <p:notesSz cx="6934200" cy="9220200"/>
  <p:custDataLst>
    <p:tags r:id="rId30"/>
  </p:custDataLst>
  <p:defaultTextStyle>
    <a:defPPr>
      <a:defRPr lang="en-US"/>
    </a:defPPr>
    <a:lvl1pPr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jas Iyer" initials="TI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33" autoAdjust="0"/>
    <p:restoredTop sz="90929"/>
  </p:normalViewPr>
  <p:slideViewPr>
    <p:cSldViewPr>
      <p:cViewPr varScale="1">
        <p:scale>
          <a:sx n="78" d="100"/>
          <a:sy n="78" d="100"/>
        </p:scale>
        <p:origin x="461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D6F7B278-2B3F-46CF-8931-2BC6F8EB33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6081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79913"/>
            <a:ext cx="508635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D1146F13-B57D-4DE0-899D-FA9B87F733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90577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8724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41DE58-C35D-4631-AB52-2BDF5B8E97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377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C31463-D8B8-47FA-AF0B-878C91323C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693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9725" y="152400"/>
            <a:ext cx="21145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075" y="152400"/>
            <a:ext cx="61912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44919B-919F-4E80-88D9-D5548AEE05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326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76200"/>
            <a:ext cx="6172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DD0C8D-CF30-478E-9ADF-4C48357786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2297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483469-0284-4DAE-ACAA-4AFFBDF07E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609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1676400"/>
            <a:ext cx="4152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676400"/>
            <a:ext cx="4152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74F6CA-C2F1-41A1-B8C3-2C15891EA0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27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349BA8-F855-4D69-AC3B-1469890427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767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C88546-F1A5-4EBC-AC88-46062DEFA9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0313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47F166-5AFE-4545-BCBE-5C761779AD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35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1D8B3D-E700-4C27-B818-EFFA1BB026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51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B29168-9154-43A0-B28A-1E4258387E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7242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1676400"/>
            <a:ext cx="8458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 Click to edit Master text styles</a:t>
            </a:r>
          </a:p>
          <a:p>
            <a:pPr lvl="1"/>
            <a:r>
              <a:rPr lang="en-US" altLang="en-US" smtClean="0"/>
              <a:t> 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 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>
            <a:off x="457200" y="1565275"/>
            <a:ext cx="79248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457200" y="1489075"/>
            <a:ext cx="7924800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/>
            </a:lvl1pPr>
          </a:lstStyle>
          <a:p>
            <a:fld id="{80CEC538-5A4E-4E40-933F-8DEA5D21A93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152400"/>
            <a:ext cx="6172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0"/>
            <a:ext cx="1868424" cy="3931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u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ebdings" panose="05030102010509060703" pitchFamily="18" charset="2"/>
        <a:buChar char="4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ebdings" panose="05030102010509060703" pitchFamily="18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447800" y="228600"/>
            <a:ext cx="7391400" cy="1066800"/>
          </a:xfrm>
          <a:noFill/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3600" dirty="0"/>
              <a:t>Chapter </a:t>
            </a:r>
            <a:r>
              <a:rPr lang="en-US" altLang="en-US" sz="3600" dirty="0" smtClean="0"/>
              <a:t>8 Part 3</a:t>
            </a:r>
            <a:endParaRPr lang="en-US" altLang="en-US" sz="3600" dirty="0"/>
          </a:p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3600" dirty="0"/>
              <a:t>Advanced SQL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</a:pPr>
            <a:endParaRPr lang="en-US" altLang="en-US" sz="3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20795"/>
            <a:ext cx="7010400" cy="47800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955" y="6457890"/>
            <a:ext cx="8845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000" dirty="0"/>
              <a:t>The slides in this presentation have been adapted from slides provided with the </a:t>
            </a:r>
            <a:r>
              <a:rPr lang="en-US" sz="1000" i="1" dirty="0"/>
              <a:t>textbook</a:t>
            </a:r>
            <a:r>
              <a:rPr lang="en-US" sz="1000" dirty="0"/>
              <a:t>, </a:t>
            </a:r>
            <a:r>
              <a:rPr lang="en-US" altLang="en-US" sz="1000" dirty="0"/>
              <a:t>Database Systems: Design, Implementation, and Management, </a:t>
            </a:r>
            <a:endParaRPr lang="en-US" altLang="en-US" sz="1000" dirty="0" smtClean="0"/>
          </a:p>
          <a:p>
            <a:pPr>
              <a:buNone/>
            </a:pPr>
            <a:r>
              <a:rPr lang="en-US" altLang="en-US" sz="1000" dirty="0" smtClean="0"/>
              <a:t>12E</a:t>
            </a:r>
            <a:r>
              <a:rPr lang="en-US" sz="1000" dirty="0"/>
              <a:t>, Cornel and Morris, </a:t>
            </a:r>
            <a:r>
              <a:rPr lang="en-US" altLang="en-US" sz="1000" dirty="0"/>
              <a:t>Copyright © 2017  Cengage Learning</a:t>
            </a:r>
            <a:r>
              <a:rPr lang="en-US" altLang="en-US" sz="1000" dirty="0" smtClean="0"/>
              <a:t>.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9602E44-EFBF-4AF8-A2C2-852806C7E2C7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Triggers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676400"/>
            <a:ext cx="89154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200" dirty="0" smtClean="0">
                <a:ea typeface="ＭＳ Ｐゴシック" panose="020B0600070205080204" pitchFamily="34" charset="-128"/>
              </a:rPr>
              <a:t>Procedural SQL code automatically invoked by RDBMS on data manipulation event</a:t>
            </a:r>
          </a:p>
          <a:p>
            <a:pPr>
              <a:lnSpc>
                <a:spcPct val="90000"/>
              </a:lnSpc>
            </a:pPr>
            <a:r>
              <a:rPr lang="en-US" altLang="en-US" sz="3200" b="1" dirty="0" smtClean="0">
                <a:ea typeface="ＭＳ Ｐゴシック" panose="020B0600070205080204" pitchFamily="34" charset="-128"/>
              </a:rPr>
              <a:t>Trigger</a:t>
            </a:r>
            <a:r>
              <a:rPr lang="en-US" altLang="en-US" sz="3200" dirty="0" smtClean="0">
                <a:ea typeface="ＭＳ Ｐゴシック" panose="020B0600070205080204" pitchFamily="34" charset="-128"/>
              </a:rPr>
              <a:t> definition: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 smtClean="0">
                <a:ea typeface="ＭＳ Ｐゴシック" panose="020B0600070205080204" pitchFamily="34" charset="-128"/>
              </a:rPr>
              <a:t>Triggering timing: BEFORE or AFTER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 smtClean="0">
                <a:ea typeface="ＭＳ Ｐゴシック" panose="020B0600070205080204" pitchFamily="34" charset="-128"/>
              </a:rPr>
              <a:t>Triggering event: INSERT, UPDATE, DELETE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 smtClean="0">
                <a:ea typeface="ＭＳ Ｐゴシック" panose="020B0600070205080204" pitchFamily="34" charset="-128"/>
              </a:rPr>
              <a:t>Triggering level:</a:t>
            </a:r>
          </a:p>
          <a:p>
            <a:pPr lvl="2">
              <a:lnSpc>
                <a:spcPct val="90000"/>
              </a:lnSpc>
            </a:pPr>
            <a:r>
              <a:rPr lang="en-US" altLang="en-US" sz="2400" b="1" dirty="0" smtClean="0">
                <a:ea typeface="ＭＳ Ｐゴシック" panose="020B0600070205080204" pitchFamily="34" charset="-128"/>
              </a:rPr>
              <a:t>Statement-level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 smtClean="0">
                <a:ea typeface="ＭＳ Ｐゴシック" panose="020B0600070205080204" pitchFamily="34" charset="-128"/>
              </a:rPr>
              <a:t>trigger</a:t>
            </a:r>
          </a:p>
          <a:p>
            <a:pPr lvl="2">
              <a:lnSpc>
                <a:spcPct val="90000"/>
              </a:lnSpc>
            </a:pPr>
            <a:r>
              <a:rPr lang="en-US" altLang="en-US" sz="2400" b="1" dirty="0" smtClean="0">
                <a:ea typeface="ＭＳ Ｐゴシック" panose="020B0600070205080204" pitchFamily="34" charset="-128"/>
              </a:rPr>
              <a:t>Row-level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 smtClean="0">
                <a:ea typeface="ＭＳ Ｐゴシック" panose="020B0600070205080204" pitchFamily="34" charset="-128"/>
              </a:rPr>
              <a:t>trigger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 smtClean="0">
                <a:ea typeface="ＭＳ Ｐゴシック" panose="020B0600070205080204" pitchFamily="34" charset="-128"/>
              </a:rPr>
              <a:t>Triggering action</a:t>
            </a:r>
          </a:p>
          <a:p>
            <a:pPr>
              <a:lnSpc>
                <a:spcPct val="90000"/>
              </a:lnSpc>
            </a:pPr>
            <a:r>
              <a:rPr lang="en-US" altLang="en-US" sz="3200" dirty="0" smtClean="0">
                <a:ea typeface="ＭＳ Ｐゴシック" panose="020B0600070205080204" pitchFamily="34" charset="-128"/>
              </a:rPr>
              <a:t>DROP TRIGGER </a:t>
            </a:r>
            <a:r>
              <a:rPr lang="en-US" altLang="en-US" sz="3200" i="1" dirty="0" err="1" smtClean="0">
                <a:ea typeface="ＭＳ Ｐゴシック" panose="020B0600070205080204" pitchFamily="34" charset="-128"/>
              </a:rPr>
              <a:t>trigger_name</a:t>
            </a:r>
            <a:endParaRPr lang="en-US" altLang="en-US" sz="3200" i="1" dirty="0" smtClean="0">
              <a:ea typeface="ＭＳ Ｐゴシック" panose="020B0600070205080204" pitchFamily="34" charset="-128"/>
            </a:endParaRP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57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Triggers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DROP TRIGGER </a:t>
            </a:r>
            <a:r>
              <a:rPr lang="en-US" altLang="en-US" dirty="0" err="1" smtClean="0"/>
              <a:t>trigger_name</a:t>
            </a:r>
            <a:r>
              <a:rPr lang="en-US" altLang="en-US" dirty="0" smtClean="0"/>
              <a:t> command</a:t>
            </a:r>
          </a:p>
          <a:p>
            <a:pPr lvl="1" eaLnBrk="1" hangingPunct="1"/>
            <a:r>
              <a:rPr lang="en-US" altLang="en-US" dirty="0" smtClean="0"/>
              <a:t>Deletes a trigger without deleting the table</a:t>
            </a:r>
          </a:p>
          <a:p>
            <a:pPr eaLnBrk="1" hangingPunct="1"/>
            <a:r>
              <a:rPr lang="en-US" altLang="en-US" dirty="0" smtClean="0"/>
              <a:t>Trigger action based on DML predicates</a:t>
            </a:r>
          </a:p>
          <a:p>
            <a:pPr lvl="1" eaLnBrk="1" hangingPunct="1"/>
            <a:r>
              <a:rPr lang="en-US" altLang="en-US" dirty="0" smtClean="0"/>
              <a:t>Actions depend on the type of DML statement that fires the trigger</a:t>
            </a:r>
            <a:endParaRPr lang="en-US" altLang="en-US" dirty="0"/>
          </a:p>
          <a:p>
            <a:pPr marL="57150" indent="0" eaLnBrk="1" hangingPunct="1">
              <a:buNone/>
            </a:pPr>
            <a:r>
              <a:rPr lang="en-US" altLang="en-US" sz="2000" b="0" dirty="0"/>
              <a:t>CREATE OR REPLACE TRIGGER TRG_LINE_PROD</a:t>
            </a:r>
          </a:p>
          <a:p>
            <a:pPr marL="57150" indent="0" eaLnBrk="1" hangingPunct="1">
              <a:buNone/>
            </a:pPr>
            <a:r>
              <a:rPr lang="en-US" altLang="en-US" sz="2000" b="0" dirty="0"/>
              <a:t>AFTER INSERT ON LINE</a:t>
            </a:r>
          </a:p>
          <a:p>
            <a:pPr marL="57150" indent="0" eaLnBrk="1" hangingPunct="1">
              <a:buNone/>
            </a:pPr>
            <a:r>
              <a:rPr lang="en-US" altLang="en-US" sz="2000" b="0" dirty="0"/>
              <a:t>FOR EACH ROW</a:t>
            </a:r>
          </a:p>
          <a:p>
            <a:pPr marL="57150" indent="0" eaLnBrk="1" hangingPunct="1">
              <a:buNone/>
            </a:pPr>
            <a:r>
              <a:rPr lang="en-US" altLang="en-US" sz="2000" b="0" dirty="0"/>
              <a:t>BEGIN</a:t>
            </a:r>
          </a:p>
          <a:p>
            <a:pPr marL="57150" indent="0" eaLnBrk="1" hangingPunct="1">
              <a:buNone/>
            </a:pPr>
            <a:r>
              <a:rPr lang="en-US" altLang="en-US" sz="2000" b="0" dirty="0"/>
              <a:t>   UPDATE PRODUCT</a:t>
            </a:r>
          </a:p>
          <a:p>
            <a:pPr marL="57150" indent="0" eaLnBrk="1" hangingPunct="1">
              <a:buNone/>
            </a:pPr>
            <a:r>
              <a:rPr lang="en-US" altLang="en-US" sz="2000" b="0" dirty="0"/>
              <a:t>     SET P_QOH = P_QOH - :NEW.LINE_UNITS</a:t>
            </a:r>
          </a:p>
          <a:p>
            <a:pPr marL="57150" indent="0" eaLnBrk="1" hangingPunct="1">
              <a:buNone/>
            </a:pPr>
            <a:r>
              <a:rPr lang="en-US" altLang="en-US" sz="2000" b="0" dirty="0"/>
              <a:t>   	 WHERE PRODUCT.P_CODE = :NEW.P_CODE;</a:t>
            </a:r>
          </a:p>
          <a:p>
            <a:pPr marL="57150" indent="0" eaLnBrk="1" hangingPunct="1">
              <a:buNone/>
            </a:pPr>
            <a:r>
              <a:rPr lang="en-US" altLang="en-US" sz="2000" b="0" dirty="0"/>
              <a:t>END;</a:t>
            </a:r>
            <a:endParaRPr lang="en-US" altLang="en-US" sz="2000" b="0" dirty="0" smtClean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42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152400"/>
            <a:ext cx="6172200" cy="1143000"/>
          </a:xfrm>
        </p:spPr>
        <p:txBody>
          <a:bodyPr/>
          <a:lstStyle/>
          <a:p>
            <a:r>
              <a:rPr lang="en-US" dirty="0" smtClean="0"/>
              <a:t>Trigger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154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1200" b="0" dirty="0"/>
              <a:t>CREATE OR REPLACE TRIGGER TRG_LINE_CUS</a:t>
            </a:r>
          </a:p>
          <a:p>
            <a:pPr marL="0" indent="0">
              <a:buNone/>
            </a:pPr>
            <a:r>
              <a:rPr lang="en-US" sz="1200" b="0" dirty="0"/>
              <a:t>AFTER INSERT ON LINE </a:t>
            </a:r>
          </a:p>
          <a:p>
            <a:pPr marL="0" indent="0">
              <a:buNone/>
            </a:pPr>
            <a:r>
              <a:rPr lang="en-US" sz="1200" b="0" dirty="0"/>
              <a:t>FOR EACH ROW</a:t>
            </a:r>
          </a:p>
          <a:p>
            <a:pPr marL="0" indent="0">
              <a:buNone/>
            </a:pPr>
            <a:r>
              <a:rPr lang="en-US" sz="1200" b="0" dirty="0"/>
              <a:t>DECLARE </a:t>
            </a:r>
          </a:p>
          <a:p>
            <a:pPr marL="0" indent="0">
              <a:buNone/>
            </a:pPr>
            <a:r>
              <a:rPr lang="en-US" sz="1200" b="0" dirty="0"/>
              <a:t>W_CUS CHAR(5);</a:t>
            </a:r>
          </a:p>
          <a:p>
            <a:pPr marL="0" indent="0">
              <a:buNone/>
            </a:pPr>
            <a:r>
              <a:rPr lang="en-US" sz="1200" b="0" dirty="0"/>
              <a:t>W_TOT NUMBER:= 0;    -- to compute total cost</a:t>
            </a:r>
          </a:p>
          <a:p>
            <a:pPr marL="0" indent="0">
              <a:buNone/>
            </a:pPr>
            <a:r>
              <a:rPr lang="en-US" sz="1200" b="0" dirty="0"/>
              <a:t>BEGIN</a:t>
            </a:r>
          </a:p>
          <a:p>
            <a:pPr marL="0" indent="0">
              <a:buNone/>
            </a:pPr>
            <a:r>
              <a:rPr lang="en-US" sz="1200" b="0" dirty="0"/>
              <a:t>   -- this trigger fires up after an INSERT of a LINE</a:t>
            </a:r>
          </a:p>
          <a:p>
            <a:pPr marL="0" indent="0">
              <a:buNone/>
            </a:pPr>
            <a:r>
              <a:rPr lang="en-US" sz="1200" b="0" dirty="0"/>
              <a:t>   -- it will update the CUS_BALANCE in CUSTOMER   </a:t>
            </a:r>
          </a:p>
          <a:p>
            <a:pPr marL="0" indent="0">
              <a:buNone/>
            </a:pPr>
            <a:r>
              <a:rPr lang="en-US" sz="1200" b="0" dirty="0" smtClean="0"/>
              <a:t>   </a:t>
            </a:r>
            <a:r>
              <a:rPr lang="en-US" sz="1200" b="0" dirty="0"/>
              <a:t>-- 1) get the CUS_CODE</a:t>
            </a:r>
          </a:p>
          <a:p>
            <a:pPr marL="0" indent="0">
              <a:buNone/>
            </a:pPr>
            <a:r>
              <a:rPr lang="en-US" sz="1200" b="0" dirty="0"/>
              <a:t>   SELECT CUS_CODE INTO W_CUS </a:t>
            </a:r>
          </a:p>
          <a:p>
            <a:pPr marL="0" indent="0">
              <a:buNone/>
            </a:pPr>
            <a:r>
              <a:rPr lang="en-US" sz="1200" b="0" dirty="0"/>
              <a:t>     FROM INVOICE</a:t>
            </a:r>
          </a:p>
          <a:p>
            <a:pPr marL="0" indent="0">
              <a:buNone/>
            </a:pPr>
            <a:r>
              <a:rPr lang="en-US" sz="1200" b="0" dirty="0"/>
              <a:t>      WHERE INVOICE.INV_NUMBER = :NEW.INV_NUMBER</a:t>
            </a:r>
            <a:r>
              <a:rPr lang="en-US" sz="1200" b="0" dirty="0" smtClean="0"/>
              <a:t>;</a:t>
            </a:r>
          </a:p>
          <a:p>
            <a:pPr marL="0" indent="0">
              <a:buNone/>
            </a:pPr>
            <a:r>
              <a:rPr lang="en-US" sz="1200" b="0" dirty="0" smtClean="0"/>
              <a:t>   </a:t>
            </a:r>
            <a:r>
              <a:rPr lang="en-US" sz="1200" b="0" dirty="0"/>
              <a:t>-- 2) compute the total of the current line</a:t>
            </a:r>
          </a:p>
          <a:p>
            <a:pPr marL="0" indent="0">
              <a:buNone/>
            </a:pPr>
            <a:r>
              <a:rPr lang="en-US" sz="1200" b="0" dirty="0"/>
              <a:t>   W_TOT := :NEW.LINE_PRICE * :NEW.LINE_UNITS;</a:t>
            </a:r>
          </a:p>
          <a:p>
            <a:pPr marL="0" indent="0">
              <a:buNone/>
            </a:pPr>
            <a:r>
              <a:rPr lang="en-US" sz="1200" b="0" dirty="0"/>
              <a:t>    </a:t>
            </a:r>
          </a:p>
          <a:p>
            <a:pPr marL="0" indent="0">
              <a:buNone/>
            </a:pPr>
            <a:r>
              <a:rPr lang="en-US" sz="1200" b="0" dirty="0"/>
              <a:t>   -- 3) Update the CUS_BALANCE in CUSTOMER</a:t>
            </a:r>
          </a:p>
          <a:p>
            <a:pPr marL="0" indent="0">
              <a:buNone/>
            </a:pPr>
            <a:r>
              <a:rPr lang="en-US" sz="1200" b="0" dirty="0"/>
              <a:t>   UPDATE CUSTOMER</a:t>
            </a:r>
          </a:p>
          <a:p>
            <a:pPr marL="0" indent="0">
              <a:buNone/>
            </a:pPr>
            <a:r>
              <a:rPr lang="en-US" sz="1200" b="0" dirty="0"/>
              <a:t>    SET CUS_BALANCE = CUS_BALANCE + W_TOT</a:t>
            </a:r>
          </a:p>
          <a:p>
            <a:pPr marL="0" indent="0">
              <a:buNone/>
            </a:pPr>
            <a:r>
              <a:rPr lang="en-US" sz="1200" b="0" dirty="0"/>
              <a:t>     WHERE CUS_CODE = W_CUS;</a:t>
            </a:r>
          </a:p>
          <a:p>
            <a:pPr marL="0" indent="0">
              <a:buNone/>
            </a:pPr>
            <a:endParaRPr lang="en-US" sz="1200" b="0" dirty="0"/>
          </a:p>
          <a:p>
            <a:pPr marL="0" indent="0">
              <a:buNone/>
            </a:pPr>
            <a:r>
              <a:rPr lang="en-US" sz="1200" b="0" dirty="0"/>
              <a:t>   DBMS_OUTPUT.PUT_LINE(' * * * Balance updated for customer: ' || W_CUS);  </a:t>
            </a:r>
          </a:p>
          <a:p>
            <a:pPr marL="0" indent="0">
              <a:buNone/>
            </a:pPr>
            <a:r>
              <a:rPr lang="en-US" sz="1200" b="0" dirty="0" smtClean="0"/>
              <a:t>END</a:t>
            </a:r>
            <a:r>
              <a:rPr lang="en-US" sz="1200" b="0" dirty="0"/>
              <a:t>;</a:t>
            </a:r>
          </a:p>
          <a:p>
            <a:pPr marL="0" indent="0">
              <a:buNone/>
            </a:pPr>
            <a:endParaRPr lang="en-US" sz="1200" b="0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48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Stored Procedures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Named collection of procedural and SQL statements</a:t>
            </a:r>
          </a:p>
          <a:p>
            <a:pPr eaLnBrk="1" hangingPunct="1"/>
            <a:r>
              <a:rPr lang="en-US" altLang="en-US" smtClean="0"/>
              <a:t>Advantages</a:t>
            </a:r>
          </a:p>
          <a:p>
            <a:pPr lvl="1" eaLnBrk="1" hangingPunct="1"/>
            <a:r>
              <a:rPr lang="en-US" altLang="en-US" smtClean="0"/>
              <a:t>Reduce network traffic and increase performance</a:t>
            </a:r>
          </a:p>
          <a:p>
            <a:pPr lvl="1" eaLnBrk="1" hangingPunct="1"/>
            <a:r>
              <a:rPr lang="en-US" altLang="en-US" smtClean="0"/>
              <a:t>Reduce code duplication by means of code isolation and code sharing 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2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PL/SQL Processing with Cursors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Cursor</a:t>
            </a:r>
            <a:r>
              <a:rPr lang="en-US" altLang="en-US" smtClean="0"/>
              <a:t>: Special construct used to hold data rows returned by a SQL query</a:t>
            </a:r>
          </a:p>
          <a:p>
            <a:pPr eaLnBrk="1" hangingPunct="1"/>
            <a:r>
              <a:rPr lang="en-US" altLang="en-US" b="1" smtClean="0"/>
              <a:t>Implicit cursor</a:t>
            </a:r>
            <a:r>
              <a:rPr lang="en-US" altLang="en-US" smtClean="0"/>
              <a:t>: Automatically created when SQL statement returns only one value</a:t>
            </a:r>
          </a:p>
          <a:p>
            <a:pPr eaLnBrk="1" hangingPunct="1"/>
            <a:r>
              <a:rPr lang="en-US" altLang="en-US" b="1" smtClean="0"/>
              <a:t>Explicit cursor</a:t>
            </a:r>
            <a:r>
              <a:rPr lang="en-US" altLang="en-US" smtClean="0"/>
              <a:t>: Holds the output of a SQL statement that may return two or more rows</a:t>
            </a:r>
          </a:p>
          <a:p>
            <a:pPr eaLnBrk="1" hangingPunct="1"/>
            <a:r>
              <a:rPr lang="en-US" altLang="en-US" smtClean="0"/>
              <a:t>Cursor-style processing involves retrieving data from the cursor one row at a time</a:t>
            </a:r>
          </a:p>
          <a:p>
            <a:pPr lvl="1" eaLnBrk="1" hangingPunct="1"/>
            <a:r>
              <a:rPr lang="en-US" altLang="en-US" smtClean="0"/>
              <a:t>Current row is copied to PL/SQL variables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38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Table 8.10 - Cursor Processing Commands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15</a:t>
            </a:r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5" y="1571950"/>
            <a:ext cx="9048135" cy="502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93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Table 8.11 - Cursor Attributes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16</a:t>
            </a:r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7" y="1600200"/>
            <a:ext cx="8912649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83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152400"/>
            <a:ext cx="6172200" cy="1143000"/>
          </a:xfrm>
        </p:spPr>
        <p:txBody>
          <a:bodyPr/>
          <a:lstStyle/>
          <a:p>
            <a:r>
              <a:rPr lang="en-US" dirty="0" smtClean="0"/>
              <a:t>Cursor Procedure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154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1200" b="0" dirty="0"/>
              <a:t>CREATE OR REPLACE PROCEDURE PRC_CURSOR_EXAMPLE IS</a:t>
            </a:r>
          </a:p>
          <a:p>
            <a:pPr marL="0" indent="0">
              <a:buNone/>
            </a:pPr>
            <a:r>
              <a:rPr lang="en-US" sz="1200" b="0" dirty="0"/>
              <a:t>W_P_CODE	PRODUCT.P_CODE%TYPE;</a:t>
            </a:r>
          </a:p>
          <a:p>
            <a:pPr marL="0" indent="0">
              <a:buNone/>
            </a:pPr>
            <a:r>
              <a:rPr lang="en-US" sz="1200" b="0" dirty="0"/>
              <a:t>W_P_DESCRIPT	PRODUCT.P_DESCRIPT%TYPE;</a:t>
            </a:r>
          </a:p>
          <a:p>
            <a:pPr marL="0" indent="0">
              <a:buNone/>
            </a:pPr>
            <a:r>
              <a:rPr lang="en-US" sz="1200" b="0" dirty="0"/>
              <a:t>W_TOT		NUMBER(3);</a:t>
            </a:r>
          </a:p>
          <a:p>
            <a:pPr marL="0" indent="0">
              <a:buNone/>
            </a:pPr>
            <a:r>
              <a:rPr lang="en-US" sz="1200" b="0" dirty="0"/>
              <a:t>CURSOR PROD_CURSOR IS</a:t>
            </a:r>
          </a:p>
          <a:p>
            <a:pPr marL="0" indent="0">
              <a:buNone/>
            </a:pPr>
            <a:r>
              <a:rPr lang="en-US" sz="1200" b="0" dirty="0"/>
              <a:t>   SELECT P_CODE, P_DESCRIPT</a:t>
            </a:r>
          </a:p>
          <a:p>
            <a:pPr marL="0" indent="0">
              <a:buNone/>
            </a:pPr>
            <a:r>
              <a:rPr lang="en-US" sz="1200" b="0" dirty="0"/>
              <a:t>      FROM PRODUCT</a:t>
            </a:r>
          </a:p>
          <a:p>
            <a:pPr marL="0" indent="0">
              <a:buNone/>
            </a:pPr>
            <a:r>
              <a:rPr lang="en-US" sz="1200" b="0" dirty="0"/>
              <a:t>      WHERE P_QOH &gt; (SELECT AVG(P_QOH) FROM PRODUCT);</a:t>
            </a:r>
          </a:p>
          <a:p>
            <a:pPr marL="0" indent="0">
              <a:buNone/>
            </a:pPr>
            <a:r>
              <a:rPr lang="en-US" sz="1200" b="0" dirty="0"/>
              <a:t>BEGIN</a:t>
            </a:r>
          </a:p>
          <a:p>
            <a:pPr marL="0" indent="0">
              <a:buNone/>
            </a:pPr>
            <a:r>
              <a:rPr lang="en-US" sz="1200" b="0" dirty="0"/>
              <a:t>DBMS_OUTPUT.PUT_LINE('PRODUCTS WITH P_QOH &gt; AVG(P_QOH)');</a:t>
            </a:r>
          </a:p>
          <a:p>
            <a:pPr marL="0" indent="0">
              <a:buNone/>
            </a:pPr>
            <a:r>
              <a:rPr lang="en-US" sz="1200" b="0" dirty="0"/>
              <a:t>DBMS_OUTPUT.PUT_LINE('======================================');</a:t>
            </a:r>
          </a:p>
          <a:p>
            <a:pPr marL="0" indent="0">
              <a:buNone/>
            </a:pPr>
            <a:r>
              <a:rPr lang="en-US" sz="1200" b="0" dirty="0"/>
              <a:t>OPEN PROD_CURSOR;</a:t>
            </a:r>
          </a:p>
          <a:p>
            <a:pPr marL="0" indent="0">
              <a:buNone/>
            </a:pPr>
            <a:r>
              <a:rPr lang="en-US" sz="1200" b="0" dirty="0"/>
              <a:t>LOOP</a:t>
            </a:r>
          </a:p>
          <a:p>
            <a:pPr marL="0" indent="0">
              <a:buNone/>
            </a:pPr>
            <a:r>
              <a:rPr lang="en-US" sz="1200" b="0" dirty="0"/>
              <a:t>   FETCH PROD_CURSOR INTO W_P_CODE, W_P_DESCRIPT;</a:t>
            </a:r>
          </a:p>
          <a:p>
            <a:pPr marL="0" indent="0">
              <a:buNone/>
            </a:pPr>
            <a:r>
              <a:rPr lang="en-US" sz="1200" b="0" dirty="0"/>
              <a:t>   EXIT WHEN PROD_CURSOR%NOTFOUND;</a:t>
            </a:r>
          </a:p>
          <a:p>
            <a:pPr marL="0" indent="0">
              <a:buNone/>
            </a:pPr>
            <a:r>
              <a:rPr lang="en-US" sz="1200" b="0" dirty="0"/>
              <a:t>   DBMS_OUTPUT.PUT_LINE(W_P_CODE ||' -&gt; ' || W_P_DESCRIPT );</a:t>
            </a:r>
          </a:p>
          <a:p>
            <a:pPr marL="0" indent="0">
              <a:buNone/>
            </a:pPr>
            <a:r>
              <a:rPr lang="en-US" sz="1200" b="0" dirty="0"/>
              <a:t>END LOOP;</a:t>
            </a:r>
          </a:p>
          <a:p>
            <a:pPr marL="0" indent="0">
              <a:buNone/>
            </a:pPr>
            <a:r>
              <a:rPr lang="en-US" sz="1200" b="0" dirty="0"/>
              <a:t>DBMS_OUTPUT.PUT_LINE('======================================');</a:t>
            </a:r>
          </a:p>
          <a:p>
            <a:pPr marL="0" indent="0">
              <a:buNone/>
            </a:pPr>
            <a:r>
              <a:rPr lang="en-US" sz="1200" b="0" dirty="0"/>
              <a:t>DBMS_OUTPUT.PUT_LINE('TOTAL PRODUCT PROCESSED ' || PROD_CURSOR%ROWCOUNT); </a:t>
            </a:r>
          </a:p>
          <a:p>
            <a:pPr marL="0" indent="0">
              <a:buNone/>
            </a:pPr>
            <a:r>
              <a:rPr lang="en-US" sz="1200" b="0" dirty="0"/>
              <a:t>DBMS_OUTPUT.PUT_LINE('--- END OF REPORT ----');</a:t>
            </a:r>
          </a:p>
          <a:p>
            <a:pPr marL="0" indent="0">
              <a:buNone/>
            </a:pPr>
            <a:r>
              <a:rPr lang="en-US" sz="1200" b="0" dirty="0"/>
              <a:t>CLOSE PROD_CURSOR;</a:t>
            </a:r>
          </a:p>
          <a:p>
            <a:pPr marL="0" indent="0">
              <a:buNone/>
            </a:pPr>
            <a:r>
              <a:rPr lang="en-US" sz="1200" b="0" dirty="0"/>
              <a:t>END;</a:t>
            </a:r>
          </a:p>
          <a:p>
            <a:pPr marL="0" indent="0">
              <a:buNone/>
            </a:pPr>
            <a:r>
              <a:rPr lang="en-US" sz="1200" b="0" dirty="0"/>
              <a:t>/</a:t>
            </a:r>
          </a:p>
          <a:p>
            <a:pPr marL="0" indent="0">
              <a:buNone/>
            </a:pPr>
            <a:endParaRPr lang="en-US" sz="1200" b="0" dirty="0"/>
          </a:p>
          <a:p>
            <a:pPr marL="0" indent="0">
              <a:buNone/>
            </a:pPr>
            <a:endParaRPr lang="en-US" sz="1200" b="0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86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PL/SQL Stored Functions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Stored function</a:t>
            </a:r>
            <a:r>
              <a:rPr lang="en-US" altLang="en-US" dirty="0" smtClean="0"/>
              <a:t>: Named group of procedural and SQL statements that returns a value</a:t>
            </a:r>
          </a:p>
          <a:p>
            <a:pPr lvl="1" eaLnBrk="1" hangingPunct="1"/>
            <a:r>
              <a:rPr lang="en-US" altLang="en-US" dirty="0" smtClean="0"/>
              <a:t>As indicated by a RETURN statement in its program code</a:t>
            </a:r>
          </a:p>
          <a:p>
            <a:pPr eaLnBrk="1" hangingPunct="1"/>
            <a:r>
              <a:rPr lang="en-US" altLang="en-US" dirty="0" smtClean="0"/>
              <a:t>Can be invoked only from within stored procedures or triggers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35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Embedded SQL 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SQL statements contained within an application programming language</a:t>
            </a:r>
          </a:p>
          <a:p>
            <a:pPr eaLnBrk="1" hangingPunct="1"/>
            <a:r>
              <a:rPr lang="en-US" altLang="en-US" b="1" smtClean="0"/>
              <a:t>Host language</a:t>
            </a:r>
            <a:r>
              <a:rPr lang="en-US" altLang="en-US" smtClean="0"/>
              <a:t>: Any language that contains embedded SQL statements</a:t>
            </a:r>
          </a:p>
          <a:p>
            <a:pPr eaLnBrk="1" hangingPunct="1"/>
            <a:r>
              <a:rPr lang="en-US" altLang="en-US" smtClean="0"/>
              <a:t>Differences between SQL and procedural languages</a:t>
            </a:r>
          </a:p>
          <a:p>
            <a:pPr lvl="1" eaLnBrk="1" hangingPunct="1"/>
            <a:r>
              <a:rPr lang="en-US" altLang="en-US" smtClean="0"/>
              <a:t>Run-time mismatch</a:t>
            </a:r>
          </a:p>
          <a:p>
            <a:pPr lvl="2" eaLnBrk="1" hangingPunct="1"/>
            <a:r>
              <a:rPr lang="en-US" altLang="en-US" smtClean="0"/>
              <a:t>SQL is executed one instruction at a time</a:t>
            </a:r>
          </a:p>
          <a:p>
            <a:pPr lvl="2" eaLnBrk="1" hangingPunct="1"/>
            <a:r>
              <a:rPr lang="en-US" altLang="en-US" smtClean="0"/>
              <a:t>Host language runs at client side in its own memory space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6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Learning Objectives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76200" y="1676400"/>
            <a:ext cx="8991600" cy="4648200"/>
          </a:xfrm>
        </p:spPr>
        <p:txBody>
          <a:bodyPr/>
          <a:lstStyle/>
          <a:p>
            <a:pPr eaLnBrk="1" hangingPunct="1"/>
            <a:r>
              <a:rPr lang="en-US" altLang="en-US" dirty="0"/>
              <a:t>Create and use triggers and </a:t>
            </a:r>
            <a:r>
              <a:rPr lang="en-US" altLang="en-US"/>
              <a:t>stored </a:t>
            </a:r>
            <a:r>
              <a:rPr lang="en-US" altLang="en-US" smtClean="0"/>
              <a:t>procedures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Describe how to create embedded SQL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3729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Embedded SQL 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 smtClean="0"/>
              <a:t>Processing mismatch</a:t>
            </a:r>
          </a:p>
          <a:p>
            <a:pPr lvl="2" eaLnBrk="1" hangingPunct="1"/>
            <a:r>
              <a:rPr lang="en-US" altLang="en-US" smtClean="0"/>
              <a:t>Conventional programming languages process one data element at a time</a:t>
            </a:r>
          </a:p>
          <a:p>
            <a:pPr lvl="2" eaLnBrk="1" hangingPunct="1"/>
            <a:r>
              <a:rPr lang="en-US" altLang="en-US" smtClean="0"/>
              <a:t>Newer programming environments manipulate data sets in a cohesive manner</a:t>
            </a:r>
          </a:p>
          <a:p>
            <a:pPr lvl="1" eaLnBrk="1" hangingPunct="1"/>
            <a:r>
              <a:rPr lang="en-US" altLang="en-US" smtClean="0"/>
              <a:t>Data type mismatch</a:t>
            </a:r>
          </a:p>
          <a:p>
            <a:pPr lvl="2" eaLnBrk="1" hangingPunct="1"/>
            <a:r>
              <a:rPr lang="en-US" altLang="en-US" smtClean="0"/>
              <a:t>Data types provided by SQL might not match data types used in different host languages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3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Embedded SQL 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Embedded SQL framework defines:</a:t>
            </a:r>
          </a:p>
          <a:p>
            <a:pPr lvl="1" eaLnBrk="1" hangingPunct="1"/>
            <a:r>
              <a:rPr lang="en-US" altLang="en-US" smtClean="0"/>
              <a:t>Standard syntax to identify embedded SQL code within the host language</a:t>
            </a:r>
          </a:p>
          <a:p>
            <a:pPr lvl="1" eaLnBrk="1" hangingPunct="1"/>
            <a:r>
              <a:rPr lang="en-US" altLang="en-US" smtClean="0"/>
              <a:t>Standard syntax to identify host variables</a:t>
            </a:r>
          </a:p>
          <a:p>
            <a:pPr lvl="1" eaLnBrk="1" hangingPunct="1"/>
            <a:r>
              <a:rPr lang="en-US" altLang="en-US" smtClean="0"/>
              <a:t>Communication area used to exchange status and error information between SQL and host language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75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2133600" y="76200"/>
            <a:ext cx="6858000" cy="11430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Table 8.12 - SQL Status and Error Reporting Variables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22</a:t>
            </a:r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600200"/>
            <a:ext cx="8985713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17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Embedded SQL (cont’d.)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dirty="0" smtClean="0">
                <a:ea typeface="ＭＳ Ｐゴシック" panose="020B0600070205080204" pitchFamily="34" charset="-128"/>
              </a:rPr>
              <a:t>Static SQL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Embedded SQL in which programmer uses predefined SQL statements and parameters</a:t>
            </a:r>
          </a:p>
          <a:p>
            <a:pPr lvl="2"/>
            <a:r>
              <a:rPr lang="en-US" altLang="en-US" dirty="0" smtClean="0">
                <a:ea typeface="ＭＳ Ｐゴシック" panose="020B0600070205080204" pitchFamily="34" charset="-128"/>
              </a:rPr>
              <a:t>End users of programs are limited to actions that were specified in application programs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SQL statements will not change while application is running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We will see this in the Online Survey System in the lecture on Web-based Systems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79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Embedded SQL (cont’d.)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600" b="1" smtClean="0">
                <a:ea typeface="ＭＳ Ｐゴシック" panose="020B0600070205080204" pitchFamily="34" charset="-128"/>
              </a:rPr>
              <a:t>Dynamic SQL</a:t>
            </a:r>
          </a:p>
          <a:p>
            <a:pPr lvl="1"/>
            <a:r>
              <a:rPr lang="en-US" altLang="en-US" sz="2400" smtClean="0">
                <a:ea typeface="ＭＳ Ｐゴシック" panose="020B0600070205080204" pitchFamily="34" charset="-128"/>
              </a:rPr>
              <a:t>SQL statement is not known in advance, but instead is generated at run time</a:t>
            </a:r>
          </a:p>
          <a:p>
            <a:pPr lvl="1"/>
            <a:r>
              <a:rPr lang="en-US" altLang="en-US" sz="2400" smtClean="0">
                <a:ea typeface="ＭＳ Ｐゴシック" panose="020B0600070205080204" pitchFamily="34" charset="-128"/>
              </a:rPr>
              <a:t>Program can generate SQL statements at run time that are required to respond to ad hoc queries</a:t>
            </a:r>
          </a:p>
          <a:p>
            <a:pPr lvl="1"/>
            <a:r>
              <a:rPr lang="en-US" altLang="en-US" sz="2400" smtClean="0">
                <a:ea typeface="ＭＳ Ｐゴシック" panose="020B0600070205080204" pitchFamily="34" charset="-128"/>
              </a:rPr>
              <a:t>Attribute list and condition are not known until end user specifies them</a:t>
            </a:r>
          </a:p>
          <a:p>
            <a:pPr lvl="1"/>
            <a:r>
              <a:rPr lang="en-US" altLang="en-US" sz="2400" smtClean="0">
                <a:ea typeface="ＭＳ Ｐゴシック" panose="020B0600070205080204" pitchFamily="34" charset="-128"/>
              </a:rPr>
              <a:t>Tends to be much slower than static SQL </a:t>
            </a:r>
          </a:p>
          <a:p>
            <a:pPr lvl="1"/>
            <a:r>
              <a:rPr lang="en-US" altLang="en-US" sz="2400" smtClean="0">
                <a:ea typeface="ＭＳ Ｐゴシック" panose="020B0600070205080204" pitchFamily="34" charset="-128"/>
              </a:rPr>
              <a:t>Requires more computer resources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04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Summary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9578" y="1752600"/>
            <a:ext cx="8458200" cy="46482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PL/SQL can be used to create triggers, stored procedures, and PL/SQL functions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A stored procedure is a named collection of SQL statements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When SQL statements return more than one value inside the PL/SQL code, cursor is needed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Embedded SQL uses SQL statements within an application programming language</a:t>
            </a: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29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512233"/>
            <a:ext cx="6019556" cy="12192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Task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29" y="2286000"/>
            <a:ext cx="7878097" cy="3733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b="0" dirty="0" smtClean="0">
                <a:ea typeface="ＭＳ Ｐゴシック" panose="020B0600070205080204" pitchFamily="34" charset="-128"/>
              </a:rPr>
              <a:t>Carefully review the procedure on slide 17 to answer the following questions. </a:t>
            </a:r>
            <a:endParaRPr lang="en-US" altLang="en-US" sz="2400" b="0" dirty="0" smtClean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400" b="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400" b="0" dirty="0" smtClean="0">
                <a:ea typeface="ＭＳ Ｐゴシック" panose="020B0600070205080204" pitchFamily="34" charset="-128"/>
              </a:rPr>
              <a:t>How many attributes are returned by the cursor? ____</a:t>
            </a:r>
          </a:p>
          <a:p>
            <a:pPr marL="0" indent="0">
              <a:buNone/>
            </a:pPr>
            <a:endParaRPr lang="en-US" altLang="en-US" sz="2400" b="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400" b="0" dirty="0" smtClean="0">
                <a:ea typeface="ＭＳ Ｐゴシック" panose="020B0600070205080204" pitchFamily="34" charset="-128"/>
              </a:rPr>
              <a:t>What is the end condition of the loop? __________</a:t>
            </a:r>
          </a:p>
          <a:p>
            <a:pPr marL="0" indent="0">
              <a:buNone/>
            </a:pPr>
            <a:endParaRPr lang="en-US" altLang="en-US" sz="2400" b="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400" b="0" dirty="0" smtClean="0">
                <a:ea typeface="ＭＳ Ｐゴシック" panose="020B0600070205080204" pitchFamily="34" charset="-128"/>
              </a:rPr>
              <a:t>What does the procedure do (2 sentences)?</a:t>
            </a:r>
            <a:endParaRPr lang="en-US" altLang="en-US" sz="2400" b="0" dirty="0" smtClean="0">
              <a:ea typeface="ＭＳ Ｐゴシック" panose="020B0600070205080204" pitchFamily="34" charset="-128"/>
            </a:endParaRP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15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Oracle Sequences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Independent object in the database</a:t>
            </a:r>
          </a:p>
          <a:p>
            <a:pPr eaLnBrk="1" hangingPunct="1"/>
            <a:r>
              <a:rPr lang="en-US" altLang="en-US" smtClean="0"/>
              <a:t>Have a name and can be used anywhere a value expected</a:t>
            </a:r>
          </a:p>
          <a:p>
            <a:pPr eaLnBrk="1" hangingPunct="1"/>
            <a:r>
              <a:rPr lang="en-US" altLang="en-US" smtClean="0"/>
              <a:t>Not tied to a table or column</a:t>
            </a:r>
          </a:p>
          <a:p>
            <a:pPr eaLnBrk="1" hangingPunct="1"/>
            <a:r>
              <a:rPr lang="en-US" altLang="en-US" smtClean="0"/>
              <a:t>Generate a numeric value that can be assigned to any column in any table</a:t>
            </a:r>
          </a:p>
          <a:p>
            <a:pPr eaLnBrk="1" hangingPunct="1"/>
            <a:r>
              <a:rPr lang="en-US" altLang="en-US" smtClean="0"/>
              <a:t>Table attribute with an assigned value can be edited and modified</a:t>
            </a:r>
          </a:p>
          <a:p>
            <a:pPr eaLnBrk="1" hangingPunct="1"/>
            <a:r>
              <a:rPr lang="en-US" altLang="en-US" smtClean="0"/>
              <a:t>Can be created and deleted any time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23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Oracle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458200" cy="4648200"/>
          </a:xfrm>
        </p:spPr>
        <p:txBody>
          <a:bodyPr/>
          <a:lstStyle/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r>
              <a:rPr lang="en-US" b="0" dirty="0"/>
              <a:t>CREATE SEQUENCE CUS_CODE_SEQ START WITH 20010 NOCACHE;</a:t>
            </a:r>
            <a:endParaRPr lang="en-US" b="0" dirty="0" smtClean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r>
              <a:rPr lang="en-US" b="0" dirty="0"/>
              <a:t>INSERT INTO CUSTOMER</a:t>
            </a:r>
          </a:p>
          <a:p>
            <a:pPr marL="0" indent="0">
              <a:buNone/>
            </a:pPr>
            <a:r>
              <a:rPr lang="en-US" b="0" dirty="0"/>
              <a:t>VALUES (CUS_CODE_SEQ.NEXTVAL, 'Connery', 'Sean', NULL, '615', '898-2007', 0.00);</a:t>
            </a:r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65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Procedural SQL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Performs a conditional or looping operation by isolating critical code and making all application programs call the shared code </a:t>
            </a:r>
          </a:p>
          <a:p>
            <a:pPr lvl="1" eaLnBrk="1" hangingPunct="1"/>
            <a:r>
              <a:rPr lang="en-US" altLang="en-US" smtClean="0"/>
              <a:t>Yields better maintenance and logic control</a:t>
            </a:r>
          </a:p>
          <a:p>
            <a:pPr eaLnBrk="1" hangingPunct="1"/>
            <a:r>
              <a:rPr lang="en-US" altLang="en-US" b="1" smtClean="0"/>
              <a:t>Persistent stored module (PSM)</a:t>
            </a:r>
            <a:r>
              <a:rPr lang="en-US" altLang="en-US" smtClean="0"/>
              <a:t>:</a:t>
            </a:r>
            <a:r>
              <a:rPr lang="en-US" altLang="en-US" b="1" smtClean="0"/>
              <a:t> </a:t>
            </a:r>
            <a:r>
              <a:rPr lang="en-US" altLang="en-US" smtClean="0"/>
              <a:t>Block of code containing:</a:t>
            </a:r>
          </a:p>
          <a:p>
            <a:pPr lvl="1" eaLnBrk="1" hangingPunct="1"/>
            <a:r>
              <a:rPr lang="en-US" altLang="en-US" smtClean="0"/>
              <a:t>Standard SQL statements</a:t>
            </a:r>
          </a:p>
          <a:p>
            <a:pPr lvl="1" eaLnBrk="1" hangingPunct="1"/>
            <a:r>
              <a:rPr lang="en-US" altLang="en-US" smtClean="0"/>
              <a:t>Procedural extensions that is stored and executed at the DBMS server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16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Procedural SQL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Procedural Language SQL (PL/SQL)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Use and storage of procedural code and SQL statements within the database</a:t>
            </a:r>
          </a:p>
          <a:p>
            <a:pPr lvl="1" eaLnBrk="1" hangingPunct="1"/>
            <a:r>
              <a:rPr lang="en-US" altLang="en-US" smtClean="0"/>
              <a:t>Merging of SQL and traditional programming constructs</a:t>
            </a:r>
          </a:p>
          <a:p>
            <a:pPr eaLnBrk="1" hangingPunct="1"/>
            <a:r>
              <a:rPr lang="en-US" altLang="en-US" smtClean="0"/>
              <a:t>Procedural code is executed as a unit by DBMS when invoked by end user</a:t>
            </a:r>
          </a:p>
          <a:p>
            <a:pPr eaLnBrk="1" hangingPunct="1"/>
            <a:r>
              <a:rPr lang="en-US" altLang="en-US" smtClean="0"/>
              <a:t>End users can use PL/SQL to create:</a:t>
            </a:r>
          </a:p>
          <a:p>
            <a:pPr lvl="1" eaLnBrk="1" hangingPunct="1"/>
            <a:r>
              <a:rPr lang="en-US" altLang="en-US" smtClean="0"/>
              <a:t>Anonymous PL/SQL blocks and triggers</a:t>
            </a:r>
          </a:p>
          <a:p>
            <a:pPr lvl="1" eaLnBrk="1" hangingPunct="1"/>
            <a:r>
              <a:rPr lang="en-US" altLang="en-US" smtClean="0"/>
              <a:t>Stored procedures and PL/SQL functions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36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Table 8.9 - PL/SQL Basic Data Types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/>
              <a:t>7</a:t>
            </a:r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4" y="1600200"/>
            <a:ext cx="8976764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7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152400"/>
            <a:ext cx="61722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Anonymous </a:t>
            </a:r>
            <a:r>
              <a:rPr lang="en-US" dirty="0"/>
              <a:t>PL/SQL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154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 smtClean="0"/>
              <a:t>: </a:t>
            </a:r>
            <a:r>
              <a:rPr lang="en-US" sz="1200" dirty="0"/>
              <a:t>Inserts a row in the vendor table with feedback message</a:t>
            </a:r>
          </a:p>
          <a:p>
            <a:pPr marL="0" indent="0">
              <a:buNone/>
            </a:pPr>
            <a:r>
              <a:rPr lang="en-US" sz="1200" b="0" dirty="0" smtClean="0"/>
              <a:t>SET </a:t>
            </a:r>
            <a:r>
              <a:rPr lang="en-US" sz="1200" b="0" dirty="0"/>
              <a:t>SERVEROUTPUT ON</a:t>
            </a:r>
          </a:p>
          <a:p>
            <a:pPr marL="0" indent="0">
              <a:buNone/>
            </a:pPr>
            <a:r>
              <a:rPr lang="en-US" sz="1200" b="0" dirty="0" smtClean="0"/>
              <a:t>BEGIN</a:t>
            </a:r>
            <a:endParaRPr lang="en-US" sz="1200" b="0" dirty="0"/>
          </a:p>
          <a:p>
            <a:pPr marL="0" indent="0">
              <a:buNone/>
            </a:pPr>
            <a:r>
              <a:rPr lang="en-US" sz="1200" b="0" dirty="0"/>
              <a:t>INSERT INTO VENDOR </a:t>
            </a:r>
          </a:p>
          <a:p>
            <a:pPr marL="0" indent="0">
              <a:buNone/>
            </a:pPr>
            <a:r>
              <a:rPr lang="en-US" sz="1200" b="0" dirty="0"/>
              <a:t>VALUES (25772,'Clue Store','</a:t>
            </a:r>
            <a:r>
              <a:rPr lang="en-US" sz="1200" b="0" dirty="0" err="1"/>
              <a:t>Issac</a:t>
            </a:r>
            <a:r>
              <a:rPr lang="en-US" sz="1200" b="0" dirty="0"/>
              <a:t> Hayes','456','323-2009','VA','N');</a:t>
            </a:r>
          </a:p>
          <a:p>
            <a:pPr marL="0" indent="0">
              <a:buNone/>
            </a:pPr>
            <a:r>
              <a:rPr lang="en-US" sz="1200" b="0" dirty="0"/>
              <a:t>DBMS_OUTPUT.PUT_LINE('New Vendor Added!');</a:t>
            </a:r>
          </a:p>
          <a:p>
            <a:pPr marL="0" indent="0">
              <a:buNone/>
            </a:pPr>
            <a:r>
              <a:rPr lang="en-US" sz="1200" b="0" dirty="0"/>
              <a:t>END;</a:t>
            </a:r>
          </a:p>
          <a:p>
            <a:pPr marL="0" indent="0">
              <a:buNone/>
            </a:pPr>
            <a:r>
              <a:rPr lang="en-US" sz="1200" b="0" dirty="0"/>
              <a:t>/</a:t>
            </a:r>
          </a:p>
          <a:p>
            <a:pPr marL="0" indent="0">
              <a:buNone/>
            </a:pPr>
            <a:r>
              <a:rPr lang="en-US" sz="1200" dirty="0" smtClean="0"/>
              <a:t>: </a:t>
            </a:r>
            <a:r>
              <a:rPr lang="en-US" sz="1200" dirty="0"/>
              <a:t>PL/SQL variables and WHILE LOOP example</a:t>
            </a:r>
          </a:p>
          <a:p>
            <a:pPr marL="0" indent="0">
              <a:buNone/>
            </a:pPr>
            <a:r>
              <a:rPr lang="en-US" sz="1200" b="0" dirty="0" smtClean="0"/>
              <a:t>DECLARE</a:t>
            </a:r>
            <a:endParaRPr lang="en-US" sz="1200" b="0" dirty="0"/>
          </a:p>
          <a:p>
            <a:pPr marL="0" indent="0">
              <a:buNone/>
            </a:pPr>
            <a:r>
              <a:rPr lang="en-US" sz="1200" b="0" dirty="0"/>
              <a:t>W_P1  NUMBER(3) := 0;</a:t>
            </a:r>
          </a:p>
          <a:p>
            <a:pPr marL="0" indent="0">
              <a:buNone/>
            </a:pPr>
            <a:r>
              <a:rPr lang="en-US" sz="1200" b="0" dirty="0"/>
              <a:t>W_P2  NUMBER(3) := 10;</a:t>
            </a:r>
          </a:p>
          <a:p>
            <a:pPr marL="0" indent="0">
              <a:buNone/>
            </a:pPr>
            <a:r>
              <a:rPr lang="en-US" sz="1200" b="0" dirty="0"/>
              <a:t>W_NUM NUMBER(2) := 0;</a:t>
            </a:r>
          </a:p>
          <a:p>
            <a:pPr marL="0" indent="0">
              <a:buNone/>
            </a:pPr>
            <a:r>
              <a:rPr lang="en-US" sz="1200" b="0" dirty="0"/>
              <a:t>BEGIN</a:t>
            </a:r>
          </a:p>
          <a:p>
            <a:pPr marL="0" indent="0">
              <a:buNone/>
            </a:pPr>
            <a:r>
              <a:rPr lang="en-US" sz="1200" b="0" dirty="0"/>
              <a:t>WHILE W_P2 &lt; 300 LOOP</a:t>
            </a:r>
          </a:p>
          <a:p>
            <a:pPr marL="0" indent="0">
              <a:buNone/>
            </a:pPr>
            <a:r>
              <a:rPr lang="en-US" sz="1200" b="0" dirty="0"/>
              <a:t>   SELECT COUNT(P_CODE) INTO W_NUM FROM PRODUCT </a:t>
            </a:r>
          </a:p>
          <a:p>
            <a:pPr marL="0" indent="0">
              <a:buNone/>
            </a:pPr>
            <a:r>
              <a:rPr lang="en-US" sz="1200" b="0" dirty="0"/>
              <a:t>   WHERE P_PRICE BETWEEN W_P1 AND W_P2;</a:t>
            </a:r>
          </a:p>
          <a:p>
            <a:pPr marL="0" indent="0">
              <a:buNone/>
            </a:pPr>
            <a:r>
              <a:rPr lang="en-US" sz="1200" b="0" dirty="0"/>
              <a:t>   DBMS_OUTPUT.PUT_LINE('There are ' || W_NUM || ' Products with price between ' || W_P1 || ' and ' || W_P2);</a:t>
            </a:r>
          </a:p>
          <a:p>
            <a:pPr marL="0" indent="0">
              <a:buNone/>
            </a:pPr>
            <a:r>
              <a:rPr lang="en-US" sz="1200" b="0" dirty="0"/>
              <a:t>   W_P1 := W_P2 + 1;</a:t>
            </a:r>
          </a:p>
          <a:p>
            <a:pPr marL="0" indent="0">
              <a:buNone/>
            </a:pPr>
            <a:r>
              <a:rPr lang="en-US" sz="1200" b="0" dirty="0"/>
              <a:t>   W_P2 := W_P2 + 50;</a:t>
            </a:r>
          </a:p>
          <a:p>
            <a:pPr marL="0" indent="0">
              <a:buNone/>
            </a:pPr>
            <a:r>
              <a:rPr lang="en-US" sz="1200" b="0" dirty="0"/>
              <a:t>END LOOP;</a:t>
            </a:r>
          </a:p>
          <a:p>
            <a:pPr marL="0" indent="0">
              <a:buNone/>
            </a:pPr>
            <a:r>
              <a:rPr lang="en-US" sz="1200" b="0" dirty="0"/>
              <a:t>END;</a:t>
            </a:r>
          </a:p>
          <a:p>
            <a:pPr marL="0" indent="0">
              <a:buNone/>
            </a:pPr>
            <a:r>
              <a:rPr lang="en-US" sz="1200" b="0" dirty="0"/>
              <a:t>/</a:t>
            </a:r>
          </a:p>
          <a:p>
            <a:pPr marL="0" indent="0">
              <a:buNone/>
            </a:pPr>
            <a:endParaRPr lang="en-US" sz="1200" b="0" dirty="0"/>
          </a:p>
          <a:p>
            <a:pPr marL="0" indent="0">
              <a:buNone/>
            </a:pPr>
            <a:endParaRPr lang="en-US" sz="1200" b="0" dirty="0"/>
          </a:p>
          <a:p>
            <a:pPr marL="0" indent="0">
              <a:buNone/>
            </a:pPr>
            <a:endParaRPr lang="en-US" sz="1200" b="0" dirty="0"/>
          </a:p>
          <a:p>
            <a:pPr marL="0" indent="0">
              <a:buNone/>
            </a:pPr>
            <a:endParaRPr lang="en-US" sz="1200" b="0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62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152400"/>
            <a:ext cx="6172200" cy="1143000"/>
          </a:xfrm>
        </p:spPr>
        <p:txBody>
          <a:bodyPr/>
          <a:lstStyle/>
          <a:p>
            <a:r>
              <a:rPr lang="en-US" dirty="0" smtClean="0"/>
              <a:t>Procedure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154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1200" b="0" dirty="0"/>
              <a:t>CREATE OR REPLACE PROCEDURE PRC_CURSOR_EXAMPLE IS</a:t>
            </a:r>
          </a:p>
          <a:p>
            <a:pPr marL="0" indent="0">
              <a:buNone/>
            </a:pPr>
            <a:r>
              <a:rPr lang="en-US" sz="1200" b="0" dirty="0"/>
              <a:t>W_P_CODE	PRODUCT.P_CODE%TYPE;</a:t>
            </a:r>
          </a:p>
          <a:p>
            <a:pPr marL="0" indent="0">
              <a:buNone/>
            </a:pPr>
            <a:r>
              <a:rPr lang="en-US" sz="1200" b="0" dirty="0"/>
              <a:t>W_P_DESCRIPT	PRODUCT.P_DESCRIPT%TYPE;</a:t>
            </a:r>
          </a:p>
          <a:p>
            <a:pPr marL="0" indent="0">
              <a:buNone/>
            </a:pPr>
            <a:r>
              <a:rPr lang="en-US" sz="1200" b="0" dirty="0"/>
              <a:t>W_TOT		NUMBER(3);</a:t>
            </a:r>
          </a:p>
          <a:p>
            <a:pPr marL="0" indent="0">
              <a:buNone/>
            </a:pPr>
            <a:r>
              <a:rPr lang="en-US" sz="1200" b="0" dirty="0"/>
              <a:t>CURSOR PROD_CURSOR IS</a:t>
            </a:r>
          </a:p>
          <a:p>
            <a:pPr marL="0" indent="0">
              <a:buNone/>
            </a:pPr>
            <a:r>
              <a:rPr lang="en-US" sz="1200" b="0" dirty="0"/>
              <a:t>   SELECT P_CODE, P_DESCRIPT</a:t>
            </a:r>
          </a:p>
          <a:p>
            <a:pPr marL="0" indent="0">
              <a:buNone/>
            </a:pPr>
            <a:r>
              <a:rPr lang="en-US" sz="1200" b="0" dirty="0"/>
              <a:t>      FROM PRODUCT</a:t>
            </a:r>
          </a:p>
          <a:p>
            <a:pPr marL="0" indent="0">
              <a:buNone/>
            </a:pPr>
            <a:r>
              <a:rPr lang="en-US" sz="1200" b="0" dirty="0"/>
              <a:t>      WHERE P_QOH &gt; (SELECT AVG(P_QOH) FROM PRODUCT);</a:t>
            </a:r>
          </a:p>
          <a:p>
            <a:pPr marL="0" indent="0">
              <a:buNone/>
            </a:pPr>
            <a:r>
              <a:rPr lang="en-US" sz="1200" b="0" dirty="0"/>
              <a:t>BEGIN</a:t>
            </a:r>
          </a:p>
          <a:p>
            <a:pPr marL="0" indent="0">
              <a:buNone/>
            </a:pPr>
            <a:r>
              <a:rPr lang="en-US" sz="1200" b="0" dirty="0"/>
              <a:t>DBMS_OUTPUT.PUT_LINE('PRODUCTS WITH P_QOH &gt; AVG(P_QOH)');</a:t>
            </a:r>
          </a:p>
          <a:p>
            <a:pPr marL="0" indent="0">
              <a:buNone/>
            </a:pPr>
            <a:r>
              <a:rPr lang="en-US" sz="1200" b="0" dirty="0"/>
              <a:t>DBMS_OUTPUT.PUT_LINE('======================================');</a:t>
            </a:r>
          </a:p>
          <a:p>
            <a:pPr marL="0" indent="0">
              <a:buNone/>
            </a:pPr>
            <a:r>
              <a:rPr lang="en-US" sz="1200" b="0" dirty="0"/>
              <a:t>OPEN PROD_CURSOR;</a:t>
            </a:r>
          </a:p>
          <a:p>
            <a:pPr marL="0" indent="0">
              <a:buNone/>
            </a:pPr>
            <a:r>
              <a:rPr lang="en-US" sz="1200" b="0" dirty="0"/>
              <a:t>LOOP</a:t>
            </a:r>
          </a:p>
          <a:p>
            <a:pPr marL="0" indent="0">
              <a:buNone/>
            </a:pPr>
            <a:r>
              <a:rPr lang="en-US" sz="1200" b="0" dirty="0"/>
              <a:t>   FETCH PROD_CURSOR INTO W_P_CODE, W_P_DESCRIPT;</a:t>
            </a:r>
          </a:p>
          <a:p>
            <a:pPr marL="0" indent="0">
              <a:buNone/>
            </a:pPr>
            <a:r>
              <a:rPr lang="en-US" sz="1200" b="0" dirty="0"/>
              <a:t>   EXIT WHEN PROD_CURSOR%NOTFOUND;</a:t>
            </a:r>
          </a:p>
          <a:p>
            <a:pPr marL="0" indent="0">
              <a:buNone/>
            </a:pPr>
            <a:r>
              <a:rPr lang="en-US" sz="1200" b="0" dirty="0"/>
              <a:t>   DBMS_OUTPUT.PUT_LINE(W_P_CODE ||' -&gt; ' || W_P_DESCRIPT );</a:t>
            </a:r>
          </a:p>
          <a:p>
            <a:pPr marL="0" indent="0">
              <a:buNone/>
            </a:pPr>
            <a:r>
              <a:rPr lang="en-US" sz="1200" b="0" dirty="0"/>
              <a:t>END LOOP;</a:t>
            </a:r>
          </a:p>
          <a:p>
            <a:pPr marL="0" indent="0">
              <a:buNone/>
            </a:pPr>
            <a:r>
              <a:rPr lang="en-US" sz="1200" b="0" dirty="0"/>
              <a:t>DBMS_OUTPUT.PUT_LINE('======================================');</a:t>
            </a:r>
          </a:p>
          <a:p>
            <a:pPr marL="0" indent="0">
              <a:buNone/>
            </a:pPr>
            <a:r>
              <a:rPr lang="en-US" sz="1200" b="0" dirty="0"/>
              <a:t>DBMS_OUTPUT.PUT_LINE('TOTAL PRODUCT PROCESSED ' || PROD_CURSOR%ROWCOUNT); </a:t>
            </a:r>
          </a:p>
          <a:p>
            <a:pPr marL="0" indent="0">
              <a:buNone/>
            </a:pPr>
            <a:r>
              <a:rPr lang="en-US" sz="1200" b="0" dirty="0"/>
              <a:t>DBMS_OUTPUT.PUT_LINE('--- END OF REPORT ----');</a:t>
            </a:r>
          </a:p>
          <a:p>
            <a:pPr marL="0" indent="0">
              <a:buNone/>
            </a:pPr>
            <a:r>
              <a:rPr lang="en-US" sz="1200" b="0" dirty="0"/>
              <a:t>CLOSE PROD_CURSOR;</a:t>
            </a:r>
          </a:p>
          <a:p>
            <a:pPr marL="0" indent="0">
              <a:buNone/>
            </a:pPr>
            <a:r>
              <a:rPr lang="en-US" sz="1200" b="0" dirty="0"/>
              <a:t>END;</a:t>
            </a:r>
          </a:p>
          <a:p>
            <a:pPr marL="0" indent="0">
              <a:buNone/>
            </a:pPr>
            <a:r>
              <a:rPr lang="en-US" sz="1200" b="0" dirty="0"/>
              <a:t>/</a:t>
            </a:r>
          </a:p>
          <a:p>
            <a:pPr marL="0" indent="0">
              <a:buNone/>
            </a:pPr>
            <a:endParaRPr lang="en-US" sz="1200" b="0" dirty="0"/>
          </a:p>
          <a:p>
            <a:pPr marL="0" indent="0">
              <a:buNone/>
            </a:pPr>
            <a:endParaRPr lang="en-US" sz="1200" b="0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32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92&quot;/&gt;&lt;/object&gt;&lt;object type=&quot;3&quot; unique_id=&quot;10005&quot;&gt;&lt;property id=&quot;20148&quot; value=&quot;5&quot;/&gt;&lt;property id=&quot;20300&quot; value=&quot;Slide 2 - &amp;quot;Welcome to ACIS 5504!&amp;quot;&quot;/&gt;&lt;property id=&quot;20307&quot; value=&quot;314&quot;/&gt;&lt;/object&gt;&lt;object type=&quot;3&quot; unique_id=&quot;10006&quot;&gt;&lt;property id=&quot;20148&quot; value=&quot;5&quot;/&gt;&lt;property id=&quot;20300&quot; value=&quot;Slide 3 - &amp;quot;Welcome to ACIS 5504!&amp;quot;&quot;/&gt;&lt;property id=&quot;20307&quot; value=&quot;326&quot;/&gt;&lt;/object&gt;&lt;object type=&quot;3&quot; unique_id=&quot;10007&quot;&gt;&lt;property id=&quot;20148&quot; value=&quot;5&quot;/&gt;&lt;property id=&quot;20300&quot; value=&quot;Slide 4 - &amp;quot;WebEx Lectures&amp;quot;&quot;/&gt;&lt;property id=&quot;20307&quot; value=&quot;319&quot;/&gt;&lt;/object&gt;&lt;object type=&quot;3&quot; unique_id=&quot;10008&quot;&gt;&lt;property id=&quot;20148&quot; value=&quot;5&quot;/&gt;&lt;property id=&quot;20300&quot; value=&quot;Slide 5 - &amp;quot;Course Forums&amp;quot;&quot;/&gt;&lt;property id=&quot;20307&quot; value=&quot;318&quot;/&gt;&lt;/object&gt;&lt;object type=&quot;3&quot; unique_id=&quot;10009&quot;&gt;&lt;property id=&quot;20148&quot; value=&quot;5&quot;/&gt;&lt;property id=&quot;20300&quot; value=&quot;Slide 6 - &amp;quot;E-Mail Policy&amp;quot;&quot;/&gt;&lt;property id=&quot;20307&quot; value=&quot;258&quot;/&gt;&lt;/object&gt;&lt;object type=&quot;3&quot; unique_id=&quot;10010&quot;&gt;&lt;property id=&quot;20148&quot; value=&quot;5&quot;/&gt;&lt;property id=&quot;20300&quot; value=&quot;Slide 7 - &amp;quot;E-Mail Policy (2)&amp;quot;&quot;/&gt;&lt;property id=&quot;20307&quot; value=&quot;321&quot;/&gt;&lt;/object&gt;&lt;object type=&quot;3&quot; unique_id=&quot;10011&quot;&gt;&lt;property id=&quot;20148&quot; value=&quot;5&quot;/&gt;&lt;property id=&quot;20300&quot; value=&quot;Slide 8 - &amp;quot;Website Content&amp;quot;&quot;/&gt;&lt;property id=&quot;20307&quot; value=&quot;322&quot;/&gt;&lt;/object&gt;&lt;object type=&quot;3&quot; unique_id=&quot;10012&quot;&gt;&lt;property id=&quot;20148&quot; value=&quot;5&quot;/&gt;&lt;property id=&quot;20300&quot; value=&quot;Slide 9 - &amp;quot;Website Content (2)&amp;quot;&quot;/&gt;&lt;property id=&quot;20307&quot; value=&quot;316&quot;/&gt;&lt;/object&gt;&lt;object type=&quot;3&quot; unique_id=&quot;10013&quot;&gt;&lt;property id=&quot;20148&quot; value=&quot;5&quot;/&gt;&lt;property id=&quot;20300&quot; value=&quot;Slide 10 - &amp;quot;Grading and Course Make-Up&amp;quot;&quot;/&gt;&lt;property id=&quot;20307&quot; value=&quot;261&quot;/&gt;&lt;/object&gt;&lt;object type=&quot;3&quot; unique_id=&quot;10014&quot;&gt;&lt;property id=&quot;20148&quot; value=&quot;5&quot;/&gt;&lt;property id=&quot;20300&quot; value=&quot;Slide 11 - &amp;quot;Assignments&amp;quot;&quot;/&gt;&lt;property id=&quot;20307&quot; value=&quot;315&quot;/&gt;&lt;/object&gt;&lt;object type=&quot;3&quot; unique_id=&quot;10015&quot;&gt;&lt;property id=&quot;20148&quot; value=&quot;5&quot;/&gt;&lt;property id=&quot;20300&quot; value=&quot;Slide 12 - &amp;quot;Assignment Turn-In&amp;quot;&quot;/&gt;&lt;property id=&quot;20307&quot; value=&quot;259&quot;/&gt;&lt;/object&gt;&lt;object type=&quot;3&quot; unique_id=&quot;10016&quot;&gt;&lt;property id=&quot;20148&quot; value=&quot;5&quot;/&gt;&lt;property id=&quot;20300&quot; value=&quot;Slide 13 - &amp;quot;Exams&amp;quot;&quot;/&gt;&lt;property id=&quot;20307&quot; value=&quot;324&quot;/&gt;&lt;/object&gt;&lt;object type=&quot;3&quot; unique_id=&quot;10017&quot;&gt;&lt;property id=&quot;20148&quot; value=&quot;5&quot;/&gt;&lt;property id=&quot;20300&quot; value=&quot;Slide 14 - &amp;quot;FAQ’s&amp;quot;&quot;/&gt;&lt;property id=&quot;20307&quot; value=&quot;303&quot;/&gt;&lt;/object&gt;&lt;object type=&quot;3&quot; unique_id=&quot;10018&quot;&gt;&lt;property id=&quot;20148&quot; value=&quot;5&quot;/&gt;&lt;property id=&quot;20300&quot; value=&quot;Slide 15 - &amp;quot;FAQ’s (2)&amp;quot;&quot;/&gt;&lt;property id=&quot;20307&quot; value=&quot;317&quot;/&gt;&lt;/object&gt;&lt;object type=&quot;3&quot; unique_id=&quot;10019&quot;&gt;&lt;property id=&quot;20148&quot; value=&quot;5&quot;/&gt;&lt;property id=&quot;20300&quot; value=&quot;Slide 16 - &amp;quot;FAQ’s (3)&amp;quot;&quot;/&gt;&lt;property id=&quot;20307&quot; value=&quot;323&quot;/&gt;&lt;/object&gt;&lt;object type=&quot;3&quot; unique_id=&quot;10020&quot;&gt;&lt;property id=&quot;20148&quot; value=&quot;5&quot;/&gt;&lt;property id=&quot;20300&quot; value=&quot;Slide 17 - &amp;quot;Course Composition&amp;quot;&quot;/&gt;&lt;property id=&quot;20307&quot; value=&quot;313&quot;/&gt;&lt;/object&gt;&lt;object type=&quot;3&quot; unique_id=&quot;10021&quot;&gt;&lt;property id=&quot;20148&quot; value=&quot;5&quot;/&gt;&lt;property id=&quot;20300&quot; value=&quot;Slide 18 - &amp;quot;Course Content&amp;quot;&quot;/&gt;&lt;property id=&quot;20307&quot; value=&quot;295&quot;/&gt;&lt;/object&gt;&lt;object type=&quot;3&quot; unique_id=&quot;10022&quot;&gt;&lt;property id=&quot;20148&quot; value=&quot;5&quot;/&gt;&lt;property id=&quot;20300&quot; value=&quot;Slide 19&quot;/&gt;&lt;property id=&quot;20307&quot; value=&quot;304&quot;/&gt;&lt;/object&gt;&lt;object type=&quot;3&quot; unique_id=&quot;10023&quot;&gt;&lt;property id=&quot;20148&quot; value=&quot;5&quot;/&gt;&lt;property id=&quot;20300&quot; value=&quot;Slide 20&quot;/&gt;&lt;property id=&quot;20307&quot; value=&quot;305&quot;/&gt;&lt;/object&gt;&lt;object type=&quot;3&quot; unique_id=&quot;10024&quot;&gt;&lt;property id=&quot;20148&quot; value=&quot;5&quot;/&gt;&lt;property id=&quot;20300&quot; value=&quot;Slide 21&quot;/&gt;&lt;property id=&quot;20307&quot; value=&quot;306&quot;/&gt;&lt;/object&gt;&lt;object type=&quot;3&quot; unique_id=&quot;10025&quot;&gt;&lt;property id=&quot;20148&quot; value=&quot;5&quot;/&gt;&lt;property id=&quot;20300&quot; value=&quot;Slide 22&quot;/&gt;&lt;property id=&quot;20307&quot; value=&quot;307&quot;/&gt;&lt;/object&gt;&lt;object type=&quot;3&quot; unique_id=&quot;10026&quot;&gt;&lt;property id=&quot;20148&quot; value=&quot;5&quot;/&gt;&lt;property id=&quot;20300&quot; value=&quot;Slide 23&quot;/&gt;&lt;property id=&quot;20307&quot; value=&quot;308&quot;/&gt;&lt;/object&gt;&lt;object type=&quot;3&quot; unique_id=&quot;10027&quot;&gt;&lt;property id=&quot;20148&quot; value=&quot;5&quot;/&gt;&lt;property id=&quot;20300&quot; value=&quot;Slide 24&quot;/&gt;&lt;property id=&quot;20307&quot; value=&quot;309&quot;/&gt;&lt;/object&gt;&lt;object type=&quot;3&quot; unique_id=&quot;10028&quot;&gt;&lt;property id=&quot;20148&quot; value=&quot;5&quot;/&gt;&lt;property id=&quot;20300&quot; value=&quot;Slide 25&quot;/&gt;&lt;property id=&quot;20307&quot; value=&quot;310&quot;/&gt;&lt;/object&gt;&lt;object type=&quot;3&quot; unique_id=&quot;10029&quot;&gt;&lt;property id=&quot;20148&quot; value=&quot;5&quot;/&gt;&lt;property id=&quot;20300&quot; value=&quot;Slide 26&quot;/&gt;&lt;property id=&quot;20307&quot; value=&quot;311&quot;/&gt;&lt;/object&gt;&lt;object type=&quot;3&quot; unique_id=&quot;10030&quot;&gt;&lt;property id=&quot;20148&quot; value=&quot;5&quot;/&gt;&lt;property id=&quot;20300&quot; value=&quot;Slide 27 - &amp;quot;Other Issues&amp;quot;&quot;/&gt;&lt;property id=&quot;20307&quot; value=&quot;302&quot;/&gt;&lt;/object&gt;&lt;object type=&quot;3&quot; unique_id=&quot;10031&quot;&gt;&lt;property id=&quot;20148&quot; value=&quot;5&quot;/&gt;&lt;property id=&quot;20300&quot; value=&quot;Slide 28 - &amp;quot;Typical Week&amp;quot;&quot;/&gt;&lt;property id=&quot;20307&quot; value=&quot;281&quot;/&gt;&lt;/object&gt;&lt;object type=&quot;3&quot; unique_id=&quot;10032&quot;&gt;&lt;property id=&quot;20148&quot; value=&quot;5&quot;/&gt;&lt;property id=&quot;20300&quot; value=&quot;Slide 29 - &amp;quot;For Next Week&amp;quot;&quot;/&gt;&lt;property id=&quot;20307&quot; value=&quot;29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Template -- VT">
  <a:themeElements>
    <a:clrScheme name="Template -- V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plate -- VT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006699"/>
          </a:buClr>
          <a:buSzTx/>
          <a:buFont typeface="Times New Roman" pitchFamily="18" charset="0"/>
          <a:buChar char="•"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006699"/>
          </a:buClr>
          <a:buSzTx/>
          <a:buFont typeface="Times New Roman" pitchFamily="18" charset="0"/>
          <a:buChar char="•"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Template -- V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-- V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Settings\stephen.dargis\Desktop\Template -- VT.ppt</Template>
  <TotalTime>3220</TotalTime>
  <Words>1288</Words>
  <Application>Microsoft Office PowerPoint</Application>
  <PresentationFormat>On-screen Show (4:3)</PresentationFormat>
  <Paragraphs>271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ＭＳ Ｐゴシック</vt:lpstr>
      <vt:lpstr>Arial</vt:lpstr>
      <vt:lpstr>Monotype Sorts</vt:lpstr>
      <vt:lpstr>Tahoma</vt:lpstr>
      <vt:lpstr>Times New Roman</vt:lpstr>
      <vt:lpstr>Webdings</vt:lpstr>
      <vt:lpstr>Template -- VT</vt:lpstr>
      <vt:lpstr>PowerPoint Presentation</vt:lpstr>
      <vt:lpstr>Learning Objectives</vt:lpstr>
      <vt:lpstr>Oracle Sequences</vt:lpstr>
      <vt:lpstr>Oracle Sequences</vt:lpstr>
      <vt:lpstr>Procedural SQL</vt:lpstr>
      <vt:lpstr>Procedural SQL</vt:lpstr>
      <vt:lpstr>Table 8.9 - PL/SQL Basic Data Types</vt:lpstr>
      <vt:lpstr>Anonymous PL/SQL blocks</vt:lpstr>
      <vt:lpstr>Procedure Example</vt:lpstr>
      <vt:lpstr>Triggers</vt:lpstr>
      <vt:lpstr>Triggers</vt:lpstr>
      <vt:lpstr>Trigger Example</vt:lpstr>
      <vt:lpstr>Stored Procedures</vt:lpstr>
      <vt:lpstr>PL/SQL Processing with Cursors</vt:lpstr>
      <vt:lpstr>Table 8.10 - Cursor Processing Commands</vt:lpstr>
      <vt:lpstr>Table 8.11 - Cursor Attributes</vt:lpstr>
      <vt:lpstr>Cursor Procedure Example</vt:lpstr>
      <vt:lpstr>PL/SQL Stored Functions</vt:lpstr>
      <vt:lpstr> Embedded SQL  </vt:lpstr>
      <vt:lpstr> Embedded SQL  </vt:lpstr>
      <vt:lpstr> Embedded SQL  </vt:lpstr>
      <vt:lpstr>Table 8.12 - SQL Status and Error Reporting Variables</vt:lpstr>
      <vt:lpstr>Embedded SQL (cont’d.)</vt:lpstr>
      <vt:lpstr>Embedded SQL (cont’d.)</vt:lpstr>
      <vt:lpstr>Summary</vt:lpstr>
      <vt:lpstr>Task</vt:lpstr>
    </vt:vector>
  </TitlesOfParts>
  <Company>NMCI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Administrative Items</dc:title>
  <dc:creator>stephen.dargis</dc:creator>
  <cp:lastModifiedBy>Steve Sheetz</cp:lastModifiedBy>
  <cp:revision>290</cp:revision>
  <dcterms:created xsi:type="dcterms:W3CDTF">2003-01-16T16:51:42Z</dcterms:created>
  <dcterms:modified xsi:type="dcterms:W3CDTF">2017-07-06T22:28:59Z</dcterms:modified>
</cp:coreProperties>
</file>