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6934200" cy="9220200"/>
  <p:custDataLst>
    <p:tags r:id="rId19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smtClean="0"/>
            <a:t>Increased costs</a:t>
          </a:r>
          <a:endParaRPr lang="en-CA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 smtClean="0"/>
            <a:t>Management complexity</a:t>
          </a:r>
          <a:endParaRPr lang="en-CA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 smtClean="0"/>
            <a:t>Maintaining currency</a:t>
          </a:r>
          <a:endParaRPr lang="en-CA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 smtClean="0"/>
            <a:t>Vendor dependence</a:t>
          </a:r>
          <a:endParaRPr lang="en-CA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 smtClean="0"/>
            <a:t>Frequent upgrade/replacement cycles</a:t>
          </a:r>
          <a:endParaRPr lang="en-CA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02636-F5ED-416C-B6A2-7D653656E6BB}" type="pres">
      <dgm:prSet presAssocID="{687C0F54-2602-40A3-B129-AC271CE91CA1}" presName="parentLin" presStyleCnt="0"/>
      <dgm:spPr/>
    </dgm:pt>
    <dgm:pt modelId="{E065699A-2C43-46EB-982A-284A805A6488}" type="pres">
      <dgm:prSet presAssocID="{687C0F54-2602-40A3-B129-AC271CE91C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0CF1D-6824-4696-9209-D6563D1461CF}" type="pres">
      <dgm:prSet presAssocID="{687C0F54-2602-40A3-B129-AC271CE91CA1}" presName="negativeSpace" presStyleCnt="0"/>
      <dgm:spPr/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</dgm:pt>
    <dgm:pt modelId="{ECBD2FE2-610E-40D4-AC85-2D1022CD43D6}" type="pres">
      <dgm:prSet presAssocID="{2BA3CE4B-75F9-4C89-BDE8-027186E4CF5C}" presName="spaceBetweenRectangles" presStyleCnt="0"/>
      <dgm:spPr/>
    </dgm:pt>
    <dgm:pt modelId="{728D5498-7AD6-4539-A09B-2C41FE0372B0}" type="pres">
      <dgm:prSet presAssocID="{F72A8A0B-9BF7-4BF7-A03C-C0662C3FAAFF}" presName="parentLin" presStyleCnt="0"/>
      <dgm:spPr/>
    </dgm:pt>
    <dgm:pt modelId="{12259FEE-A228-4E9C-AE6F-43F9515E0148}" type="pres">
      <dgm:prSet presAssocID="{F72A8A0B-9BF7-4BF7-A03C-C0662C3FAAF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7BDB-7DB9-4243-9AE6-E8FF7CDB8434}" type="pres">
      <dgm:prSet presAssocID="{F72A8A0B-9BF7-4BF7-A03C-C0662C3FAAFF}" presName="negativeSpace" presStyleCnt="0"/>
      <dgm:spPr/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</dgm:pt>
    <dgm:pt modelId="{9975A5DB-2FC3-40BE-B861-B61272B4CB2C}" type="pres">
      <dgm:prSet presAssocID="{6A0E85E9-BC7A-428F-81C8-260DBB1AF6F5}" presName="spaceBetweenRectangles" presStyleCnt="0"/>
      <dgm:spPr/>
    </dgm:pt>
    <dgm:pt modelId="{64042F45-04C2-46DD-A8C2-3AA47C9E0D61}" type="pres">
      <dgm:prSet presAssocID="{D90C2DAA-E69F-4105-8E0B-4CD152A8F26D}" presName="parentLin" presStyleCnt="0"/>
      <dgm:spPr/>
    </dgm:pt>
    <dgm:pt modelId="{D5200844-D6CF-4B8A-8458-C37C12215900}" type="pres">
      <dgm:prSet presAssocID="{D90C2DAA-E69F-4105-8E0B-4CD152A8F2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D1260-0BFB-4065-96B3-B13FBDD5A4DB}" type="pres">
      <dgm:prSet presAssocID="{D90C2DAA-E69F-4105-8E0B-4CD152A8F26D}" presName="negativeSpace" presStyleCnt="0"/>
      <dgm:spPr/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</dgm:pt>
    <dgm:pt modelId="{3C6D3227-9DCB-42AE-AA53-F91CCDF3A9A7}" type="pres">
      <dgm:prSet presAssocID="{959EF853-4D09-4E03-A4BB-9D65FB37DF70}" presName="spaceBetweenRectangles" presStyleCnt="0"/>
      <dgm:spPr/>
    </dgm:pt>
    <dgm:pt modelId="{423B965A-78C8-4A3E-BF14-CA677286A24B}" type="pres">
      <dgm:prSet presAssocID="{7FC1B68D-C909-484A-BB3B-F1376A5DEC98}" presName="parentLin" presStyleCnt="0"/>
      <dgm:spPr/>
    </dgm:pt>
    <dgm:pt modelId="{BDC3A623-318C-469B-B16B-E4644CD05F26}" type="pres">
      <dgm:prSet presAssocID="{7FC1B68D-C909-484A-BB3B-F1376A5DE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086B2-BBB6-4E3A-A4F9-C0DE8A89948F}" type="pres">
      <dgm:prSet presAssocID="{7FC1B68D-C909-484A-BB3B-F1376A5DEC98}" presName="negativeSpace" presStyleCnt="0"/>
      <dgm:spPr/>
    </dgm:pt>
    <dgm:pt modelId="{BD80C557-95EA-4D13-91D5-F7C93BD6E878}" type="pres">
      <dgm:prSet presAssocID="{7FC1B68D-C909-484A-BB3B-F1376A5DEC98}" presName="childText" presStyleLbl="conFgAcc1" presStyleIdx="3" presStyleCnt="5">
        <dgm:presLayoutVars>
          <dgm:bulletEnabled val="1"/>
        </dgm:presLayoutVars>
      </dgm:prSet>
      <dgm:spPr/>
    </dgm:pt>
    <dgm:pt modelId="{D46B2B89-F7AF-42E0-9664-2B63A2698A25}" type="pres">
      <dgm:prSet presAssocID="{B223070F-855E-4335-BF62-A58827825123}" presName="spaceBetweenRectangles" presStyleCnt="0"/>
      <dgm:spPr/>
    </dgm:pt>
    <dgm:pt modelId="{724BB6E4-D77C-4A69-8944-A3DBEA8BDDE1}" type="pres">
      <dgm:prSet presAssocID="{6BEFE74F-2B5A-4E14-9F2F-28E023326379}" presName="parentLin" presStyleCnt="0"/>
      <dgm:spPr/>
    </dgm:pt>
    <dgm:pt modelId="{716255FA-9857-4B95-8A3A-0A31C2B89F97}" type="pres">
      <dgm:prSet presAssocID="{6BEFE74F-2B5A-4E14-9F2F-28E02332637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9BD85-0227-4777-8A11-29435197FA2F}" type="pres">
      <dgm:prSet presAssocID="{6BEFE74F-2B5A-4E14-9F2F-28E023326379}" presName="negativeSpace" presStyleCnt="0"/>
      <dgm:spPr/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5BF2C3-4526-4BA5-A925-4A7C86E0DFA2}" type="presOf" srcId="{F72A8A0B-9BF7-4BF7-A03C-C0662C3FAAFF}" destId="{322BC9F7-CACA-4827-9990-4E8921374A7C}" srcOrd="1" destOrd="0" presId="urn:microsoft.com/office/officeart/2005/8/layout/list1"/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39F45756-62C6-4572-B9C9-423F6BE49080}" type="presOf" srcId="{F72A8A0B-9BF7-4BF7-A03C-C0662C3FAAFF}" destId="{12259FEE-A228-4E9C-AE6F-43F9515E0148}" srcOrd="0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03786E4C-E407-4A7D-8C45-29155B43900E}" type="presOf" srcId="{6BEFE74F-2B5A-4E14-9F2F-28E023326379}" destId="{716255FA-9857-4B95-8A3A-0A31C2B89F97}" srcOrd="0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3843429A-C26A-40E2-923A-2D1E7CDC08A3}" type="presOf" srcId="{7FC1B68D-C909-484A-BB3B-F1376A5DEC98}" destId="{BDC3A623-318C-469B-B16B-E4644CD05F26}" srcOrd="0" destOrd="0" presId="urn:microsoft.com/office/officeart/2005/8/layout/list1"/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71946B73-705D-4706-BF81-74F90602918E}" type="presOf" srcId="{D90C2DAA-E69F-4105-8E0B-4CD152A8F26D}" destId="{484EAE4C-589C-404B-9FAE-E7C8C6E95AE3}" srcOrd="1" destOrd="0" presId="urn:microsoft.com/office/officeart/2005/8/layout/list1"/>
    <dgm:cxn modelId="{D0FBDC82-CE1A-457E-9CBD-493F92AF086E}" type="presOf" srcId="{94743ABF-0AC9-481F-B6EA-4FBE008C9923}" destId="{D3BBAA57-1B64-41E2-B755-C769508B796E}" srcOrd="0" destOrd="0" presId="urn:microsoft.com/office/officeart/2005/8/layout/list1"/>
    <dgm:cxn modelId="{447928CD-DBE7-4F5F-8BEC-E24C6BCF093C}" type="presOf" srcId="{6BEFE74F-2B5A-4E14-9F2F-28E023326379}" destId="{7005A996-8412-4E7A-B367-67E85A3C1437}" srcOrd="1" destOrd="0" presId="urn:microsoft.com/office/officeart/2005/8/layout/list1"/>
    <dgm:cxn modelId="{D973C30B-EDCD-4A4E-8DF7-086598640CB7}" type="presOf" srcId="{687C0F54-2602-40A3-B129-AC271CE91CA1}" destId="{B0C72551-71BF-463A-893F-A7A15B84EFB4}" srcOrd="1" destOrd="0" presId="urn:microsoft.com/office/officeart/2005/8/layout/list1"/>
    <dgm:cxn modelId="{CBC15537-F1E9-40C3-B3A4-736DAC6E263C}" type="presOf" srcId="{D90C2DAA-E69F-4105-8E0B-4CD152A8F26D}" destId="{D5200844-D6CF-4B8A-8458-C37C12215900}" srcOrd="0" destOrd="0" presId="urn:microsoft.com/office/officeart/2005/8/layout/list1"/>
    <dgm:cxn modelId="{CF2263ED-FA37-48BA-BDB1-7005033FF3DC}" type="presOf" srcId="{687C0F54-2602-40A3-B129-AC271CE91CA1}" destId="{E065699A-2C43-46EB-982A-284A805A6488}" srcOrd="0" destOrd="0" presId="urn:microsoft.com/office/officeart/2005/8/layout/list1"/>
    <dgm:cxn modelId="{13C80120-206B-4F06-BBAE-70032392E8F0}" type="presOf" srcId="{7FC1B68D-C909-484A-BB3B-F1376A5DEC98}" destId="{C11EFD1F-7C01-4E9C-847F-034982EDCBC9}" srcOrd="1" destOrd="0" presId="urn:microsoft.com/office/officeart/2005/8/layout/list1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5D187184-CD59-44D5-B4B1-A35A5B3FDE16}" type="presParOf" srcId="{D3BBAA57-1B64-41E2-B755-C769508B796E}" destId="{93002636-F5ED-416C-B6A2-7D653656E6BB}" srcOrd="0" destOrd="0" presId="urn:microsoft.com/office/officeart/2005/8/layout/list1"/>
    <dgm:cxn modelId="{09DBC932-833D-4C6E-9532-00EB2C772364}" type="presParOf" srcId="{93002636-F5ED-416C-B6A2-7D653656E6BB}" destId="{E065699A-2C43-46EB-982A-284A805A6488}" srcOrd="0" destOrd="0" presId="urn:microsoft.com/office/officeart/2005/8/layout/list1"/>
    <dgm:cxn modelId="{9E96585A-8396-4F83-9CA2-831B16F42DB4}" type="presParOf" srcId="{93002636-F5ED-416C-B6A2-7D653656E6BB}" destId="{B0C72551-71BF-463A-893F-A7A15B84EFB4}" srcOrd="1" destOrd="0" presId="urn:microsoft.com/office/officeart/2005/8/layout/list1"/>
    <dgm:cxn modelId="{56FF8E41-1073-41A7-8F7C-6D261AA882F3}" type="presParOf" srcId="{D3BBAA57-1B64-41E2-B755-C769508B796E}" destId="{F6A0CF1D-6824-4696-9209-D6563D1461CF}" srcOrd="1" destOrd="0" presId="urn:microsoft.com/office/officeart/2005/8/layout/list1"/>
    <dgm:cxn modelId="{6DE818B3-A9D0-405A-8542-426073C58734}" type="presParOf" srcId="{D3BBAA57-1B64-41E2-B755-C769508B796E}" destId="{706E38C5-FACA-42F7-B783-E5AAC61E5A98}" srcOrd="2" destOrd="0" presId="urn:microsoft.com/office/officeart/2005/8/layout/list1"/>
    <dgm:cxn modelId="{ABD86061-A54B-4230-A8FF-14CC9F654AE3}" type="presParOf" srcId="{D3BBAA57-1B64-41E2-B755-C769508B796E}" destId="{ECBD2FE2-610E-40D4-AC85-2D1022CD43D6}" srcOrd="3" destOrd="0" presId="urn:microsoft.com/office/officeart/2005/8/layout/list1"/>
    <dgm:cxn modelId="{FD2A996F-049F-40C5-AA77-E13E5D7BF115}" type="presParOf" srcId="{D3BBAA57-1B64-41E2-B755-C769508B796E}" destId="{728D5498-7AD6-4539-A09B-2C41FE0372B0}" srcOrd="4" destOrd="0" presId="urn:microsoft.com/office/officeart/2005/8/layout/list1"/>
    <dgm:cxn modelId="{4DE3AE7D-1976-49D7-BB3C-B45AD8E49CCA}" type="presParOf" srcId="{728D5498-7AD6-4539-A09B-2C41FE0372B0}" destId="{12259FEE-A228-4E9C-AE6F-43F9515E0148}" srcOrd="0" destOrd="0" presId="urn:microsoft.com/office/officeart/2005/8/layout/list1"/>
    <dgm:cxn modelId="{C6833BFD-5F52-4FFC-92AE-1C80A42F1BCB}" type="presParOf" srcId="{728D5498-7AD6-4539-A09B-2C41FE0372B0}" destId="{322BC9F7-CACA-4827-9990-4E8921374A7C}" srcOrd="1" destOrd="0" presId="urn:microsoft.com/office/officeart/2005/8/layout/list1"/>
    <dgm:cxn modelId="{D9AD4AA4-3529-4319-A1D3-CBE0DF208959}" type="presParOf" srcId="{D3BBAA57-1B64-41E2-B755-C769508B796E}" destId="{5AF97BDB-7DB9-4243-9AE6-E8FF7CDB8434}" srcOrd="5" destOrd="0" presId="urn:microsoft.com/office/officeart/2005/8/layout/list1"/>
    <dgm:cxn modelId="{269976EB-0129-4B51-A4E2-BA5F028FF079}" type="presParOf" srcId="{D3BBAA57-1B64-41E2-B755-C769508B796E}" destId="{77DACFB3-94E4-4232-950C-D507BCDDC983}" srcOrd="6" destOrd="0" presId="urn:microsoft.com/office/officeart/2005/8/layout/list1"/>
    <dgm:cxn modelId="{F73E0C49-3759-4DA1-A1E5-34214ECBC4B6}" type="presParOf" srcId="{D3BBAA57-1B64-41E2-B755-C769508B796E}" destId="{9975A5DB-2FC3-40BE-B861-B61272B4CB2C}" srcOrd="7" destOrd="0" presId="urn:microsoft.com/office/officeart/2005/8/layout/list1"/>
    <dgm:cxn modelId="{E1A02435-9AEE-4AA1-A177-F3CE6073DE10}" type="presParOf" srcId="{D3BBAA57-1B64-41E2-B755-C769508B796E}" destId="{64042F45-04C2-46DD-A8C2-3AA47C9E0D61}" srcOrd="8" destOrd="0" presId="urn:microsoft.com/office/officeart/2005/8/layout/list1"/>
    <dgm:cxn modelId="{8E283A2B-2CEF-4E3B-B48F-FEEC0E21C9D7}" type="presParOf" srcId="{64042F45-04C2-46DD-A8C2-3AA47C9E0D61}" destId="{D5200844-D6CF-4B8A-8458-C37C12215900}" srcOrd="0" destOrd="0" presId="urn:microsoft.com/office/officeart/2005/8/layout/list1"/>
    <dgm:cxn modelId="{5F1D85A5-9B47-4B95-867D-200F90064170}" type="presParOf" srcId="{64042F45-04C2-46DD-A8C2-3AA47C9E0D61}" destId="{484EAE4C-589C-404B-9FAE-E7C8C6E95AE3}" srcOrd="1" destOrd="0" presId="urn:microsoft.com/office/officeart/2005/8/layout/list1"/>
    <dgm:cxn modelId="{823F11FB-8438-42CE-BE79-C0F485385C83}" type="presParOf" srcId="{D3BBAA57-1B64-41E2-B755-C769508B796E}" destId="{A6DD1260-0BFB-4065-96B3-B13FBDD5A4DB}" srcOrd="9" destOrd="0" presId="urn:microsoft.com/office/officeart/2005/8/layout/list1"/>
    <dgm:cxn modelId="{F879219B-17AA-4782-83AC-9FAAF19F880F}" type="presParOf" srcId="{D3BBAA57-1B64-41E2-B755-C769508B796E}" destId="{6BCEA6D4-780D-4631-960B-F96208DD0F6F}" srcOrd="10" destOrd="0" presId="urn:microsoft.com/office/officeart/2005/8/layout/list1"/>
    <dgm:cxn modelId="{FA8A35A0-9CCB-4B91-86BD-6C863BE086E7}" type="presParOf" srcId="{D3BBAA57-1B64-41E2-B755-C769508B796E}" destId="{3C6D3227-9DCB-42AE-AA53-F91CCDF3A9A7}" srcOrd="11" destOrd="0" presId="urn:microsoft.com/office/officeart/2005/8/layout/list1"/>
    <dgm:cxn modelId="{DE5F77FA-0936-4D62-8BF6-EFE08B602F94}" type="presParOf" srcId="{D3BBAA57-1B64-41E2-B755-C769508B796E}" destId="{423B965A-78C8-4A3E-BF14-CA677286A24B}" srcOrd="12" destOrd="0" presId="urn:microsoft.com/office/officeart/2005/8/layout/list1"/>
    <dgm:cxn modelId="{0320B101-A631-4908-BD27-7CF58E6C70A7}" type="presParOf" srcId="{423B965A-78C8-4A3E-BF14-CA677286A24B}" destId="{BDC3A623-318C-469B-B16B-E4644CD05F26}" srcOrd="0" destOrd="0" presId="urn:microsoft.com/office/officeart/2005/8/layout/list1"/>
    <dgm:cxn modelId="{1BF94BE4-5B98-4EF7-8285-3327823838F4}" type="presParOf" srcId="{423B965A-78C8-4A3E-BF14-CA677286A24B}" destId="{C11EFD1F-7C01-4E9C-847F-034982EDCBC9}" srcOrd="1" destOrd="0" presId="urn:microsoft.com/office/officeart/2005/8/layout/list1"/>
    <dgm:cxn modelId="{1CF6E772-8FE4-4277-93CC-4425E97FDF08}" type="presParOf" srcId="{D3BBAA57-1B64-41E2-B755-C769508B796E}" destId="{C72086B2-BBB6-4E3A-A4F9-C0DE8A89948F}" srcOrd="13" destOrd="0" presId="urn:microsoft.com/office/officeart/2005/8/layout/list1"/>
    <dgm:cxn modelId="{7003AF67-5E29-4934-9C37-82D14EE667A8}" type="presParOf" srcId="{D3BBAA57-1B64-41E2-B755-C769508B796E}" destId="{BD80C557-95EA-4D13-91D5-F7C93BD6E878}" srcOrd="14" destOrd="0" presId="urn:microsoft.com/office/officeart/2005/8/layout/list1"/>
    <dgm:cxn modelId="{C0518FF0-8455-4BE0-A8B7-A0E351545262}" type="presParOf" srcId="{D3BBAA57-1B64-41E2-B755-C769508B796E}" destId="{D46B2B89-F7AF-42E0-9664-2B63A2698A25}" srcOrd="15" destOrd="0" presId="urn:microsoft.com/office/officeart/2005/8/layout/list1"/>
    <dgm:cxn modelId="{B13273D9-86A6-4A19-92CD-4F4772A7C3BC}" type="presParOf" srcId="{D3BBAA57-1B64-41E2-B755-C769508B796E}" destId="{724BB6E4-D77C-4A69-8944-A3DBEA8BDDE1}" srcOrd="16" destOrd="0" presId="urn:microsoft.com/office/officeart/2005/8/layout/list1"/>
    <dgm:cxn modelId="{3336649D-1110-4376-A112-6074553736C1}" type="presParOf" srcId="{724BB6E4-D77C-4A69-8944-A3DBEA8BDDE1}" destId="{716255FA-9857-4B95-8A3A-0A31C2B89F97}" srcOrd="0" destOrd="0" presId="urn:microsoft.com/office/officeart/2005/8/layout/list1"/>
    <dgm:cxn modelId="{F43795C5-DBE9-4718-B33D-313600F7EDFA}" type="presParOf" srcId="{724BB6E4-D77C-4A69-8944-A3DBEA8BDDE1}" destId="{7005A996-8412-4E7A-B367-67E85A3C1437}" srcOrd="1" destOrd="0" presId="urn:microsoft.com/office/officeart/2005/8/layout/list1"/>
    <dgm:cxn modelId="{E5D0DF08-1119-468F-B4A3-8F9245AD5B15}" type="presParOf" srcId="{D3BBAA57-1B64-41E2-B755-C769508B796E}" destId="{B5D9BD85-0227-4777-8A11-29435197FA2F}" srcOrd="17" destOrd="0" presId="urn:microsoft.com/office/officeart/2005/8/layout/list1"/>
    <dgm:cxn modelId="{7973B4F1-0DB1-471A-BE67-97FB28D6C9BE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2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123E7A-3A0A-4878-9213-8E0E6743DD8E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7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4A9BB8-003F-43F7-8C65-2DC8086EAC79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9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74AF74-AC9D-4CB4-9823-F1A170DF5DBA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9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1994E9-E261-4532-ABF6-72D8D8BEB4A3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26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9E6CAF-87CB-4255-891E-8569894BD09B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94367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052A56-78A3-4478-82DA-67B8C171B4F5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80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AC429F-A499-41D0-A5F7-9F1FD65609C0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3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17F72C-F5B8-4DD3-B4B9-960162CE8C3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6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40A185-9B6F-4B3D-805A-18D9C47371C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E30C1A-6930-4396-95A8-8836DE3368A2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89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C48202-E3E3-4DDF-9FC6-DACF4CBBDC3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4A35ED-64C6-492D-A2F1-9F0DFA41D39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5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vt.ed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9" descr="Virginia Tech 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2057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00100" y="3810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1 Part 3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smtClean="0"/>
              <a:t>Database Systems </a:t>
            </a:r>
            <a:endParaRPr lang="en-US" altLang="en-US" sz="3200" i="1" dirty="0" smtClean="0"/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6457612"/>
            <a:ext cx="891540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sz="1050" dirty="0"/>
              <a:t>The slides in this presentation have been adapted from slides provided with the textbook, </a:t>
            </a:r>
            <a:r>
              <a:rPr lang="en-US" altLang="en-US" sz="1050" dirty="0"/>
              <a:t>Database Systems: Design, Implementation, and Management, 12E</a:t>
            </a:r>
            <a:r>
              <a:rPr lang="en-US" sz="1050" dirty="0"/>
              <a:t>, Cornel and Morris, </a:t>
            </a:r>
            <a:r>
              <a:rPr lang="en-US" altLang="en-US" sz="1050" dirty="0"/>
              <a:t>Copyright © 2017  Cengage Learning.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348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integrity management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promotes and enforces integrity rules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Minimizes redundancy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Maximizes consistency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Data relationships stored in data dictionary used to enforce data integrity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Integrity is especially important in transaction-oriented database systems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1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Database access languages and application programming interfaces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provides access through a query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Query language is a nonprocedural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Structured Query Language (SQL) is the de facto query language 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Standard supported by majority of DBMS vendors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Database communication interfaces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Current DBMSs accept end-user requests via multiple different network environments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Communications accomplished in several ways: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End users generate answers to queries by filling in screen forms through Web browser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DBMS automatically publishes predefined reports on a Web site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DBMS connects to third-party systems to distribute information via e-mail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Disadvantages of Database Systems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533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systems today use a database</a:t>
            </a:r>
          </a:p>
          <a:p>
            <a:endParaRPr lang="en-US" dirty="0"/>
          </a:p>
          <a:p>
            <a:r>
              <a:rPr lang="en-US" dirty="0" smtClean="0"/>
              <a:t>DBMS is the natural evolution of file systems</a:t>
            </a:r>
          </a:p>
          <a:p>
            <a:endParaRPr lang="en-US" dirty="0" smtClean="0"/>
          </a:p>
          <a:p>
            <a:r>
              <a:rPr lang="en-US" dirty="0" smtClean="0"/>
              <a:t>Provides many significant advantages</a:t>
            </a:r>
          </a:p>
          <a:p>
            <a:endParaRPr lang="en-US" dirty="0"/>
          </a:p>
          <a:p>
            <a:r>
              <a:rPr lang="en-US" dirty="0" smtClean="0"/>
              <a:t>Data Redundancy, Data Independence, and </a:t>
            </a:r>
            <a:r>
              <a:rPr lang="en-US" smtClean="0"/>
              <a:t>Data Anomalies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7" y="16002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is the definition of a database: 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>
                <a:ea typeface="ＭＳ Ｐゴシック" panose="020B0600070205080204" pitchFamily="34" charset="-128"/>
              </a:rPr>
              <a:t>What is the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most important function that DBMSs provide for organizations?      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What is the biggest disadvantage of using a database?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 ___________________________________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67267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>
                <a:solidFill>
                  <a:srgbClr val="002060"/>
                </a:solidFill>
              </a:rPr>
              <a:t>The main components of the database </a:t>
            </a:r>
            <a:r>
              <a:rPr lang="en-US" altLang="en-US" sz="3000" dirty="0" smtClean="0">
                <a:solidFill>
                  <a:srgbClr val="002060"/>
                </a:solidFill>
              </a:rPr>
              <a:t>system</a:t>
            </a:r>
          </a:p>
          <a:p>
            <a:pPr eaLnBrk="1" hangingPunct="1"/>
            <a:endParaRPr lang="en-US" altLang="en-US" sz="30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en-US" sz="3000" dirty="0">
                <a:solidFill>
                  <a:srgbClr val="002060"/>
                </a:solidFill>
              </a:rPr>
              <a:t>The main functions of a database management system (DBMS)</a:t>
            </a: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Database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 smtClean="0">
                <a:ea typeface="ＭＳ Ｐゴシック" charset="-128"/>
              </a:rPr>
              <a:t>Logically related data stored in a single logical data repository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P</a:t>
            </a:r>
            <a:r>
              <a:rPr lang="en-US" altLang="en-US" dirty="0" smtClean="0"/>
              <a:t>hysically distributed among multiple storage facilities</a:t>
            </a:r>
          </a:p>
          <a:p>
            <a:pPr marL="342900" lvl="1" indent="-342900" eaLnBrk="1" fontAlgn="auto" hangingPunct="1">
              <a:buFontTx/>
              <a:buChar char="•"/>
              <a:defRPr/>
            </a:pPr>
            <a:r>
              <a:rPr lang="en-US" altLang="en-US" dirty="0" smtClean="0"/>
              <a:t>DBMS eliminates most of file system’s problems</a:t>
            </a:r>
          </a:p>
          <a:p>
            <a:pPr marL="0" indent="-400050" eaLnBrk="1" fontAlgn="auto" hangingPunct="1">
              <a:defRPr/>
            </a:pPr>
            <a:endParaRPr lang="en-US" altLang="en-US" dirty="0" smtClean="0"/>
          </a:p>
          <a:p>
            <a:pPr marL="0" indent="-400050" eaLnBrk="1" fontAlgn="auto" hangingPunct="1">
              <a:defRPr/>
            </a:pPr>
            <a:r>
              <a:rPr lang="en-US" altLang="en-US" dirty="0" smtClean="0"/>
              <a:t>Current </a:t>
            </a:r>
            <a:r>
              <a:rPr lang="en-US" altLang="en-US" dirty="0"/>
              <a:t>generation DBMS </a:t>
            </a:r>
            <a:r>
              <a:rPr lang="en-US" altLang="en-US" dirty="0" smtClean="0"/>
              <a:t>software: </a:t>
            </a:r>
            <a:endParaRPr lang="en-US" altLang="en-US" dirty="0"/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Stores </a:t>
            </a:r>
            <a:r>
              <a:rPr lang="en-US" altLang="en-US" dirty="0"/>
              <a:t>data structures, relationships between structures, and access paths</a:t>
            </a:r>
          </a:p>
          <a:p>
            <a:pPr marL="742950" lvl="2" indent="-342900" eaLnBrk="1" fontAlgn="auto" hangingPunct="1"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Defines</a:t>
            </a:r>
            <a:r>
              <a:rPr lang="en-US" altLang="en-US" dirty="0"/>
              <a:t>, stores, and manages all access paths and components</a:t>
            </a:r>
          </a:p>
          <a:p>
            <a:pPr marL="365760" indent="-256032" eaLnBrk="1" fontAlgn="auto" hangingPunct="1"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ea typeface="ＭＳ Ｐゴシック" panose="020B0600070205080204" pitchFamily="34" charset="-128"/>
              </a:rPr>
              <a:t>Figure 1.9 - The Database System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76400"/>
            <a:ext cx="8276345" cy="487680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Most functions are transparent to end users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Can only be achieved through the DBMS</a:t>
            </a:r>
          </a:p>
          <a:p>
            <a:r>
              <a:rPr lang="en-US" altLang="en-US" smtClean="0"/>
              <a:t>Data dictionary management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stores definitions of data elements and relationships (metadata) in a data dictionary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looks up required data component structures and relationships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Changes automatically recorded in the dictionary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provides data abstraction and removes structural and data dependency 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76200"/>
            <a:ext cx="8964651" cy="640080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604678" y="6570003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storage management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creates and manages complex structures required for data storage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Also stores related data entry forms, screen definitions, report definitions, etc.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Performance tuning: activities that make the database perform more efficiently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stores the database in multiple physical data files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65405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Data transformation and presentation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transforms data entered to conform to required data structures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transforms physically retrieved data to conform to user’s logical expectations</a:t>
            </a:r>
          </a:p>
          <a:p>
            <a:r>
              <a:rPr lang="en-US" altLang="en-US" smtClean="0"/>
              <a:t>Security management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creates a security system that enforces user security and data privacy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Security rules determine which users can access the database, which items can be accessed, etc.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DBMS Functions (cont'd.)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Multiuser access control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uses sophisticated algorithms to ensure concurrent access does not affect integrity</a:t>
            </a:r>
          </a:p>
          <a:p>
            <a:r>
              <a:rPr lang="en-US" altLang="en-US" smtClean="0"/>
              <a:t>Backup and recovery management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DBMS provides backup and data recovery to ensure data safety and integrity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Recovery management deals with recovery of database after a failure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Critical to preserving database’s integrity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2775</TotalTime>
  <Words>659</Words>
  <Application>Microsoft Office PowerPoint</Application>
  <PresentationFormat>On-screen Show (4:3)</PresentationFormat>
  <Paragraphs>125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Database Systems</vt:lpstr>
      <vt:lpstr>Figure 1.9 - The Database System Environment</vt:lpstr>
      <vt:lpstr>DBMS Functions</vt:lpstr>
      <vt:lpstr>PowerPoint Presentation</vt:lpstr>
      <vt:lpstr>DBMS Functions (cont'd.)</vt:lpstr>
      <vt:lpstr>DBMS Functions (cont'd.)</vt:lpstr>
      <vt:lpstr>DBMS Functions (cont'd.)</vt:lpstr>
      <vt:lpstr>DBMS Functions (cont'd.)</vt:lpstr>
      <vt:lpstr>DBMS Functions (cont'd.)</vt:lpstr>
      <vt:lpstr>DBMS Functions (cont'd.)</vt:lpstr>
      <vt:lpstr>Disadvantages of Database Systems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242</cp:revision>
  <dcterms:created xsi:type="dcterms:W3CDTF">2003-01-16T16:51:42Z</dcterms:created>
  <dcterms:modified xsi:type="dcterms:W3CDTF">2017-06-20T11:47:57Z</dcterms:modified>
</cp:coreProperties>
</file>