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92" r:id="rId2"/>
    <p:sldId id="379" r:id="rId3"/>
    <p:sldId id="428" r:id="rId4"/>
    <p:sldId id="392" r:id="rId5"/>
    <p:sldId id="393" r:id="rId6"/>
    <p:sldId id="440" r:id="rId7"/>
    <p:sldId id="394" r:id="rId8"/>
    <p:sldId id="395" r:id="rId9"/>
    <p:sldId id="396" r:id="rId10"/>
    <p:sldId id="397" r:id="rId11"/>
    <p:sldId id="398" r:id="rId12"/>
    <p:sldId id="399" r:id="rId13"/>
    <p:sldId id="401" r:id="rId14"/>
    <p:sldId id="402" r:id="rId15"/>
    <p:sldId id="442" r:id="rId16"/>
    <p:sldId id="403" r:id="rId17"/>
    <p:sldId id="441" r:id="rId18"/>
    <p:sldId id="434" r:id="rId19"/>
    <p:sldId id="437" r:id="rId20"/>
    <p:sldId id="404" r:id="rId21"/>
    <p:sldId id="436" r:id="rId22"/>
    <p:sldId id="406" r:id="rId23"/>
    <p:sldId id="439" r:id="rId24"/>
    <p:sldId id="438" r:id="rId25"/>
    <p:sldId id="433" r:id="rId26"/>
    <p:sldId id="407" r:id="rId27"/>
    <p:sldId id="425" r:id="rId28"/>
    <p:sldId id="435" r:id="rId29"/>
  </p:sldIdLst>
  <p:sldSz cx="9144000" cy="6858000" type="screen4x3"/>
  <p:notesSz cx="6934200" cy="9220200"/>
  <p:custDataLst>
    <p:tags r:id="rId32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4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36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D13A08-97F4-4574-8327-2CB2DE5416B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F54233-E6A9-4474-8C21-63617D084E00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3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02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676400" y="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/>
              <a:t>Chapter </a:t>
            </a:r>
            <a:r>
              <a:rPr lang="en-US" altLang="en-US" sz="3200" i="1" dirty="0" smtClean="0"/>
              <a:t>13 Part 2</a:t>
            </a:r>
            <a:endParaRPr lang="en-US" altLang="en-US" sz="3200" i="1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Business Intelligence and Data Warehouses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6713"/>
            <a:ext cx="6934200" cy="4774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902601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76200"/>
            <a:ext cx="900992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Marts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Small, single-subject data warehouse subset</a:t>
            </a:r>
          </a:p>
          <a:p>
            <a:pPr eaLnBrk="1" hangingPunct="1"/>
            <a:r>
              <a:rPr lang="en-US" altLang="en-US" smtClean="0"/>
              <a:t>Provide decision support to a small group of people</a:t>
            </a:r>
          </a:p>
          <a:p>
            <a:pPr eaLnBrk="1" hangingPunct="1"/>
            <a:r>
              <a:rPr lang="en-US" altLang="en-US" smtClean="0"/>
              <a:t>Benefits over data warehouses</a:t>
            </a:r>
          </a:p>
          <a:p>
            <a:pPr lvl="1" eaLnBrk="1" hangingPunct="1"/>
            <a:r>
              <a:rPr lang="en-US" altLang="en-US" smtClean="0"/>
              <a:t>Lower cost and shorter implementation time </a:t>
            </a:r>
          </a:p>
          <a:p>
            <a:pPr lvl="1" eaLnBrk="1" hangingPunct="1"/>
            <a:r>
              <a:rPr lang="en-US" altLang="en-US" smtClean="0"/>
              <a:t>Technologically advanced</a:t>
            </a:r>
          </a:p>
          <a:p>
            <a:pPr lvl="1" eaLnBrk="1" hangingPunct="1"/>
            <a:r>
              <a:rPr lang="en-US" altLang="en-US" smtClean="0"/>
              <a:t>Inevitable people issues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Table 13.9 - Twelve Rules for a Data Warehouse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" y="51619"/>
            <a:ext cx="9042048" cy="65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Star </a:t>
            </a:r>
            <a:r>
              <a:rPr lang="en-US" altLang="en-US" smtClean="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Data-modeling technique</a:t>
            </a:r>
          </a:p>
          <a:p>
            <a:pPr eaLnBrk="1" hangingPunct="1"/>
            <a:r>
              <a:rPr lang="en-US" altLang="en-US" smtClean="0"/>
              <a:t>Maps multidimensional decision support data into a relational database</a:t>
            </a:r>
          </a:p>
          <a:p>
            <a:pPr eaLnBrk="1" hangingPunct="1"/>
            <a:r>
              <a:rPr lang="en-US" altLang="en-US" smtClean="0"/>
              <a:t>Creates the near equivalent of multidimensional database schema from existing relational database</a:t>
            </a:r>
          </a:p>
          <a:p>
            <a:pPr eaLnBrk="1" hangingPunct="1"/>
            <a:r>
              <a:rPr lang="en-US" altLang="en-US" smtClean="0"/>
              <a:t>Yields an easily implemented model for multidimensional data analysis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256" y="609600"/>
            <a:ext cx="6172200" cy="1143000"/>
          </a:xfrm>
        </p:spPr>
        <p:txBody>
          <a:bodyPr/>
          <a:lstStyle/>
          <a:p>
            <a:r>
              <a:rPr lang="en-US" dirty="0" smtClean="0"/>
              <a:t>Dimensional View of Sales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" y="36871"/>
            <a:ext cx="9001209" cy="3200400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" y="3276600"/>
            <a:ext cx="9001209" cy="32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60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485900" y="571500"/>
            <a:ext cx="6172200" cy="1143000"/>
          </a:xfrm>
        </p:spPr>
        <p:txBody>
          <a:bodyPr/>
          <a:lstStyle/>
          <a:p>
            <a:r>
              <a:rPr lang="en-US" altLang="en-US" dirty="0" smtClean="0"/>
              <a:t>Components of Star Schemas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3400" y="2093543"/>
            <a:ext cx="7772400" cy="655200"/>
            <a:chOff x="0" y="345839"/>
            <a:chExt cx="7772400" cy="655200"/>
          </a:xfrm>
        </p:grpSpPr>
        <p:sp>
          <p:nvSpPr>
            <p:cNvPr id="33" name="Rectangle 32"/>
            <p:cNvSpPr/>
            <p:nvPr/>
          </p:nvSpPr>
          <p:spPr>
            <a:xfrm>
              <a:off x="0" y="345839"/>
              <a:ext cx="7772400" cy="6552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9050" cap="flat" cmpd="sng" algn="ctr">
              <a:solidFill>
                <a:srgbClr val="629DD1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34" name="Rectangle 33"/>
            <p:cNvSpPr/>
            <p:nvPr/>
          </p:nvSpPr>
          <p:spPr>
            <a:xfrm>
              <a:off x="0" y="345839"/>
              <a:ext cx="7772400" cy="655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03225" tIns="333248" rIns="603225" bIns="113792" numCol="1" spcCol="1270" anchor="t" anchorCtr="0">
              <a:noAutofit/>
            </a:bodyPr>
            <a:lstStyle/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Numeric values that represent a specific business aspect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2020" y="1857383"/>
            <a:ext cx="5440680" cy="472320"/>
            <a:chOff x="388620" y="109679"/>
            <a:chExt cx="5440680" cy="472320"/>
          </a:xfrm>
        </p:grpSpPr>
        <p:sp>
          <p:nvSpPr>
            <p:cNvPr id="31" name="Rounded Rectangle 30"/>
            <p:cNvSpPr/>
            <p:nvPr/>
          </p:nvSpPr>
          <p:spPr>
            <a:xfrm>
              <a:off x="388620" y="109679"/>
              <a:ext cx="5440680" cy="472320"/>
            </a:xfrm>
            <a:prstGeom prst="roundRect">
              <a:avLst/>
            </a:prstGeom>
            <a:solidFill>
              <a:srgbClr val="629DD1">
                <a:hueOff val="0"/>
                <a:satOff val="0"/>
                <a:lumOff val="0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2" name="Rounded Rectangle 6"/>
            <p:cNvSpPr/>
            <p:nvPr/>
          </p:nvSpPr>
          <p:spPr>
            <a:xfrm>
              <a:off x="411677" y="132736"/>
              <a:ext cx="5394566" cy="42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5645" tIns="0" rIns="205645" bIns="0" numCol="1" spcCol="1270" anchor="ctr" anchorCtr="0">
              <a:no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Facts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71303"/>
            <a:ext cx="7772400" cy="882000"/>
            <a:chOff x="0" y="1323599"/>
            <a:chExt cx="7772400" cy="882000"/>
          </a:xfrm>
        </p:grpSpPr>
        <p:sp>
          <p:nvSpPr>
            <p:cNvPr id="29" name="Rectangle 28"/>
            <p:cNvSpPr/>
            <p:nvPr/>
          </p:nvSpPr>
          <p:spPr>
            <a:xfrm>
              <a:off x="0" y="1323599"/>
              <a:ext cx="7772400" cy="8820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9050" cap="flat" cmpd="sng" algn="ctr">
              <a:solidFill>
                <a:srgbClr val="297FD5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30" name="Rectangle 29"/>
            <p:cNvSpPr/>
            <p:nvPr/>
          </p:nvSpPr>
          <p:spPr>
            <a:xfrm>
              <a:off x="0" y="1323599"/>
              <a:ext cx="7772400" cy="882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03225" tIns="333248" rIns="603225" bIns="113792" numCol="1" spcCol="1270" anchor="t" anchorCtr="0">
              <a:noAutofit/>
            </a:bodyPr>
            <a:lstStyle/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Qualifying characteristics that provide additional perspectives to a given fact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22020" y="2835143"/>
            <a:ext cx="5440680" cy="472320"/>
            <a:chOff x="388620" y="1087439"/>
            <a:chExt cx="5440680" cy="472320"/>
          </a:xfrm>
        </p:grpSpPr>
        <p:sp>
          <p:nvSpPr>
            <p:cNvPr id="27" name="Rounded Rectangle 26"/>
            <p:cNvSpPr/>
            <p:nvPr/>
          </p:nvSpPr>
          <p:spPr>
            <a:xfrm>
              <a:off x="388620" y="1087439"/>
              <a:ext cx="5440680" cy="472320"/>
            </a:xfrm>
            <a:prstGeom prst="roundRect">
              <a:avLst/>
            </a:prstGeom>
            <a:solidFill>
              <a:srgbClr val="297FD5">
                <a:hueOff val="0"/>
                <a:satOff val="0"/>
                <a:lumOff val="0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8" name="Rounded Rectangle 10"/>
            <p:cNvSpPr/>
            <p:nvPr/>
          </p:nvSpPr>
          <p:spPr>
            <a:xfrm>
              <a:off x="411677" y="1110496"/>
              <a:ext cx="5394566" cy="42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5645" tIns="0" rIns="205645" bIns="0" numCol="1" spcCol="1270" anchor="ctr" anchorCtr="0">
              <a:no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Dimensions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3400" y="4275863"/>
            <a:ext cx="7772400" cy="1108800"/>
            <a:chOff x="0" y="2528159"/>
            <a:chExt cx="7772400" cy="1108800"/>
          </a:xfrm>
        </p:grpSpPr>
        <p:sp>
          <p:nvSpPr>
            <p:cNvPr id="25" name="Rectangle 24"/>
            <p:cNvSpPr/>
            <p:nvPr/>
          </p:nvSpPr>
          <p:spPr>
            <a:xfrm>
              <a:off x="0" y="2528159"/>
              <a:ext cx="7772400" cy="11088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9050" cap="flat" cmpd="sng" algn="ctr">
              <a:solidFill>
                <a:srgbClr val="7F8FA9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6" name="Rectangle 25"/>
            <p:cNvSpPr/>
            <p:nvPr/>
          </p:nvSpPr>
          <p:spPr>
            <a:xfrm>
              <a:off x="0" y="2528159"/>
              <a:ext cx="7772400" cy="1108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03225" tIns="333248" rIns="603225" bIns="113792" numCol="1" spcCol="1270" anchor="t" anchorCtr="0">
              <a:noAutofit/>
            </a:bodyPr>
            <a:lstStyle/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Used to search, filter, and classify facts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Slice and dice</a:t>
              </a: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: Ability to focus on slices of the data cube for more detailed analysis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22020" y="4039703"/>
            <a:ext cx="5440680" cy="472320"/>
            <a:chOff x="388620" y="2291999"/>
            <a:chExt cx="5440680" cy="472320"/>
          </a:xfrm>
        </p:grpSpPr>
        <p:sp>
          <p:nvSpPr>
            <p:cNvPr id="23" name="Rounded Rectangle 22"/>
            <p:cNvSpPr/>
            <p:nvPr/>
          </p:nvSpPr>
          <p:spPr>
            <a:xfrm>
              <a:off x="388620" y="2291999"/>
              <a:ext cx="5440680" cy="472320"/>
            </a:xfrm>
            <a:prstGeom prst="roundRect">
              <a:avLst/>
            </a:prstGeom>
            <a:solidFill>
              <a:srgbClr val="7F8FA9">
                <a:hueOff val="0"/>
                <a:satOff val="0"/>
                <a:lumOff val="0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4" name="Rounded Rectangle 14"/>
            <p:cNvSpPr/>
            <p:nvPr/>
          </p:nvSpPr>
          <p:spPr>
            <a:xfrm>
              <a:off x="411677" y="2315056"/>
              <a:ext cx="5394566" cy="42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5645" tIns="0" rIns="205645" bIns="0" numCol="1" spcCol="1270" anchor="ctr" anchorCtr="0">
              <a:no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Attributes 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400" y="5707223"/>
            <a:ext cx="7772400" cy="655200"/>
            <a:chOff x="0" y="3959519"/>
            <a:chExt cx="7772400" cy="655200"/>
          </a:xfrm>
        </p:grpSpPr>
        <p:sp>
          <p:nvSpPr>
            <p:cNvPr id="21" name="Rectangle 20"/>
            <p:cNvSpPr/>
            <p:nvPr/>
          </p:nvSpPr>
          <p:spPr>
            <a:xfrm>
              <a:off x="0" y="3959519"/>
              <a:ext cx="7772400" cy="655200"/>
            </a:xfrm>
            <a:prstGeom prst="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9050" cap="flat" cmpd="sng" algn="ctr">
              <a:solidFill>
                <a:srgbClr val="5AA2AE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22" name="Rectangle 21"/>
            <p:cNvSpPr/>
            <p:nvPr/>
          </p:nvSpPr>
          <p:spPr>
            <a:xfrm>
              <a:off x="0" y="3959519"/>
              <a:ext cx="7772400" cy="655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03225" tIns="333248" rIns="603225" bIns="113792" numCol="1" spcCol="1270" anchor="t" anchorCtr="0">
              <a:noAutofit/>
            </a:bodyPr>
            <a:lstStyle/>
            <a:p>
              <a:pPr marL="171450" marR="0" lvl="1" indent="-17145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Provides a top-down data organization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22020" y="5471063"/>
            <a:ext cx="5440680" cy="472320"/>
            <a:chOff x="388620" y="3723359"/>
            <a:chExt cx="5440680" cy="472320"/>
          </a:xfrm>
        </p:grpSpPr>
        <p:sp>
          <p:nvSpPr>
            <p:cNvPr id="19" name="Rounded Rectangle 18"/>
            <p:cNvSpPr/>
            <p:nvPr/>
          </p:nvSpPr>
          <p:spPr>
            <a:xfrm>
              <a:off x="388620" y="3723359"/>
              <a:ext cx="5440680" cy="472320"/>
            </a:xfrm>
            <a:prstGeom prst="roundRect">
              <a:avLst/>
            </a:prstGeom>
            <a:solidFill>
              <a:srgbClr val="5AA2AE">
                <a:hueOff val="0"/>
                <a:satOff val="0"/>
                <a:lumOff val="0"/>
                <a:alphaOff val="0"/>
              </a:srgbClr>
            </a:solidFill>
            <a:ln w="1905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20" name="Rounded Rectangle 18"/>
            <p:cNvSpPr/>
            <p:nvPr/>
          </p:nvSpPr>
          <p:spPr>
            <a:xfrm>
              <a:off x="411677" y="3746416"/>
              <a:ext cx="5394566" cy="42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205645" tIns="0" rIns="205645" bIns="0" numCol="1" spcCol="1270" anchor="ctr" anchorCtr="0">
              <a:no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Attribute hierarchies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9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399"/>
            <a:ext cx="8077200" cy="493767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133600" y="3810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kern="0" dirty="0" smtClean="0"/>
              <a:t>A Cell within a Dimensional View of Sales</a:t>
            </a:r>
            <a:endParaRPr lang="en-US" kern="0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2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609600"/>
            <a:ext cx="4800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Star Schema Sales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839200" cy="63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6399570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4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89810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8318" indent="-246888" eaLnBrk="1" fontAlgn="auto" hangingPunct="1">
              <a:defRPr/>
            </a:pPr>
            <a:r>
              <a:rPr lang="en-US" dirty="0" smtClean="0"/>
              <a:t>About </a:t>
            </a:r>
            <a:r>
              <a:rPr lang="en-US" dirty="0"/>
              <a:t>the relationship and differences between operational data and decision support </a:t>
            </a:r>
            <a:r>
              <a:rPr lang="en-US" dirty="0" smtClean="0"/>
              <a:t>data</a:t>
            </a:r>
          </a:p>
          <a:p>
            <a:pPr marL="258318" indent="-246888" eaLnBrk="1" fontAlgn="auto" hangingPunct="1">
              <a:defRPr/>
            </a:pPr>
            <a:endParaRPr lang="en-US" dirty="0"/>
          </a:p>
          <a:p>
            <a:pPr marL="258318" indent="-246888" eaLnBrk="1" fontAlgn="auto" hangingPunct="1">
              <a:defRPr/>
            </a:pPr>
            <a:r>
              <a:rPr lang="en-US" dirty="0"/>
              <a:t>What a data warehouse is and how to prepare data for </a:t>
            </a:r>
            <a:r>
              <a:rPr lang="en-US" dirty="0" smtClean="0"/>
              <a:t>one</a:t>
            </a:r>
          </a:p>
          <a:p>
            <a:pPr marL="258318" indent="-246888" eaLnBrk="1" fontAlgn="auto" hangingPunct="1">
              <a:defRPr/>
            </a:pPr>
            <a:endParaRPr lang="en-US" dirty="0" smtClean="0"/>
          </a:p>
          <a:p>
            <a:pPr marL="258318" indent="-246888" eaLnBrk="1" fontAlgn="auto" hangingPunct="1">
              <a:defRPr/>
            </a:pPr>
            <a:r>
              <a:rPr lang="en-US" altLang="en-US" dirty="0"/>
              <a:t>What star schemas are and how they are constructed</a:t>
            </a:r>
          </a:p>
          <a:p>
            <a:pPr marL="258318" indent="-246888" eaLnBrk="1" fontAlgn="auto" hangingPunct="1">
              <a:defRPr/>
            </a:pPr>
            <a:endParaRPr lang="en-US" dirty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Star Schema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Facts and dimensions represented by physical tables in data warehouse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Many-to-one (M:1) relationship between fact table and each dimension table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Fact and dimension tables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Related by foreign keys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Subject to primary and foreign key </a:t>
            </a:r>
            <a:r>
              <a:rPr lang="en-US" altLang="en-US" dirty="0" smtClean="0"/>
              <a:t>constraint</a:t>
            </a:r>
          </a:p>
          <a:p>
            <a:pPr marL="258318" indent="-246888" eaLnBrk="1" fontAlgn="auto" hangingPunct="1">
              <a:defRPr/>
            </a:pPr>
            <a:r>
              <a:rPr lang="en-US" altLang="en-US" dirty="0"/>
              <a:t>Primary key of a fact table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Can be </a:t>
            </a:r>
            <a:r>
              <a:rPr lang="en-US" altLang="en-US" dirty="0"/>
              <a:t>a composite primary key because the fact table is related to many dimension tables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Rarely need to perpetuate fact table keys</a:t>
            </a:r>
            <a:endParaRPr lang="en-US" altLang="en-US" dirty="0"/>
          </a:p>
          <a:p>
            <a:pPr marL="258318" indent="-246888" eaLnBrk="1" fontAlgn="auto" hangingPunct="1">
              <a:defRPr/>
            </a:pPr>
            <a:endParaRPr lang="en-US" altLang="en-US" dirty="0"/>
          </a:p>
          <a:p>
            <a:pPr marL="109728" indent="0"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8" y="1669065"/>
            <a:ext cx="8382000" cy="4876800"/>
          </a:xfrm>
          <a:prstGeom prst="rect">
            <a:avLst/>
          </a:prstGeom>
        </p:spPr>
      </p:pic>
      <p:sp>
        <p:nvSpPr>
          <p:cNvPr id="8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2325"/>
            <a:ext cx="5591144" cy="12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362200" y="298019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Techniques Used to Optimize Data Warehouse Design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Normalizing dimensional tables</a:t>
            </a:r>
          </a:p>
          <a:p>
            <a:pPr lvl="1" eaLnBrk="1" hangingPunct="1"/>
            <a:r>
              <a:rPr lang="en-US" altLang="en-US" b="1" dirty="0" smtClean="0"/>
              <a:t>Snowflake schema</a:t>
            </a:r>
            <a:r>
              <a:rPr lang="en-US" altLang="en-US" dirty="0" smtClean="0"/>
              <a:t>: Dimension tables can have their own dimension tables</a:t>
            </a:r>
          </a:p>
          <a:p>
            <a:pPr eaLnBrk="1" hangingPunct="1"/>
            <a:r>
              <a:rPr lang="en-US" altLang="en-US" dirty="0" smtClean="0"/>
              <a:t>Maintaining multiple fact tables to represent different aggregation levels</a:t>
            </a:r>
          </a:p>
          <a:p>
            <a:pPr eaLnBrk="1" hangingPunct="1"/>
            <a:r>
              <a:rPr lang="en-US" altLang="en-US" dirty="0" err="1" smtClean="0"/>
              <a:t>Denormalizing</a:t>
            </a:r>
            <a:r>
              <a:rPr lang="en-US" altLang="en-US" dirty="0" smtClean="0"/>
              <a:t> fact tables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839200" cy="6439569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8757787" cy="6324600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8444" y="6096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Snowflake Schema</a:t>
            </a: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763000" cy="64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438400" y="27031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Techniques Used to Optimize Data Warehouse Design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Partitioning and replicating tables</a:t>
            </a:r>
          </a:p>
          <a:p>
            <a:pPr lvl="1" eaLnBrk="1" hangingPunct="1"/>
            <a:r>
              <a:rPr lang="en-US" altLang="en-US" b="1" smtClean="0"/>
              <a:t>Partitioning</a:t>
            </a:r>
            <a:r>
              <a:rPr lang="en-US" altLang="en-US" smtClean="0"/>
              <a:t>: Splits tables into subsets of rows or columns and places them close to customer location</a:t>
            </a:r>
          </a:p>
          <a:p>
            <a:pPr lvl="1" eaLnBrk="1" hangingPunct="1"/>
            <a:r>
              <a:rPr lang="en-US" altLang="en-US" b="1" smtClean="0"/>
              <a:t>Replication</a:t>
            </a:r>
            <a:r>
              <a:rPr lang="en-US" altLang="en-US" smtClean="0"/>
              <a:t>: Makes copy of table and places it in a different location</a:t>
            </a:r>
          </a:p>
          <a:p>
            <a:pPr lvl="1" eaLnBrk="1" hangingPunct="1"/>
            <a:r>
              <a:rPr lang="en-US" altLang="en-US" b="1" smtClean="0"/>
              <a:t>Periodicity</a:t>
            </a:r>
            <a:r>
              <a:rPr lang="en-US" altLang="en-US" smtClean="0"/>
              <a:t>: Provides information about the time span of the data stored in the table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74726"/>
            <a:ext cx="8915400" cy="464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Operational data not suited for decision support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Data warehouse provides support for decision making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Usually read-only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Optimized for data analysis, query processing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Star schema is a data-modeling technique 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Maps multidimensional decision support data into a relational database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Star schema has four components: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Facts, dimensions, attributes, and attribute hierarchies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29" y="22860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Convert the snowflake schema on slide 19 to UML class diagram notation.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101" y="6096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Need for Data Analysis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Managers track daily transactions to evaluate how the business is performing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Strategies should be developed to meet organizational goals using operational databases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Data analysis provides information about short-term tactical evaluations and strategies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52600" y="553065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Support Data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Effectiveness of BI depends on quality of data gathered at operational level</a:t>
            </a:r>
          </a:p>
          <a:p>
            <a:pPr eaLnBrk="1" hangingPunct="1"/>
            <a:r>
              <a:rPr lang="en-US" altLang="en-US" smtClean="0"/>
              <a:t>Operational data</a:t>
            </a:r>
          </a:p>
          <a:p>
            <a:pPr lvl="1" eaLnBrk="1" hangingPunct="1"/>
            <a:r>
              <a:rPr lang="en-US" altLang="en-US" smtClean="0"/>
              <a:t>Seldom well-suited for decision support tasks</a:t>
            </a:r>
          </a:p>
          <a:p>
            <a:pPr lvl="1" eaLnBrk="1" hangingPunct="1"/>
            <a:r>
              <a:rPr lang="en-US" altLang="en-US" smtClean="0"/>
              <a:t>Stored in relational database with highly normalized structures</a:t>
            </a:r>
          </a:p>
          <a:p>
            <a:pPr lvl="1" eaLnBrk="1" hangingPunct="1"/>
            <a:r>
              <a:rPr lang="en-US" altLang="en-US" smtClean="0"/>
              <a:t>Optimized to support transactions representing daily operations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Support Data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 from operational data in:</a:t>
            </a:r>
          </a:p>
          <a:p>
            <a:pPr lvl="1" eaLnBrk="1" hangingPunct="1"/>
            <a:r>
              <a:rPr lang="en-US" altLang="en-US" smtClean="0"/>
              <a:t>Time span</a:t>
            </a:r>
          </a:p>
          <a:p>
            <a:pPr lvl="1" eaLnBrk="1" hangingPunct="1"/>
            <a:r>
              <a:rPr lang="en-US" altLang="en-US" smtClean="0"/>
              <a:t>Granularity</a:t>
            </a:r>
          </a:p>
          <a:p>
            <a:pPr lvl="2" eaLnBrk="1" hangingPunct="1"/>
            <a:r>
              <a:rPr lang="en-US" altLang="en-US" b="1" smtClean="0"/>
              <a:t>Drill down</a:t>
            </a:r>
            <a:r>
              <a:rPr lang="en-US" altLang="en-US" smtClean="0"/>
              <a:t>: Decomposing a data to a lower level</a:t>
            </a:r>
          </a:p>
          <a:p>
            <a:pPr lvl="2" eaLnBrk="1" hangingPunct="1"/>
            <a:r>
              <a:rPr lang="en-US" altLang="en-US" b="1" smtClean="0"/>
              <a:t>Roll up</a:t>
            </a:r>
            <a:r>
              <a:rPr lang="en-US" altLang="en-US" smtClean="0"/>
              <a:t>: Aggregating a data into a higher level</a:t>
            </a:r>
          </a:p>
          <a:p>
            <a:pPr lvl="1" eaLnBrk="1" hangingPunct="1"/>
            <a:r>
              <a:rPr lang="en-US" altLang="en-US" smtClean="0"/>
              <a:t>Dimensionality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8761441" cy="6400800"/>
          </a:xfrm>
          <a:prstGeom prst="rect">
            <a:avLst/>
          </a:prstGeom>
        </p:spPr>
      </p:pic>
      <p:sp>
        <p:nvSpPr>
          <p:cNvPr id="3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4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7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-1"/>
            <a:ext cx="9045514" cy="6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209800" y="28878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Decision Support Database Requirements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schema</a:t>
            </a:r>
          </a:p>
          <a:p>
            <a:pPr lvl="1" eaLnBrk="1" hangingPunct="1"/>
            <a:r>
              <a:rPr lang="en-US" altLang="en-US" smtClean="0"/>
              <a:t>Must support complex, non-normalized data representations</a:t>
            </a:r>
          </a:p>
          <a:p>
            <a:pPr lvl="1" eaLnBrk="1" hangingPunct="1"/>
            <a:r>
              <a:rPr lang="en-US" altLang="en-US" smtClean="0"/>
              <a:t>Data must be aggregated and summarized</a:t>
            </a:r>
          </a:p>
          <a:p>
            <a:pPr lvl="1" eaLnBrk="1" hangingPunct="1"/>
            <a:r>
              <a:rPr lang="en-US" altLang="en-US" smtClean="0"/>
              <a:t>Queries must be able to extract multidimensional time slices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1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Support Database Requirements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extraction and loading</a:t>
            </a:r>
          </a:p>
          <a:p>
            <a:pPr lvl="1" eaLnBrk="1" hangingPunct="1"/>
            <a:r>
              <a:rPr lang="en-US" altLang="en-US" dirty="0" smtClean="0"/>
              <a:t>Allow batch and scheduled data extraction</a:t>
            </a:r>
          </a:p>
          <a:p>
            <a:pPr lvl="1" eaLnBrk="1" hangingPunct="1"/>
            <a:r>
              <a:rPr lang="en-US" altLang="en-US" dirty="0" smtClean="0"/>
              <a:t>Support different data sources and check for inconsistent data or data validation rules</a:t>
            </a:r>
          </a:p>
          <a:p>
            <a:pPr lvl="1" eaLnBrk="1" hangingPunct="1"/>
            <a:r>
              <a:rPr lang="en-US" altLang="en-US" dirty="0" smtClean="0"/>
              <a:t>Support advanced integration, aggregation, and classification</a:t>
            </a:r>
          </a:p>
          <a:p>
            <a:pPr eaLnBrk="1" hangingPunct="1"/>
            <a:r>
              <a:rPr lang="en-US" altLang="en-US" dirty="0" smtClean="0"/>
              <a:t>Database size should support:</a:t>
            </a:r>
          </a:p>
          <a:p>
            <a:pPr lvl="1" eaLnBrk="1" hangingPunct="1"/>
            <a:r>
              <a:rPr lang="en-US" altLang="en-US" dirty="0" smtClean="0"/>
              <a:t>Very large databases (VLDBs)</a:t>
            </a:r>
          </a:p>
          <a:p>
            <a:pPr lvl="1" eaLnBrk="1" hangingPunct="1"/>
            <a:r>
              <a:rPr lang="en-US" altLang="en-US" dirty="0" smtClean="0"/>
              <a:t>Advanced storage technologies</a:t>
            </a:r>
          </a:p>
          <a:p>
            <a:pPr lvl="1" eaLnBrk="1" hangingPunct="1"/>
            <a:r>
              <a:rPr lang="en-US" altLang="en-US" dirty="0" smtClean="0"/>
              <a:t>Multiple-processor technologies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4636" y="656921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3968</TotalTime>
  <Words>810</Words>
  <Application>Microsoft Office PowerPoint</Application>
  <PresentationFormat>On-screen Show (4:3)</PresentationFormat>
  <Paragraphs>155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Georgia</vt:lpstr>
      <vt:lpstr>Monotype Sorts</vt:lpstr>
      <vt:lpstr>Tahoma</vt:lpstr>
      <vt:lpstr>Times New Roman</vt:lpstr>
      <vt:lpstr>Webdings</vt:lpstr>
      <vt:lpstr>Wingdings</vt:lpstr>
      <vt:lpstr>Template -- VT</vt:lpstr>
      <vt:lpstr>PowerPoint Presentation</vt:lpstr>
      <vt:lpstr>Learning Objectives</vt:lpstr>
      <vt:lpstr>The Need for Data Analysis </vt:lpstr>
      <vt:lpstr>Decision Support Data</vt:lpstr>
      <vt:lpstr>Decision Support Data</vt:lpstr>
      <vt:lpstr>PowerPoint Presentation</vt:lpstr>
      <vt:lpstr>PowerPoint Presentation</vt:lpstr>
      <vt:lpstr>Decision Support Database Requirements</vt:lpstr>
      <vt:lpstr>Decision Support Database Requirements</vt:lpstr>
      <vt:lpstr>PowerPoint Presentation</vt:lpstr>
      <vt:lpstr>PowerPoint Presentation</vt:lpstr>
      <vt:lpstr>Data Marts</vt:lpstr>
      <vt:lpstr>Table 13.9 - Twelve Rules for a Data Warehouse </vt:lpstr>
      <vt:lpstr>Star Schema</vt:lpstr>
      <vt:lpstr>Dimensional View of Sales</vt:lpstr>
      <vt:lpstr>Components of Star Schemas</vt:lpstr>
      <vt:lpstr>PowerPoint Presentation</vt:lpstr>
      <vt:lpstr>Star Schema Sales</vt:lpstr>
      <vt:lpstr>PowerPoint Presentation</vt:lpstr>
      <vt:lpstr>Star Schema Representation</vt:lpstr>
      <vt:lpstr>PowerPoint Presentation</vt:lpstr>
      <vt:lpstr>Techniques Used to Optimize Data Warehouse Design</vt:lpstr>
      <vt:lpstr>PowerPoint Presentation</vt:lpstr>
      <vt:lpstr>PowerPoint Presentation</vt:lpstr>
      <vt:lpstr>Snowflake Schema</vt:lpstr>
      <vt:lpstr>Techniques Used to Optimize Data Warehouse Design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316</cp:revision>
  <dcterms:created xsi:type="dcterms:W3CDTF">2003-01-16T16:51:42Z</dcterms:created>
  <dcterms:modified xsi:type="dcterms:W3CDTF">2017-08-01T16:12:55Z</dcterms:modified>
</cp:coreProperties>
</file>