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92" r:id="rId2"/>
    <p:sldId id="380" r:id="rId3"/>
    <p:sldId id="432" r:id="rId4"/>
    <p:sldId id="408" r:id="rId5"/>
    <p:sldId id="409" r:id="rId6"/>
    <p:sldId id="411" r:id="rId7"/>
    <p:sldId id="412" r:id="rId8"/>
    <p:sldId id="413" r:id="rId9"/>
    <p:sldId id="414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9" r:id="rId18"/>
    <p:sldId id="430" r:id="rId19"/>
    <p:sldId id="431" r:id="rId20"/>
    <p:sldId id="426" r:id="rId21"/>
    <p:sldId id="427" r:id="rId22"/>
    <p:sldId id="428" r:id="rId23"/>
  </p:sldIdLst>
  <p:sldSz cx="9144000" cy="6858000" type="screen4x3"/>
  <p:notesSz cx="6934200" cy="9220200"/>
  <p:custDataLst>
    <p:tags r:id="rId26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90929"/>
  </p:normalViewPr>
  <p:slideViewPr>
    <p:cSldViewPr>
      <p:cViewPr varScale="1">
        <p:scale>
          <a:sx n="78" d="100"/>
          <a:sy n="78" d="100"/>
        </p:scale>
        <p:origin x="4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595A1-562E-486E-8CA6-2E6300A02E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9140EB-138C-4C80-B5A1-F2A6F7E08E04}">
      <dgm:prSet/>
      <dgm:spPr/>
      <dgm:t>
        <a:bodyPr/>
        <a:lstStyle/>
        <a:p>
          <a:pPr rtl="0"/>
          <a:r>
            <a:rPr lang="en-US" dirty="0" smtClean="0"/>
            <a:t>The ROLLUP extension</a:t>
          </a:r>
          <a:endParaRPr lang="en-US" dirty="0"/>
        </a:p>
      </dgm:t>
    </dgm:pt>
    <dgm:pt modelId="{38B8D34A-5C9A-40B6-986D-34E9294963ED}" type="parTrans" cxnId="{594EC53B-F4F3-48C4-8AB1-1592D0ED6ACF}">
      <dgm:prSet/>
      <dgm:spPr/>
      <dgm:t>
        <a:bodyPr/>
        <a:lstStyle/>
        <a:p>
          <a:endParaRPr lang="en-US"/>
        </a:p>
      </dgm:t>
    </dgm:pt>
    <dgm:pt modelId="{B319797F-0333-471A-A198-CCBBB581669D}" type="sibTrans" cxnId="{594EC53B-F4F3-48C4-8AB1-1592D0ED6ACF}">
      <dgm:prSet/>
      <dgm:spPr/>
      <dgm:t>
        <a:bodyPr/>
        <a:lstStyle/>
        <a:p>
          <a:endParaRPr lang="en-US"/>
        </a:p>
      </dgm:t>
    </dgm:pt>
    <dgm:pt modelId="{3F9565F2-4DE2-41AD-8294-AB2A19DB7318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/>
            <a:t>Used with GROUP BY clause to generate aggregates by different dimensions</a:t>
          </a:r>
          <a:endParaRPr lang="en-US" sz="2000" dirty="0"/>
        </a:p>
      </dgm:t>
    </dgm:pt>
    <dgm:pt modelId="{DF3EB06B-13DE-4407-9F4B-D80726CC6EA9}" type="parTrans" cxnId="{A9C75F64-23F8-40E4-9555-AE90D9596D45}">
      <dgm:prSet/>
      <dgm:spPr/>
      <dgm:t>
        <a:bodyPr/>
        <a:lstStyle/>
        <a:p>
          <a:endParaRPr lang="en-US"/>
        </a:p>
      </dgm:t>
    </dgm:pt>
    <dgm:pt modelId="{9D8B82B4-0B63-4553-AE7F-FA401E283FE8}" type="sibTrans" cxnId="{A9C75F64-23F8-40E4-9555-AE90D9596D45}">
      <dgm:prSet/>
      <dgm:spPr/>
      <dgm:t>
        <a:bodyPr/>
        <a:lstStyle/>
        <a:p>
          <a:endParaRPr lang="en-US"/>
        </a:p>
      </dgm:t>
    </dgm:pt>
    <dgm:pt modelId="{332B0A0E-CF4E-48DC-B173-4D641DC6D31D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/>
            <a:t>Enables subtotal for each column listed except for the last one, which gets a grand total</a:t>
          </a:r>
          <a:endParaRPr lang="en-US" sz="2000" dirty="0"/>
        </a:p>
      </dgm:t>
    </dgm:pt>
    <dgm:pt modelId="{F64562BA-0AF7-4FAE-83FD-5FBB07CAA74E}" type="parTrans" cxnId="{CA6892A2-6F45-4E61-B0FF-D313AF3BEC48}">
      <dgm:prSet/>
      <dgm:spPr/>
      <dgm:t>
        <a:bodyPr/>
        <a:lstStyle/>
        <a:p>
          <a:endParaRPr lang="en-US"/>
        </a:p>
      </dgm:t>
    </dgm:pt>
    <dgm:pt modelId="{696BADA1-47B2-4432-A10D-7EAD39EE39F5}" type="sibTrans" cxnId="{CA6892A2-6F45-4E61-B0FF-D313AF3BEC48}">
      <dgm:prSet/>
      <dgm:spPr/>
      <dgm:t>
        <a:bodyPr/>
        <a:lstStyle/>
        <a:p>
          <a:endParaRPr lang="en-US"/>
        </a:p>
      </dgm:t>
    </dgm:pt>
    <dgm:pt modelId="{D0C588B9-F2C5-4FE7-AE7A-F6DD5F4E4E99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/>
            <a:t>Order of column list important</a:t>
          </a:r>
          <a:endParaRPr lang="en-US" sz="2000" dirty="0"/>
        </a:p>
      </dgm:t>
    </dgm:pt>
    <dgm:pt modelId="{9C1D34C3-0886-4199-A6F9-799D39F573B5}" type="parTrans" cxnId="{C2E820C2-D81A-48C9-8529-DAF23A77F5EB}">
      <dgm:prSet/>
      <dgm:spPr/>
      <dgm:t>
        <a:bodyPr/>
        <a:lstStyle/>
        <a:p>
          <a:endParaRPr lang="en-US"/>
        </a:p>
      </dgm:t>
    </dgm:pt>
    <dgm:pt modelId="{6EBC1065-3025-459B-8951-D6A20984B87F}" type="sibTrans" cxnId="{C2E820C2-D81A-48C9-8529-DAF23A77F5EB}">
      <dgm:prSet/>
      <dgm:spPr/>
      <dgm:t>
        <a:bodyPr/>
        <a:lstStyle/>
        <a:p>
          <a:endParaRPr lang="en-US"/>
        </a:p>
      </dgm:t>
    </dgm:pt>
    <dgm:pt modelId="{18D54A00-9C5B-4EEE-BB53-C694B32BC58A}">
      <dgm:prSet/>
      <dgm:spPr/>
      <dgm:t>
        <a:bodyPr/>
        <a:lstStyle/>
        <a:p>
          <a:pPr rtl="0"/>
          <a:r>
            <a:rPr lang="en-US" dirty="0" smtClean="0"/>
            <a:t>The CUBE extension</a:t>
          </a:r>
          <a:endParaRPr lang="en-US" dirty="0"/>
        </a:p>
      </dgm:t>
    </dgm:pt>
    <dgm:pt modelId="{6505306E-5BC5-458B-9C0E-91EC9E653365}" type="parTrans" cxnId="{963FA413-7441-4454-A8C7-F0FDBF09106A}">
      <dgm:prSet/>
      <dgm:spPr/>
      <dgm:t>
        <a:bodyPr/>
        <a:lstStyle/>
        <a:p>
          <a:endParaRPr lang="en-US"/>
        </a:p>
      </dgm:t>
    </dgm:pt>
    <dgm:pt modelId="{840A41A4-563D-4481-850B-619E51DCEEE2}" type="sibTrans" cxnId="{963FA413-7441-4454-A8C7-F0FDBF09106A}">
      <dgm:prSet/>
      <dgm:spPr/>
      <dgm:t>
        <a:bodyPr/>
        <a:lstStyle/>
        <a:p>
          <a:endParaRPr lang="en-US"/>
        </a:p>
      </dgm:t>
    </dgm:pt>
    <dgm:pt modelId="{EE07D1ED-C87E-4627-B54B-40903A6FD853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/>
            <a:t>Used with GROUP BY clause to generate aggregates by the listed columns</a:t>
          </a:r>
          <a:endParaRPr lang="en-US" sz="2000" dirty="0"/>
        </a:p>
      </dgm:t>
    </dgm:pt>
    <dgm:pt modelId="{21E03B99-7ACF-4C54-A5CC-DEFC26AB24F7}" type="parTrans" cxnId="{3CE107E6-F09E-41BA-9E18-61F083769430}">
      <dgm:prSet/>
      <dgm:spPr/>
      <dgm:t>
        <a:bodyPr/>
        <a:lstStyle/>
        <a:p>
          <a:endParaRPr lang="en-US"/>
        </a:p>
      </dgm:t>
    </dgm:pt>
    <dgm:pt modelId="{B1466AE2-5ABA-49C5-ADCF-E8F3F8B8E68F}" type="sibTrans" cxnId="{3CE107E6-F09E-41BA-9E18-61F083769430}">
      <dgm:prSet/>
      <dgm:spPr/>
      <dgm:t>
        <a:bodyPr/>
        <a:lstStyle/>
        <a:p>
          <a:endParaRPr lang="en-US"/>
        </a:p>
      </dgm:t>
    </dgm:pt>
    <dgm:pt modelId="{EB4CF187-046D-44A9-AF2D-4D623E0FA387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/>
            <a:t>Includes the last column</a:t>
          </a:r>
          <a:endParaRPr lang="en-US" sz="2000" dirty="0"/>
        </a:p>
      </dgm:t>
    </dgm:pt>
    <dgm:pt modelId="{5E21DE3E-07CA-40F6-8B80-33E871D0A23E}" type="parTrans" cxnId="{FB3726CF-5C2C-4B6D-874C-EAFE566B141A}">
      <dgm:prSet/>
      <dgm:spPr/>
      <dgm:t>
        <a:bodyPr/>
        <a:lstStyle/>
        <a:p>
          <a:endParaRPr lang="en-US"/>
        </a:p>
      </dgm:t>
    </dgm:pt>
    <dgm:pt modelId="{1A59ED44-99D0-4301-AE63-C7D13C6FDF06}" type="sibTrans" cxnId="{FB3726CF-5C2C-4B6D-874C-EAFE566B141A}">
      <dgm:prSet/>
      <dgm:spPr/>
      <dgm:t>
        <a:bodyPr/>
        <a:lstStyle/>
        <a:p>
          <a:endParaRPr lang="en-US"/>
        </a:p>
      </dgm:t>
    </dgm:pt>
    <dgm:pt modelId="{709D89EE-DDB8-4154-B314-81A711BB5FE1}" type="pres">
      <dgm:prSet presAssocID="{D40595A1-562E-486E-8CA6-2E6300A02E1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F1801D-FE46-475B-BB66-23453B12358A}" type="pres">
      <dgm:prSet presAssocID="{399140EB-138C-4C80-B5A1-F2A6F7E08E04}" presName="parentLin" presStyleCnt="0"/>
      <dgm:spPr/>
      <dgm:t>
        <a:bodyPr/>
        <a:lstStyle/>
        <a:p>
          <a:endParaRPr lang="en-US"/>
        </a:p>
      </dgm:t>
    </dgm:pt>
    <dgm:pt modelId="{F9DECB42-53F4-4BBF-8C1B-42CB69C96A05}" type="pres">
      <dgm:prSet presAssocID="{399140EB-138C-4C80-B5A1-F2A6F7E08E04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0CBA494-0356-4CD7-93B2-B06AEDBFD25F}" type="pres">
      <dgm:prSet presAssocID="{399140EB-138C-4C80-B5A1-F2A6F7E08E0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0643E-FCCE-4399-8208-C6165E507CC7}" type="pres">
      <dgm:prSet presAssocID="{399140EB-138C-4C80-B5A1-F2A6F7E08E04}" presName="negativeSpace" presStyleCnt="0"/>
      <dgm:spPr/>
      <dgm:t>
        <a:bodyPr/>
        <a:lstStyle/>
        <a:p>
          <a:endParaRPr lang="en-US"/>
        </a:p>
      </dgm:t>
    </dgm:pt>
    <dgm:pt modelId="{51556B5D-7FA2-4BD5-A4E7-A9AE1FD89F42}" type="pres">
      <dgm:prSet presAssocID="{399140EB-138C-4C80-B5A1-F2A6F7E08E04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7E6C2-649F-48AC-90EF-41901802BBE3}" type="pres">
      <dgm:prSet presAssocID="{B319797F-0333-471A-A198-CCBBB581669D}" presName="spaceBetweenRectangles" presStyleCnt="0"/>
      <dgm:spPr/>
      <dgm:t>
        <a:bodyPr/>
        <a:lstStyle/>
        <a:p>
          <a:endParaRPr lang="en-US"/>
        </a:p>
      </dgm:t>
    </dgm:pt>
    <dgm:pt modelId="{928C1B02-6AC2-4CC3-8655-E00EFC71DE6F}" type="pres">
      <dgm:prSet presAssocID="{18D54A00-9C5B-4EEE-BB53-C694B32BC58A}" presName="parentLin" presStyleCnt="0"/>
      <dgm:spPr/>
      <dgm:t>
        <a:bodyPr/>
        <a:lstStyle/>
        <a:p>
          <a:endParaRPr lang="en-US"/>
        </a:p>
      </dgm:t>
    </dgm:pt>
    <dgm:pt modelId="{5E56EF71-166C-49F2-8E16-EF9A0137801A}" type="pres">
      <dgm:prSet presAssocID="{18D54A00-9C5B-4EEE-BB53-C694B32BC58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2189CE0-644C-43BC-BBEE-F6A3E4C46DFA}" type="pres">
      <dgm:prSet presAssocID="{18D54A00-9C5B-4EEE-BB53-C694B32BC58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992C2-D71E-4BA5-BB1D-8497ADB9E088}" type="pres">
      <dgm:prSet presAssocID="{18D54A00-9C5B-4EEE-BB53-C694B32BC58A}" presName="negativeSpace" presStyleCnt="0"/>
      <dgm:spPr/>
      <dgm:t>
        <a:bodyPr/>
        <a:lstStyle/>
        <a:p>
          <a:endParaRPr lang="en-US"/>
        </a:p>
      </dgm:t>
    </dgm:pt>
    <dgm:pt modelId="{E0BA4C38-55E3-4033-AA30-B69D8A4164AB}" type="pres">
      <dgm:prSet presAssocID="{18D54A00-9C5B-4EEE-BB53-C694B32BC58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CA04D4-2FDD-4B8D-B503-6B3ECCA4376D}" type="presOf" srcId="{EE07D1ED-C87E-4627-B54B-40903A6FD853}" destId="{E0BA4C38-55E3-4033-AA30-B69D8A4164AB}" srcOrd="0" destOrd="0" presId="urn:microsoft.com/office/officeart/2005/8/layout/list1"/>
    <dgm:cxn modelId="{CA6892A2-6F45-4E61-B0FF-D313AF3BEC48}" srcId="{399140EB-138C-4C80-B5A1-F2A6F7E08E04}" destId="{332B0A0E-CF4E-48DC-B173-4D641DC6D31D}" srcOrd="1" destOrd="0" parTransId="{F64562BA-0AF7-4FAE-83FD-5FBB07CAA74E}" sibTransId="{696BADA1-47B2-4432-A10D-7EAD39EE39F5}"/>
    <dgm:cxn modelId="{73D1F596-5CD2-4418-883E-C71FD1324367}" type="presOf" srcId="{399140EB-138C-4C80-B5A1-F2A6F7E08E04}" destId="{90CBA494-0356-4CD7-93B2-B06AEDBFD25F}" srcOrd="1" destOrd="0" presId="urn:microsoft.com/office/officeart/2005/8/layout/list1"/>
    <dgm:cxn modelId="{467C5474-E8D2-4081-AA2E-0394CAC81D87}" type="presOf" srcId="{EB4CF187-046D-44A9-AF2D-4D623E0FA387}" destId="{E0BA4C38-55E3-4033-AA30-B69D8A4164AB}" srcOrd="0" destOrd="1" presId="urn:microsoft.com/office/officeart/2005/8/layout/list1"/>
    <dgm:cxn modelId="{575FF4AC-028B-4A1A-80B1-879AF719B18B}" type="presOf" srcId="{18D54A00-9C5B-4EEE-BB53-C694B32BC58A}" destId="{02189CE0-644C-43BC-BBEE-F6A3E4C46DFA}" srcOrd="1" destOrd="0" presId="urn:microsoft.com/office/officeart/2005/8/layout/list1"/>
    <dgm:cxn modelId="{9EE18D10-0E2F-4FA9-B7B7-4564E7425F1F}" type="presOf" srcId="{D40595A1-562E-486E-8CA6-2E6300A02E1B}" destId="{709D89EE-DDB8-4154-B314-81A711BB5FE1}" srcOrd="0" destOrd="0" presId="urn:microsoft.com/office/officeart/2005/8/layout/list1"/>
    <dgm:cxn modelId="{16B3B12D-84AF-474C-B2F6-79DF3F5BC7C0}" type="presOf" srcId="{18D54A00-9C5B-4EEE-BB53-C694B32BC58A}" destId="{5E56EF71-166C-49F2-8E16-EF9A0137801A}" srcOrd="0" destOrd="0" presId="urn:microsoft.com/office/officeart/2005/8/layout/list1"/>
    <dgm:cxn modelId="{FB3726CF-5C2C-4B6D-874C-EAFE566B141A}" srcId="{18D54A00-9C5B-4EEE-BB53-C694B32BC58A}" destId="{EB4CF187-046D-44A9-AF2D-4D623E0FA387}" srcOrd="1" destOrd="0" parTransId="{5E21DE3E-07CA-40F6-8B80-33E871D0A23E}" sibTransId="{1A59ED44-99D0-4301-AE63-C7D13C6FDF06}"/>
    <dgm:cxn modelId="{C2E820C2-D81A-48C9-8529-DAF23A77F5EB}" srcId="{399140EB-138C-4C80-B5A1-F2A6F7E08E04}" destId="{D0C588B9-F2C5-4FE7-AE7A-F6DD5F4E4E99}" srcOrd="2" destOrd="0" parTransId="{9C1D34C3-0886-4199-A6F9-799D39F573B5}" sibTransId="{6EBC1065-3025-459B-8951-D6A20984B87F}"/>
    <dgm:cxn modelId="{10C519BC-2163-46F8-B09E-BAA40AE9EEF9}" type="presOf" srcId="{332B0A0E-CF4E-48DC-B173-4D641DC6D31D}" destId="{51556B5D-7FA2-4BD5-A4E7-A9AE1FD89F42}" srcOrd="0" destOrd="1" presId="urn:microsoft.com/office/officeart/2005/8/layout/list1"/>
    <dgm:cxn modelId="{2E7C9E00-2140-436F-B48C-37BC3F3AF796}" type="presOf" srcId="{D0C588B9-F2C5-4FE7-AE7A-F6DD5F4E4E99}" destId="{51556B5D-7FA2-4BD5-A4E7-A9AE1FD89F42}" srcOrd="0" destOrd="2" presId="urn:microsoft.com/office/officeart/2005/8/layout/list1"/>
    <dgm:cxn modelId="{963FA413-7441-4454-A8C7-F0FDBF09106A}" srcId="{D40595A1-562E-486E-8CA6-2E6300A02E1B}" destId="{18D54A00-9C5B-4EEE-BB53-C694B32BC58A}" srcOrd="1" destOrd="0" parTransId="{6505306E-5BC5-458B-9C0E-91EC9E653365}" sibTransId="{840A41A4-563D-4481-850B-619E51DCEEE2}"/>
    <dgm:cxn modelId="{3CE107E6-F09E-41BA-9E18-61F083769430}" srcId="{18D54A00-9C5B-4EEE-BB53-C694B32BC58A}" destId="{EE07D1ED-C87E-4627-B54B-40903A6FD853}" srcOrd="0" destOrd="0" parTransId="{21E03B99-7ACF-4C54-A5CC-DEFC26AB24F7}" sibTransId="{B1466AE2-5ABA-49C5-ADCF-E8F3F8B8E68F}"/>
    <dgm:cxn modelId="{6F5F882B-082D-4539-9989-7E6E098062CA}" type="presOf" srcId="{399140EB-138C-4C80-B5A1-F2A6F7E08E04}" destId="{F9DECB42-53F4-4BBF-8C1B-42CB69C96A05}" srcOrd="0" destOrd="0" presId="urn:microsoft.com/office/officeart/2005/8/layout/list1"/>
    <dgm:cxn modelId="{87BEEC63-A9A4-41FD-88C9-B61EC0FE4075}" type="presOf" srcId="{3F9565F2-4DE2-41AD-8294-AB2A19DB7318}" destId="{51556B5D-7FA2-4BD5-A4E7-A9AE1FD89F42}" srcOrd="0" destOrd="0" presId="urn:microsoft.com/office/officeart/2005/8/layout/list1"/>
    <dgm:cxn modelId="{594EC53B-F4F3-48C4-8AB1-1592D0ED6ACF}" srcId="{D40595A1-562E-486E-8CA6-2E6300A02E1B}" destId="{399140EB-138C-4C80-B5A1-F2A6F7E08E04}" srcOrd="0" destOrd="0" parTransId="{38B8D34A-5C9A-40B6-986D-34E9294963ED}" sibTransId="{B319797F-0333-471A-A198-CCBBB581669D}"/>
    <dgm:cxn modelId="{A9C75F64-23F8-40E4-9555-AE90D9596D45}" srcId="{399140EB-138C-4C80-B5A1-F2A6F7E08E04}" destId="{3F9565F2-4DE2-41AD-8294-AB2A19DB7318}" srcOrd="0" destOrd="0" parTransId="{DF3EB06B-13DE-4407-9F4B-D80726CC6EA9}" sibTransId="{9D8B82B4-0B63-4553-AE7F-FA401E283FE8}"/>
    <dgm:cxn modelId="{8FE95EF2-056F-4FCA-8A5C-DE7F7B92FC83}" type="presParOf" srcId="{709D89EE-DDB8-4154-B314-81A711BB5FE1}" destId="{34F1801D-FE46-475B-BB66-23453B12358A}" srcOrd="0" destOrd="0" presId="urn:microsoft.com/office/officeart/2005/8/layout/list1"/>
    <dgm:cxn modelId="{68384089-7985-445D-8A59-727FE2A37A5F}" type="presParOf" srcId="{34F1801D-FE46-475B-BB66-23453B12358A}" destId="{F9DECB42-53F4-4BBF-8C1B-42CB69C96A05}" srcOrd="0" destOrd="0" presId="urn:microsoft.com/office/officeart/2005/8/layout/list1"/>
    <dgm:cxn modelId="{E487E94D-DC19-499D-9EE0-45CE6A6F3029}" type="presParOf" srcId="{34F1801D-FE46-475B-BB66-23453B12358A}" destId="{90CBA494-0356-4CD7-93B2-B06AEDBFD25F}" srcOrd="1" destOrd="0" presId="urn:microsoft.com/office/officeart/2005/8/layout/list1"/>
    <dgm:cxn modelId="{5C9E88AD-155F-4F25-9C95-5F4FC26BB07F}" type="presParOf" srcId="{709D89EE-DDB8-4154-B314-81A711BB5FE1}" destId="{A0E0643E-FCCE-4399-8208-C6165E507CC7}" srcOrd="1" destOrd="0" presId="urn:microsoft.com/office/officeart/2005/8/layout/list1"/>
    <dgm:cxn modelId="{5B446502-9245-4354-80EF-E3CED83B6BFF}" type="presParOf" srcId="{709D89EE-DDB8-4154-B314-81A711BB5FE1}" destId="{51556B5D-7FA2-4BD5-A4E7-A9AE1FD89F42}" srcOrd="2" destOrd="0" presId="urn:microsoft.com/office/officeart/2005/8/layout/list1"/>
    <dgm:cxn modelId="{8F569E81-C6F4-4D3D-A980-B89F143C4852}" type="presParOf" srcId="{709D89EE-DDB8-4154-B314-81A711BB5FE1}" destId="{7F37E6C2-649F-48AC-90EF-41901802BBE3}" srcOrd="3" destOrd="0" presId="urn:microsoft.com/office/officeart/2005/8/layout/list1"/>
    <dgm:cxn modelId="{940D3FE4-550A-44F8-B223-80FF912D8732}" type="presParOf" srcId="{709D89EE-DDB8-4154-B314-81A711BB5FE1}" destId="{928C1B02-6AC2-4CC3-8655-E00EFC71DE6F}" srcOrd="4" destOrd="0" presId="urn:microsoft.com/office/officeart/2005/8/layout/list1"/>
    <dgm:cxn modelId="{7B926345-0B61-4C84-9FD8-3A67DB157564}" type="presParOf" srcId="{928C1B02-6AC2-4CC3-8655-E00EFC71DE6F}" destId="{5E56EF71-166C-49F2-8E16-EF9A0137801A}" srcOrd="0" destOrd="0" presId="urn:microsoft.com/office/officeart/2005/8/layout/list1"/>
    <dgm:cxn modelId="{1773C335-D51C-4DE1-BA73-67E961678727}" type="presParOf" srcId="{928C1B02-6AC2-4CC3-8655-E00EFC71DE6F}" destId="{02189CE0-644C-43BC-BBEE-F6A3E4C46DFA}" srcOrd="1" destOrd="0" presId="urn:microsoft.com/office/officeart/2005/8/layout/list1"/>
    <dgm:cxn modelId="{D025F513-9B27-4E7E-ADCF-7F61D3C42DD6}" type="presParOf" srcId="{709D89EE-DDB8-4154-B314-81A711BB5FE1}" destId="{70C992C2-D71E-4BA5-BB1D-8497ADB9E088}" srcOrd="5" destOrd="0" presId="urn:microsoft.com/office/officeart/2005/8/layout/list1"/>
    <dgm:cxn modelId="{9FDF20CC-00A5-43E9-84EF-A3C5A3679D99}" type="presParOf" srcId="{709D89EE-DDB8-4154-B314-81A711BB5FE1}" destId="{E0BA4C38-55E3-4033-AA30-B69D8A4164A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56B5D-7FA2-4BD5-A4E7-A9AE1FD89F42}">
      <dsp:nvSpPr>
        <dsp:cNvPr id="0" name=""/>
        <dsp:cNvSpPr/>
      </dsp:nvSpPr>
      <dsp:spPr>
        <a:xfrm>
          <a:off x="0" y="407399"/>
          <a:ext cx="8077200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499872" rIns="626880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Used with GROUP BY clause to generate aggregates by different dimensions</a:t>
          </a:r>
          <a:endParaRPr lang="en-US" sz="2000" kern="1200" dirty="0"/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Enables subtotal for each column listed except for the last one, which gets a grand total</a:t>
          </a:r>
          <a:endParaRPr lang="en-US" sz="2000" kern="1200" dirty="0"/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Order of column list important</a:t>
          </a:r>
          <a:endParaRPr lang="en-US" sz="2000" kern="1200" dirty="0"/>
        </a:p>
      </dsp:txBody>
      <dsp:txXfrm>
        <a:off x="0" y="407399"/>
        <a:ext cx="8077200" cy="2192400"/>
      </dsp:txXfrm>
    </dsp:sp>
    <dsp:sp modelId="{90CBA494-0356-4CD7-93B2-B06AEDBFD25F}">
      <dsp:nvSpPr>
        <dsp:cNvPr id="0" name=""/>
        <dsp:cNvSpPr/>
      </dsp:nvSpPr>
      <dsp:spPr>
        <a:xfrm>
          <a:off x="403860" y="53159"/>
          <a:ext cx="565404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ROLLUP extension</a:t>
          </a:r>
          <a:endParaRPr lang="en-US" sz="2400" kern="1200" dirty="0"/>
        </a:p>
      </dsp:txBody>
      <dsp:txXfrm>
        <a:off x="438445" y="87744"/>
        <a:ext cx="5584870" cy="639310"/>
      </dsp:txXfrm>
    </dsp:sp>
    <dsp:sp modelId="{E0BA4C38-55E3-4033-AA30-B69D8A4164AB}">
      <dsp:nvSpPr>
        <dsp:cNvPr id="0" name=""/>
        <dsp:cNvSpPr/>
      </dsp:nvSpPr>
      <dsp:spPr>
        <a:xfrm>
          <a:off x="0" y="3083639"/>
          <a:ext cx="80772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499872" rIns="626880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Used with GROUP BY clause to generate aggregates by the listed columns</a:t>
          </a:r>
          <a:endParaRPr lang="en-US" sz="2000" kern="1200" dirty="0"/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Includes the last column</a:t>
          </a:r>
          <a:endParaRPr lang="en-US" sz="2000" kern="1200" dirty="0"/>
        </a:p>
      </dsp:txBody>
      <dsp:txXfrm>
        <a:off x="0" y="3083639"/>
        <a:ext cx="8077200" cy="1587600"/>
      </dsp:txXfrm>
    </dsp:sp>
    <dsp:sp modelId="{02189CE0-644C-43BC-BBEE-F6A3E4C46DFA}">
      <dsp:nvSpPr>
        <dsp:cNvPr id="0" name=""/>
        <dsp:cNvSpPr/>
      </dsp:nvSpPr>
      <dsp:spPr>
        <a:xfrm>
          <a:off x="403860" y="2729399"/>
          <a:ext cx="565404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CUBE extension</a:t>
          </a:r>
          <a:endParaRPr lang="en-US" sz="2400" kern="1200" dirty="0"/>
        </a:p>
      </dsp:txBody>
      <dsp:txXfrm>
        <a:off x="438445" y="2763984"/>
        <a:ext cx="558487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36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36EA47-DAA5-4FC7-95FE-09CCC4D82C7E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60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B97FC85-AC7C-4B92-9C19-0D48C1177B23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430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322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868424" cy="3931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676400" y="0"/>
            <a:ext cx="7391400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/>
              <a:t>Chapter </a:t>
            </a:r>
            <a:r>
              <a:rPr lang="en-US" altLang="en-US" sz="3200" i="1" dirty="0" smtClean="0"/>
              <a:t>13 Part 3</a:t>
            </a:r>
            <a:endParaRPr lang="en-US" altLang="en-US" sz="3200" i="1" dirty="0"/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>
                <a:ea typeface="ＭＳ Ｐゴシック" panose="020B0600070205080204" pitchFamily="34" charset="-128"/>
              </a:rPr>
              <a:t>Business Intelligence and Data Warehouses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26713"/>
            <a:ext cx="6934200" cy="48311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5789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/>
              <a:t>The slides in this presentation have been adapted from slides provided with the </a:t>
            </a:r>
            <a:r>
              <a:rPr lang="en-US" sz="1000" i="1" dirty="0"/>
              <a:t>textbook</a:t>
            </a:r>
            <a:r>
              <a:rPr lang="en-US" sz="1000" dirty="0"/>
              <a:t>, </a:t>
            </a:r>
            <a:r>
              <a:rPr lang="en-US" altLang="en-US" sz="1000" dirty="0"/>
              <a:t>Database Systems: Design, Implementation, and Management, </a:t>
            </a:r>
            <a:endParaRPr lang="en-US" altLang="en-US" sz="1000" dirty="0" smtClean="0"/>
          </a:p>
          <a:p>
            <a:pPr>
              <a:buNone/>
            </a:pPr>
            <a:r>
              <a:rPr lang="en-US" altLang="en-US" sz="1000" dirty="0" smtClean="0"/>
              <a:t>12E</a:t>
            </a:r>
            <a:r>
              <a:rPr lang="en-US" sz="1000" dirty="0"/>
              <a:t>, Cornel and Morris, </a:t>
            </a:r>
            <a:r>
              <a:rPr lang="en-US" altLang="en-US" sz="1000" dirty="0"/>
              <a:t>Copyright © 2017  Cengage Learning</a:t>
            </a:r>
            <a:r>
              <a:rPr lang="en-US" altLang="en-US" sz="1000" dirty="0" smtClean="0"/>
              <a:t>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133600" y="31313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Easy-to-Use End-User Interface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 implementation leads to simple navigation and accelerated decision making or data analysis</a:t>
            </a:r>
          </a:p>
          <a:p>
            <a:pPr eaLnBrk="1" hangingPunct="1"/>
            <a:r>
              <a:rPr lang="en-US" altLang="en-US" smtClean="0"/>
              <a:t>Advanced OLAP features are more useful when access is kept simple</a:t>
            </a:r>
          </a:p>
          <a:p>
            <a:pPr eaLnBrk="1" hangingPunct="1"/>
            <a:r>
              <a:rPr lang="en-US" altLang="en-US" smtClean="0"/>
              <a:t>Many interface features are borrowed from previous generations of data analysis tools 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8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Figure </a:t>
            </a:r>
            <a:r>
              <a:rPr lang="en-US" altLang="en-US" dirty="0" smtClean="0"/>
              <a:t>13.17 </a:t>
            </a:r>
            <a:r>
              <a:rPr lang="en-US" altLang="en-US" dirty="0" smtClean="0"/>
              <a:t>- OLAP Architecture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0" y="152400"/>
            <a:ext cx="8901663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4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91600" cy="6326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2438400" y="254136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Relational Online Analytical Processing (ROLAP)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Provides OLAP functionality using relational databases and familiar relational tools to store and analyze multidimensional data</a:t>
            </a:r>
          </a:p>
          <a:p>
            <a:pPr eaLnBrk="1" hangingPunct="1"/>
            <a:r>
              <a:rPr lang="en-US" altLang="en-US" smtClean="0"/>
              <a:t>Extensions added to traditional RDBMS technology</a:t>
            </a:r>
          </a:p>
          <a:p>
            <a:pPr lvl="1" eaLnBrk="1" hangingPunct="1"/>
            <a:r>
              <a:rPr lang="en-US" altLang="en-US" smtClean="0"/>
              <a:t>Multidimensional data schema support within the RDBMS</a:t>
            </a:r>
          </a:p>
          <a:p>
            <a:pPr lvl="1" eaLnBrk="1" hangingPunct="1"/>
            <a:r>
              <a:rPr lang="en-US" altLang="en-US" smtClean="0"/>
              <a:t>Data access language and query performance optimized for multidimensional data</a:t>
            </a:r>
          </a:p>
          <a:p>
            <a:pPr lvl="1" eaLnBrk="1" hangingPunct="1"/>
            <a:r>
              <a:rPr lang="en-US" altLang="en-US" smtClean="0"/>
              <a:t>Support for very large databases (VLDBs)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6781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Multidimensional Online Analytical Processing (MOLAP)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Extends OLAP functionality to multidimensional database management systems (MDBMSs)</a:t>
            </a:r>
          </a:p>
          <a:p>
            <a:pPr lvl="1" eaLnBrk="1" hangingPunct="1"/>
            <a:r>
              <a:rPr lang="en-US" altLang="en-US" b="1" dirty="0" smtClean="0"/>
              <a:t>MDBMS</a:t>
            </a:r>
            <a:r>
              <a:rPr lang="en-US" altLang="en-US" dirty="0" smtClean="0"/>
              <a:t>: Uses proprietary techniques store data in matrix-like n-dimensional arrays</a:t>
            </a:r>
          </a:p>
          <a:p>
            <a:pPr lvl="1" eaLnBrk="1" hangingPunct="1"/>
            <a:r>
              <a:rPr lang="en-US" altLang="en-US" dirty="0" smtClean="0"/>
              <a:t>End users visualize stored data as a 3D </a:t>
            </a:r>
            <a:r>
              <a:rPr lang="en-US" altLang="en-US" b="1" dirty="0" smtClean="0"/>
              <a:t>data cube</a:t>
            </a:r>
          </a:p>
          <a:p>
            <a:pPr lvl="2" eaLnBrk="1" hangingPunct="1"/>
            <a:r>
              <a:rPr lang="en-US" altLang="en-US" dirty="0" smtClean="0"/>
              <a:t>Grow to n dimensions, becoming </a:t>
            </a:r>
            <a:r>
              <a:rPr lang="en-US" altLang="en-US" dirty="0" err="1" smtClean="0"/>
              <a:t>hypercubes</a:t>
            </a:r>
            <a:endParaRPr lang="en-US" altLang="en-US" dirty="0" smtClean="0"/>
          </a:p>
          <a:p>
            <a:pPr lvl="2" eaLnBrk="1" hangingPunct="1"/>
            <a:r>
              <a:rPr lang="en-US" altLang="en-US" dirty="0" smtClean="0"/>
              <a:t>Held in memory in a </a:t>
            </a:r>
            <a:r>
              <a:rPr lang="en-US" altLang="en-US" b="1" dirty="0" smtClean="0"/>
              <a:t>cube cache </a:t>
            </a:r>
            <a:r>
              <a:rPr lang="en-US" altLang="en-US" dirty="0" smtClean="0"/>
              <a:t>to speed access</a:t>
            </a:r>
          </a:p>
          <a:p>
            <a:pPr eaLnBrk="1" hangingPunct="1"/>
            <a:r>
              <a:rPr lang="en-US" altLang="en-US" b="1" dirty="0" smtClean="0"/>
              <a:t>Sparsity</a:t>
            </a:r>
            <a:r>
              <a:rPr lang="en-US" altLang="en-US" dirty="0" smtClean="0"/>
              <a:t>: </a:t>
            </a:r>
            <a:r>
              <a:rPr lang="en-US" altLang="en-US" b="0" dirty="0" smtClean="0"/>
              <a:t>Measures the density of the data held in the data cube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Table 13.12 - Relational vs. Multidimensional OLAP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15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600199"/>
            <a:ext cx="8839555" cy="49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485900" y="555523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SQL Extensions for OLAP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33400" y="1676400"/>
          <a:ext cx="8077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90678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/* </a:t>
            </a:r>
            <a:r>
              <a:rPr lang="en-US" dirty="0"/>
              <a:t>ROLLUP EXAMPLE </a:t>
            </a:r>
            <a:r>
              <a:rPr lang="en-US" dirty="0" smtClean="0"/>
              <a:t>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/>
              <a:t>SELECT   V_CODE, P_CODE, </a:t>
            </a:r>
            <a:r>
              <a:rPr lang="en-US" b="0" dirty="0" smtClean="0"/>
              <a:t>    </a:t>
            </a:r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  SUM(SALE_UNITS*SALE_PRICE</a:t>
            </a:r>
            <a:r>
              <a:rPr lang="en-US" b="0" dirty="0"/>
              <a:t>) AS TOTSALES</a:t>
            </a:r>
          </a:p>
          <a:p>
            <a:pPr marL="0" indent="0">
              <a:buNone/>
            </a:pPr>
            <a:r>
              <a:rPr lang="en-US" b="0" dirty="0"/>
              <a:t>FROM  </a:t>
            </a:r>
            <a:r>
              <a:rPr lang="en-US" b="0" dirty="0" smtClean="0"/>
              <a:t>DWDAYSALESFACT </a:t>
            </a:r>
            <a:r>
              <a:rPr lang="en-US" b="0" dirty="0"/>
              <a:t>NATURAL JOIN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 	</a:t>
            </a:r>
            <a:r>
              <a:rPr lang="en-US" b="0" dirty="0" smtClean="0"/>
              <a:t>   DWPRODUCT </a:t>
            </a:r>
            <a:r>
              <a:rPr lang="en-US" b="0" dirty="0"/>
              <a:t>NATURAL JOIN DWVENDOR</a:t>
            </a:r>
          </a:p>
          <a:p>
            <a:pPr marL="0" indent="0">
              <a:buNone/>
            </a:pPr>
            <a:r>
              <a:rPr lang="en-US" b="0" dirty="0"/>
              <a:t>GROUP BY ROLLUP (V_CODE, P_CODE)</a:t>
            </a:r>
          </a:p>
          <a:p>
            <a:pPr marL="0" indent="0">
              <a:buNone/>
            </a:pPr>
            <a:r>
              <a:rPr lang="en-US" b="0" dirty="0"/>
              <a:t>ORDER BY V_CODE, P_CODE</a:t>
            </a:r>
            <a:r>
              <a:rPr lang="en-US" b="0" dirty="0" smtClean="0"/>
              <a:t>;</a:t>
            </a:r>
            <a:endParaRPr lang="en-US" b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SQL Extensions </a:t>
            </a:r>
            <a:r>
              <a:rPr lang="en-US" altLang="en-US" dirty="0" smtClean="0"/>
              <a:t>Rollup</a:t>
            </a:r>
            <a:endParaRPr lang="en-US" alt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24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/* </a:t>
            </a:r>
            <a:r>
              <a:rPr lang="en-US" dirty="0"/>
              <a:t>CUBE EXAMPLE </a:t>
            </a:r>
            <a:r>
              <a:rPr lang="en-US" dirty="0" smtClean="0"/>
              <a:t>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/>
              <a:t>SELECT   TM_MONTH, P_CODE, SUM(SALE_UNITS*SALE_PRICE) AS TOTSALES</a:t>
            </a:r>
          </a:p>
          <a:p>
            <a:pPr marL="0" indent="0">
              <a:buNone/>
            </a:pPr>
            <a:r>
              <a:rPr lang="en-US" b="0" dirty="0"/>
              <a:t>FROM     DWDAYSALESFACT NATURAL JOIN DWPRODUCT NATURAL JOIN DWTIME</a:t>
            </a:r>
          </a:p>
          <a:p>
            <a:pPr marL="0" indent="0">
              <a:buNone/>
            </a:pPr>
            <a:r>
              <a:rPr lang="en-US" b="0" dirty="0"/>
              <a:t>GROUP BY CUBE (TM_MONTH, P_CODE)</a:t>
            </a:r>
          </a:p>
          <a:p>
            <a:pPr marL="0" indent="0">
              <a:buNone/>
            </a:pPr>
            <a:r>
              <a:rPr lang="en-US" b="0" dirty="0"/>
              <a:t>ORDER BY TM_MONTH, P_CODE;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SQL Extensions </a:t>
            </a:r>
            <a:r>
              <a:rPr lang="en-US" altLang="en-US" dirty="0" smtClean="0"/>
              <a:t>Cube</a:t>
            </a:r>
            <a:endParaRPr lang="en-US" alt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3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533400"/>
            <a:ext cx="6172200" cy="1143000"/>
          </a:xfrm>
        </p:spPr>
        <p:txBody>
          <a:bodyPr/>
          <a:lstStyle/>
          <a:p>
            <a:r>
              <a:rPr lang="en-US" dirty="0" smtClean="0"/>
              <a:t>Materialized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dirty="0"/>
              <a:t>/* CREATE AMATERIALIZED VIEW TO REFRESH ON COMMIT */</a:t>
            </a:r>
          </a:p>
          <a:p>
            <a:pPr marL="0" indent="0">
              <a:buNone/>
            </a:pPr>
            <a:r>
              <a:rPr lang="en-US" sz="2000" b="0" dirty="0"/>
              <a:t>/* REFRESH ON COMMIT */</a:t>
            </a:r>
          </a:p>
          <a:p>
            <a:pPr marL="0" indent="0">
              <a:buNone/>
            </a:pPr>
            <a:r>
              <a:rPr lang="en-US" sz="2000" b="0" dirty="0"/>
              <a:t>CREATE MATERIALIZED VIEW SALES_MONTH_MV</a:t>
            </a:r>
          </a:p>
          <a:p>
            <a:pPr marL="0" indent="0">
              <a:buNone/>
            </a:pPr>
            <a:r>
              <a:rPr lang="en-US" sz="2000" b="0" dirty="0"/>
              <a:t>   BUILD IMMEDIATE</a:t>
            </a:r>
          </a:p>
          <a:p>
            <a:pPr marL="0" indent="0">
              <a:buNone/>
            </a:pPr>
            <a:r>
              <a:rPr lang="en-US" sz="2000" b="0" dirty="0"/>
              <a:t>   REFRESH FORCE ON COMMIT</a:t>
            </a:r>
          </a:p>
          <a:p>
            <a:pPr marL="0" indent="0">
              <a:buNone/>
            </a:pPr>
            <a:r>
              <a:rPr lang="en-US" sz="2000" b="0" dirty="0"/>
              <a:t>   ENABLE QUERY REWRITE</a:t>
            </a:r>
          </a:p>
          <a:p>
            <a:pPr marL="0" indent="0">
              <a:buNone/>
            </a:pPr>
            <a:r>
              <a:rPr lang="en-US" sz="2000" b="0" dirty="0"/>
              <a:t>   AS SELECT	TM_YEAR, TM_MONTH, P_CODE, </a:t>
            </a:r>
          </a:p>
          <a:p>
            <a:pPr marL="0" indent="0">
              <a:buNone/>
            </a:pPr>
            <a:r>
              <a:rPr lang="en-US" sz="2000" b="0" dirty="0"/>
              <a:t>                SUM(SALE_UNITS) AS SUM_UNITS, </a:t>
            </a:r>
          </a:p>
          <a:p>
            <a:pPr marL="0" indent="0">
              <a:buNone/>
            </a:pPr>
            <a:r>
              <a:rPr lang="en-US" sz="2000" b="0" dirty="0"/>
              <a:t>                SUM(SALE_PRICE*SALE_UNITS) AS SUM_SALES</a:t>
            </a:r>
          </a:p>
          <a:p>
            <a:pPr marL="0" indent="0">
              <a:buNone/>
            </a:pPr>
            <a:r>
              <a:rPr lang="en-US" sz="2000" b="0" dirty="0"/>
              <a:t>      FROM	DWTIME T, DWDAYSALESFACT S </a:t>
            </a:r>
          </a:p>
          <a:p>
            <a:pPr marL="0" indent="0">
              <a:buNone/>
            </a:pPr>
            <a:r>
              <a:rPr lang="en-US" sz="2000" b="0" dirty="0"/>
              <a:t>      WHERE 	S.TM_ID = T.TM_ID </a:t>
            </a:r>
          </a:p>
          <a:p>
            <a:pPr marL="0" indent="0">
              <a:buNone/>
            </a:pPr>
            <a:r>
              <a:rPr lang="en-US" sz="2000" b="0" dirty="0"/>
              <a:t>      GROUP BY </a:t>
            </a:r>
            <a:r>
              <a:rPr lang="en-US" sz="2000" b="0" dirty="0" smtClean="0"/>
              <a:t> TM_YEAR</a:t>
            </a:r>
            <a:r>
              <a:rPr lang="en-US" sz="2000" b="0" dirty="0"/>
              <a:t>, TM_MONTH, P_CODE;</a:t>
            </a:r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Learning Objectives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About data analytics, data mining, and predictive analytics</a:t>
            </a:r>
          </a:p>
          <a:p>
            <a:pPr eaLnBrk="1" hangingPunct="1"/>
            <a:r>
              <a:rPr lang="en-US" altLang="en-US" dirty="0" smtClean="0"/>
              <a:t>About online analytical processing (OLAP)</a:t>
            </a:r>
          </a:p>
          <a:p>
            <a:pPr eaLnBrk="1" hangingPunct="1"/>
            <a:r>
              <a:rPr lang="en-US" altLang="en-US" dirty="0" smtClean="0"/>
              <a:t>How SQL extensions are used to support OLAP-type data manipulations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Data analytics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Provides advanced data analysis tools to extract knowledge from business data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Data mining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Automates the analysis of operational data to find previously unknown data characteristics, relationships, dependencies, and trends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Predictive analytics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Uses information generated in the data-mining phase to create advanced predictive models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5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045" y="5334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 (cont’d.)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Online analytical processing (OLAP)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Advanced data analysis environment that supports decision making, business modeling, and operations research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SQL has been enhanced with extensions that support OLAP-type processing and data generation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29" y="2286000"/>
            <a:ext cx="7878097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Find an example of 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an OLAP success story by 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searching the Internet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. Determine why they think it was successful in the case you find.</a:t>
            </a:r>
            <a:endParaRPr lang="en-US" altLang="en-US" sz="2400" b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8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839200" cy="6477000"/>
          </a:xfrm>
          <a:prstGeom prst="rect">
            <a:avLst/>
          </a:prstGeom>
        </p:spPr>
      </p:pic>
      <p:sp>
        <p:nvSpPr>
          <p:cNvPr id="3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0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489075" y="6096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Analytics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Encompasses a wide range of mathematical, statistical, and modeling techniques to extract knowledge from data</a:t>
            </a:r>
          </a:p>
          <a:p>
            <a:pPr lvl="1" eaLnBrk="1" hangingPunct="1"/>
            <a:r>
              <a:rPr lang="en-US" altLang="en-US" smtClean="0"/>
              <a:t>Subset of BI functionality </a:t>
            </a:r>
          </a:p>
          <a:p>
            <a:pPr eaLnBrk="1" hangingPunct="1"/>
            <a:r>
              <a:rPr lang="en-US" altLang="en-US" smtClean="0"/>
              <a:t>Classification of tools</a:t>
            </a:r>
          </a:p>
          <a:p>
            <a:pPr lvl="1" eaLnBrk="1" hangingPunct="1"/>
            <a:r>
              <a:rPr lang="en-US" altLang="en-US" b="1" smtClean="0"/>
              <a:t>Explanatory analytics</a:t>
            </a:r>
            <a:r>
              <a:rPr lang="en-US" altLang="en-US" smtClean="0"/>
              <a:t>: Focuses on discovering and explaining data characteristics and relationships based on existing data</a:t>
            </a:r>
          </a:p>
          <a:p>
            <a:pPr lvl="1" eaLnBrk="1" hangingPunct="1"/>
            <a:r>
              <a:rPr lang="en-US" altLang="en-US" b="1" smtClean="0"/>
              <a:t>Predictive analytics</a:t>
            </a:r>
            <a:r>
              <a:rPr lang="en-US" altLang="en-US" smtClean="0"/>
              <a:t>: Focuses on predicting future outcomes with a high degree of accuracy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489075" y="6096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Mining 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Analyzing massive amounts of data to:</a:t>
            </a:r>
          </a:p>
          <a:p>
            <a:pPr lvl="1" eaLnBrk="1" hangingPunct="1"/>
            <a:r>
              <a:rPr lang="en-US" altLang="en-US" smtClean="0"/>
              <a:t>Uncover hidden trends, patterns, and relationships</a:t>
            </a:r>
          </a:p>
          <a:p>
            <a:pPr lvl="1" eaLnBrk="1" hangingPunct="1"/>
            <a:r>
              <a:rPr lang="en-US" altLang="en-US" smtClean="0"/>
              <a:t>Form computer models to stimulate and explain the findings</a:t>
            </a:r>
          </a:p>
          <a:p>
            <a:pPr lvl="1" eaLnBrk="1" hangingPunct="1"/>
            <a:r>
              <a:rPr lang="en-US" altLang="en-US" smtClean="0"/>
              <a:t>Use the models to support business decision making</a:t>
            </a:r>
          </a:p>
          <a:p>
            <a:pPr eaLnBrk="1" hangingPunct="1"/>
            <a:r>
              <a:rPr lang="en-US" altLang="en-US" smtClean="0"/>
              <a:t>Run in two modes</a:t>
            </a:r>
          </a:p>
          <a:p>
            <a:pPr lvl="1" eaLnBrk="1" hangingPunct="1"/>
            <a:r>
              <a:rPr lang="en-US" altLang="en-US" smtClean="0"/>
              <a:t>Guided</a:t>
            </a:r>
          </a:p>
          <a:p>
            <a:pPr lvl="1" eaLnBrk="1" hangingPunct="1"/>
            <a:r>
              <a:rPr lang="en-US" altLang="en-US" smtClean="0"/>
              <a:t>Automated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307"/>
            <a:ext cx="8991600" cy="673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489075" y="6096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Predictive Analytics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Employs mathematical and statistical algorithms, neural networks, artificial intelligence, and other advanced modeling tools </a:t>
            </a:r>
          </a:p>
          <a:p>
            <a:pPr eaLnBrk="1" hangingPunct="1"/>
            <a:r>
              <a:rPr lang="en-US" altLang="en-US" smtClean="0"/>
              <a:t>Creates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/>
              <a:t>actionable predictive models based on available data</a:t>
            </a:r>
          </a:p>
          <a:p>
            <a:pPr lvl="1" eaLnBrk="1" hangingPunct="1"/>
            <a:r>
              <a:rPr lang="en-US" altLang="en-US" smtClean="0"/>
              <a:t>Next logical step after data mining</a:t>
            </a:r>
          </a:p>
          <a:p>
            <a:pPr eaLnBrk="1" hangingPunct="1"/>
            <a:r>
              <a:rPr lang="en-US" altLang="en-US" smtClean="0"/>
              <a:t>Adds value to an organization</a:t>
            </a:r>
          </a:p>
          <a:p>
            <a:pPr lvl="1" eaLnBrk="1" hangingPunct="1"/>
            <a:r>
              <a:rPr lang="en-US" altLang="en-US" smtClean="0"/>
              <a:t>Helps optimize the existing processes</a:t>
            </a:r>
          </a:p>
          <a:p>
            <a:pPr lvl="1" eaLnBrk="1" hangingPunct="1"/>
            <a:r>
              <a:rPr lang="en-US" altLang="en-US" smtClean="0"/>
              <a:t>Identify hidden problems</a:t>
            </a:r>
          </a:p>
          <a:p>
            <a:pPr lvl="1" eaLnBrk="1" hangingPunct="1"/>
            <a:r>
              <a:rPr lang="en-US" altLang="en-US" smtClean="0"/>
              <a:t>Anticipate future problems or opportunities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Online Analytical Processing 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Advanced data analysis environment that supports decision making, business modeling, and operations research</a:t>
            </a:r>
          </a:p>
          <a:p>
            <a:pPr eaLnBrk="1" hangingPunct="1"/>
            <a:r>
              <a:rPr lang="en-US" altLang="en-US" smtClean="0"/>
              <a:t>Characteristics</a:t>
            </a:r>
          </a:p>
          <a:p>
            <a:pPr lvl="1" eaLnBrk="1" hangingPunct="1"/>
            <a:r>
              <a:rPr lang="en-US" altLang="en-US" smtClean="0"/>
              <a:t>Multidimensional data analysis techniques</a:t>
            </a:r>
          </a:p>
          <a:p>
            <a:pPr lvl="1" eaLnBrk="1" hangingPunct="1"/>
            <a:r>
              <a:rPr lang="en-US" altLang="en-US" smtClean="0"/>
              <a:t>Advanced database support</a:t>
            </a:r>
          </a:p>
          <a:p>
            <a:pPr lvl="1" eaLnBrk="1" hangingPunct="1"/>
            <a:r>
              <a:rPr lang="en-US" altLang="en-US" smtClean="0"/>
              <a:t>Easy-to-use end-user interfaces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2209800" y="293465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Multidimensional Data Analysis Techniques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 are processed and viewed as part of a multidimensional structure</a:t>
            </a:r>
          </a:p>
          <a:p>
            <a:pPr eaLnBrk="1" hangingPunct="1"/>
            <a:r>
              <a:rPr lang="en-US" altLang="en-US" dirty="0" smtClean="0"/>
              <a:t>Augmenting functions</a:t>
            </a:r>
          </a:p>
          <a:p>
            <a:pPr lvl="1" eaLnBrk="1" hangingPunct="1"/>
            <a:r>
              <a:rPr lang="en-US" altLang="en-US" dirty="0" smtClean="0"/>
              <a:t>data </a:t>
            </a:r>
            <a:r>
              <a:rPr lang="en-US" altLang="en-US" dirty="0" smtClean="0"/>
              <a:t>presentation functions</a:t>
            </a:r>
          </a:p>
          <a:p>
            <a:pPr lvl="1" eaLnBrk="1" hangingPunct="1"/>
            <a:r>
              <a:rPr lang="en-US" altLang="en-US" dirty="0" smtClean="0"/>
              <a:t>data </a:t>
            </a:r>
            <a:r>
              <a:rPr lang="en-US" altLang="en-US" dirty="0" smtClean="0"/>
              <a:t>aggregation, consolidation, and classification functions</a:t>
            </a:r>
          </a:p>
          <a:p>
            <a:pPr lvl="1" eaLnBrk="1" hangingPunct="1"/>
            <a:r>
              <a:rPr lang="en-US" altLang="en-US" dirty="0" smtClean="0"/>
              <a:t>computational functions</a:t>
            </a:r>
            <a:endParaRPr lang="en-US" alt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2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3854</TotalTime>
  <Words>853</Words>
  <Application>Microsoft Office PowerPoint</Application>
  <PresentationFormat>On-screen Show (4:3)</PresentationFormat>
  <Paragraphs>156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ＭＳ Ｐゴシック</vt:lpstr>
      <vt:lpstr>Arial</vt:lpstr>
      <vt:lpstr>Monotype Sorts</vt:lpstr>
      <vt:lpstr>Tahoma</vt:lpstr>
      <vt:lpstr>Times New Roman</vt:lpstr>
      <vt:lpstr>Webdings</vt:lpstr>
      <vt:lpstr>Template -- VT</vt:lpstr>
      <vt:lpstr>PowerPoint Presentation</vt:lpstr>
      <vt:lpstr>Learning Objectives</vt:lpstr>
      <vt:lpstr>PowerPoint Presentation</vt:lpstr>
      <vt:lpstr>Data Analytics</vt:lpstr>
      <vt:lpstr>Data Mining </vt:lpstr>
      <vt:lpstr>PowerPoint Presentation</vt:lpstr>
      <vt:lpstr>Predictive Analytics</vt:lpstr>
      <vt:lpstr>Online Analytical Processing </vt:lpstr>
      <vt:lpstr>Multidimensional Data Analysis Techniques</vt:lpstr>
      <vt:lpstr>Easy-to-Use End-User Interface</vt:lpstr>
      <vt:lpstr>Figure 13.17 - OLAP Architecture</vt:lpstr>
      <vt:lpstr>PowerPoint Presentation</vt:lpstr>
      <vt:lpstr>Relational Online Analytical Processing (ROLAP)</vt:lpstr>
      <vt:lpstr>Multidimensional Online Analytical Processing (MOLAP)</vt:lpstr>
      <vt:lpstr>Table 13.12 - Relational vs. Multidimensional OLAP</vt:lpstr>
      <vt:lpstr>SQL Extensions for OLAP</vt:lpstr>
      <vt:lpstr>SQL Extensions Rollup</vt:lpstr>
      <vt:lpstr>SQL Extensions Cube</vt:lpstr>
      <vt:lpstr>Materialized View</vt:lpstr>
      <vt:lpstr>Summary</vt:lpstr>
      <vt:lpstr>Summary (cont’d.)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312</cp:revision>
  <dcterms:created xsi:type="dcterms:W3CDTF">2003-01-16T16:51:42Z</dcterms:created>
  <dcterms:modified xsi:type="dcterms:W3CDTF">2017-08-01T17:11:48Z</dcterms:modified>
</cp:coreProperties>
</file>