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292" r:id="rId2"/>
    <p:sldId id="615" r:id="rId3"/>
    <p:sldId id="678" r:id="rId4"/>
    <p:sldId id="679" r:id="rId5"/>
    <p:sldId id="680" r:id="rId6"/>
    <p:sldId id="636" r:id="rId7"/>
    <p:sldId id="657" r:id="rId8"/>
    <p:sldId id="639" r:id="rId9"/>
    <p:sldId id="640" r:id="rId10"/>
    <p:sldId id="641" r:id="rId11"/>
    <p:sldId id="642" r:id="rId12"/>
    <p:sldId id="643" r:id="rId13"/>
    <p:sldId id="676" r:id="rId14"/>
    <p:sldId id="677" r:id="rId15"/>
    <p:sldId id="674" r:id="rId16"/>
    <p:sldId id="675" r:id="rId17"/>
  </p:sldIdLst>
  <p:sldSz cx="9144000" cy="6858000" type="screen4x3"/>
  <p:notesSz cx="6934200" cy="9220200"/>
  <p:custDataLst>
    <p:tags r:id="rId20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Iyer" initials="T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90929"/>
  </p:normalViewPr>
  <p:slideViewPr>
    <p:cSldViewPr>
      <p:cViewPr varScale="1">
        <p:scale>
          <a:sx n="83" d="100"/>
          <a:sy n="83" d="100"/>
        </p:scale>
        <p:origin x="31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6F7B278-2B3F-46CF-8931-2BC6F8EB3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8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1146F13-B57D-4DE0-899D-FA9B87F73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05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828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348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1DE58-C35D-4631-AB52-2BDF5B8E9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77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31463-D8B8-47FA-AF0B-878C91323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9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152400"/>
            <a:ext cx="21145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52400"/>
            <a:ext cx="61912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4919B-919F-4E80-88D9-D5548AEE0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6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D0C8D-CF30-478E-9ADF-4C4835778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29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83469-0284-4DAE-ACAA-4AFFBDF07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09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4F6CA-C2F1-41A1-B8C3-2C15891EA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49BA8-F855-4D69-AC3B-146989042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88546-F1A5-4EBC-AC88-46062DEFA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31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7F166-5AFE-4545-BCBE-5C761779A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5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D8B3D-E700-4C27-B818-EFFA1BB02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1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29168-9154-43A0-B28A-1E4258387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2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6764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457200" y="1565275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1489075"/>
            <a:ext cx="792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80CEC538-5A4E-4E40-933F-8DEA5D21A9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524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1868424" cy="3931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447800" y="76200"/>
            <a:ext cx="7543800" cy="1066800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dirty="0"/>
              <a:t>Chapter </a:t>
            </a:r>
            <a:r>
              <a:rPr lang="en-US" altLang="en-US" dirty="0" smtClean="0"/>
              <a:t>15 </a:t>
            </a:r>
            <a:r>
              <a:rPr lang="en-US" altLang="en-US" dirty="0" smtClean="0"/>
              <a:t>Part 2</a:t>
            </a:r>
            <a:endParaRPr lang="en-US" altLang="en-US" dirty="0"/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dirty="0"/>
              <a:t>Database Connectivity and Web Technologies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20795"/>
            <a:ext cx="7010400" cy="47800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7527" y="6457890"/>
            <a:ext cx="884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/>
              <a:t>The slides in this presentation have been adapted from slides provided with the textbook, </a:t>
            </a:r>
            <a:r>
              <a:rPr lang="en-US" altLang="en-US" sz="1000" dirty="0"/>
              <a:t>Database Systems: Design, Implementation, and Management, </a:t>
            </a:r>
            <a:endParaRPr lang="en-US" altLang="en-US" sz="1000" dirty="0" smtClean="0"/>
          </a:p>
          <a:p>
            <a:pPr>
              <a:buNone/>
            </a:pPr>
            <a:r>
              <a:rPr lang="en-US" altLang="en-US" sz="1000" dirty="0" smtClean="0"/>
              <a:t>12E</a:t>
            </a:r>
            <a:r>
              <a:rPr lang="en-US" sz="1000" dirty="0"/>
              <a:t>, Cornel and Morris, </a:t>
            </a:r>
            <a:r>
              <a:rPr lang="en-US" altLang="en-US" sz="1000" dirty="0"/>
              <a:t>Copyright © 2017  Cengage Learning</a:t>
            </a:r>
            <a:r>
              <a:rPr lang="en-US" altLang="en-US" sz="1000" dirty="0" smtClean="0"/>
              <a:t>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489075" y="522514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Web Application Servers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Middleware application that expands the functionality of web servers by linking them to a wide range of services</a:t>
            </a:r>
          </a:p>
          <a:p>
            <a:pPr eaLnBrk="1" hangingPunct="1"/>
            <a:r>
              <a:rPr lang="en-US" altLang="en-US" smtClean="0"/>
              <a:t>Uses</a:t>
            </a:r>
          </a:p>
          <a:p>
            <a:pPr lvl="1" eaLnBrk="1" hangingPunct="1"/>
            <a:r>
              <a:rPr lang="en-US" altLang="en-US" smtClean="0"/>
              <a:t>Connect to and query database from web page</a:t>
            </a:r>
          </a:p>
          <a:p>
            <a:pPr lvl="1" eaLnBrk="1" hangingPunct="1"/>
            <a:r>
              <a:rPr lang="en-US" altLang="en-US" smtClean="0"/>
              <a:t>Create dynamic web search pages</a:t>
            </a:r>
          </a:p>
          <a:p>
            <a:pPr lvl="1" eaLnBrk="1" hangingPunct="1"/>
            <a:r>
              <a:rPr lang="en-US" altLang="en-US" smtClean="0"/>
              <a:t>Enforce referential integrity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2286000" y="283633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Features of Web Application Servers 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Security and user authentication</a:t>
            </a:r>
          </a:p>
          <a:p>
            <a:pPr eaLnBrk="1" hangingPunct="1"/>
            <a:r>
              <a:rPr lang="en-US" altLang="en-US" smtClean="0"/>
              <a:t>Access to multiple services</a:t>
            </a:r>
          </a:p>
          <a:p>
            <a:pPr eaLnBrk="1" hangingPunct="1"/>
            <a:r>
              <a:rPr lang="en-US" altLang="en-US" smtClean="0"/>
              <a:t>Integrated development environment</a:t>
            </a:r>
          </a:p>
          <a:p>
            <a:pPr eaLnBrk="1" hangingPunct="1"/>
            <a:r>
              <a:rPr lang="en-US" altLang="en-US" smtClean="0"/>
              <a:t>Computational languages</a:t>
            </a:r>
          </a:p>
          <a:p>
            <a:pPr eaLnBrk="1" hangingPunct="1"/>
            <a:r>
              <a:rPr lang="en-US" altLang="en-US" smtClean="0"/>
              <a:t>Automation generation of HTML pages</a:t>
            </a:r>
          </a:p>
          <a:p>
            <a:pPr eaLnBrk="1" hangingPunct="1"/>
            <a:r>
              <a:rPr lang="en-US" altLang="en-US" smtClean="0"/>
              <a:t>Performance and fault - tolerant features</a:t>
            </a:r>
          </a:p>
          <a:p>
            <a:pPr eaLnBrk="1" hangingPunct="1"/>
            <a:r>
              <a:rPr lang="en-US" altLang="en-US" smtClean="0"/>
              <a:t>Database access with transaction management capabilities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489075" y="522514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Web Database Development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 of interfacing databases with the web browser</a:t>
            </a:r>
          </a:p>
          <a:p>
            <a:pPr eaLnBrk="1" hangingPunct="1"/>
            <a:r>
              <a:rPr lang="en-US" altLang="en-US" smtClean="0"/>
              <a:t>Code examples </a:t>
            </a:r>
          </a:p>
          <a:p>
            <a:pPr lvl="1" eaLnBrk="1" hangingPunct="1"/>
            <a:r>
              <a:rPr lang="en-US" altLang="en-US" smtClean="0"/>
              <a:t>ColdFusion</a:t>
            </a:r>
          </a:p>
          <a:p>
            <a:pPr lvl="1" eaLnBrk="1" hangingPunct="1"/>
            <a:r>
              <a:rPr lang="en-US" altLang="en-US" smtClean="0"/>
              <a:t>PHP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199"/>
            <a:ext cx="8839200" cy="6451443"/>
          </a:xfrm>
          <a:prstGeom prst="rect">
            <a:avLst/>
          </a:prstGeom>
        </p:spPr>
      </p:pic>
      <p:sp>
        <p:nvSpPr>
          <p:cNvPr id="3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839200" cy="6447058"/>
          </a:xfrm>
          <a:prstGeom prst="rect">
            <a:avLst/>
          </a:prstGeom>
        </p:spPr>
      </p:pic>
      <p:sp>
        <p:nvSpPr>
          <p:cNvPr id="3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3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Summary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0" dirty="0">
                <a:ea typeface="ＭＳ Ｐゴシック" panose="020B0600070205080204" pitchFamily="34" charset="-128"/>
              </a:rPr>
              <a:t>Java Database Connectivity (JDBC) interfaces with Java applications with data sources</a:t>
            </a:r>
          </a:p>
          <a:p>
            <a:r>
              <a:rPr lang="en-US" altLang="en-US" b="0" dirty="0" smtClean="0">
                <a:ea typeface="ＭＳ Ｐゴシック" panose="020B0600070205080204" pitchFamily="34" charset="-128"/>
              </a:rPr>
              <a:t>Database </a:t>
            </a:r>
            <a:r>
              <a:rPr lang="en-US" altLang="en-US" b="0" dirty="0" smtClean="0">
                <a:ea typeface="ＭＳ Ｐゴシック" panose="020B0600070205080204" pitchFamily="34" charset="-128"/>
              </a:rPr>
              <a:t>access through the Web uses </a:t>
            </a:r>
            <a:r>
              <a:rPr lang="en-US" altLang="en-US" b="0" dirty="0" smtClean="0">
                <a:ea typeface="ＭＳ Ｐゴシック" panose="020B0600070205080204" pitchFamily="34" charset="-128"/>
              </a:rPr>
              <a:t>middleware</a:t>
            </a:r>
          </a:p>
          <a:p>
            <a:r>
              <a:rPr lang="en-US" altLang="en-US" b="0" dirty="0" smtClean="0">
                <a:ea typeface="ＭＳ Ｐゴシック" panose="020B0600070205080204" pitchFamily="34" charset="-128"/>
              </a:rPr>
              <a:t>On </a:t>
            </a:r>
            <a:r>
              <a:rPr lang="en-US" altLang="en-US" b="0" dirty="0" smtClean="0">
                <a:ea typeface="ＭＳ Ｐゴシック" panose="020B0600070205080204" pitchFamily="34" charset="-128"/>
              </a:rPr>
              <a:t>client side of Web browser, use plug-ins, Java and JavaScript, ActiveX, and </a:t>
            </a:r>
            <a:r>
              <a:rPr lang="en-US" altLang="en-US" b="0" dirty="0" smtClean="0">
                <a:ea typeface="ＭＳ Ｐゴシック" panose="020B0600070205080204" pitchFamily="34" charset="-128"/>
              </a:rPr>
              <a:t>VBScript</a:t>
            </a:r>
          </a:p>
          <a:p>
            <a:r>
              <a:rPr lang="en-US" altLang="en-US" b="0" dirty="0" smtClean="0">
                <a:ea typeface="ＭＳ Ｐゴシック" panose="020B0600070205080204" pitchFamily="34" charset="-128"/>
              </a:rPr>
              <a:t>On </a:t>
            </a:r>
            <a:r>
              <a:rPr lang="en-US" altLang="en-US" b="0" dirty="0" smtClean="0">
                <a:ea typeface="ＭＳ Ｐゴシック" panose="020B0600070205080204" pitchFamily="34" charset="-128"/>
              </a:rPr>
              <a:t>server side, middleware expands functionality of Web servers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Links them to wide range of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services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2233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7878097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Go to the Amazon Web Services website and observe the variety of capabilities they provide.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8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479614" y="489857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3630" y="1600200"/>
            <a:ext cx="9004169" cy="46482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How Web-to-database middleware is used to integrate databases with the </a:t>
            </a:r>
            <a:r>
              <a:rPr lang="en-US" altLang="en-US" sz="2600" dirty="0" smtClean="0"/>
              <a:t>Internet</a:t>
            </a:r>
          </a:p>
          <a:p>
            <a:pPr eaLnBrk="1" hangingPunct="1"/>
            <a:endParaRPr lang="en-US" altLang="en-US" sz="2600" dirty="0" smtClean="0"/>
          </a:p>
          <a:p>
            <a:pPr eaLnBrk="1" hangingPunct="1"/>
            <a:r>
              <a:rPr lang="en-US" altLang="en-US" sz="2600" dirty="0" smtClean="0"/>
              <a:t>What </a:t>
            </a:r>
            <a:r>
              <a:rPr lang="en-US" altLang="en-US" sz="2600" dirty="0" smtClean="0"/>
              <a:t>services are provided by Web application servers</a:t>
            </a:r>
          </a:p>
          <a:p>
            <a:pPr eaLnBrk="1" hangingPunct="1"/>
            <a:endParaRPr lang="en-US" altLang="en-US" sz="2600" dirty="0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0973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574675" y="5334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Java Database Connectivity (JDBC)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Java</a:t>
            </a:r>
            <a:r>
              <a:rPr lang="en-US" altLang="en-US" dirty="0" smtClean="0"/>
              <a:t>: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Object-oriented programming language that runs on top of web browser software</a:t>
            </a:r>
          </a:p>
          <a:p>
            <a:pPr eaLnBrk="1" hangingPunct="1"/>
            <a:r>
              <a:rPr lang="en-US" altLang="en-US" dirty="0" smtClean="0"/>
              <a:t>Application programming interface that allows a Java program to interact with a wide range of data sources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2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600200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Advantages of JDBC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Company can leverage existing technology and personnel training</a:t>
            </a:r>
          </a:p>
          <a:p>
            <a:pPr eaLnBrk="1" hangingPunct="1"/>
            <a:r>
              <a:rPr lang="en-US" altLang="en-US" smtClean="0"/>
              <a:t>Allows direct access to database server or access via database middleware</a:t>
            </a:r>
          </a:p>
          <a:p>
            <a:pPr eaLnBrk="1" hangingPunct="1"/>
            <a:r>
              <a:rPr lang="en-US" altLang="en-US" smtClean="0"/>
              <a:t>Allows programmers to use their SQL skills to manipulate the data in the company's databases</a:t>
            </a:r>
          </a:p>
          <a:p>
            <a:pPr eaLnBrk="1" hangingPunct="1"/>
            <a:r>
              <a:rPr lang="en-US" altLang="en-US" smtClean="0"/>
              <a:t>Provides a way to connect to databases through an ODBC driver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9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199"/>
            <a:ext cx="8915400" cy="645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4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489075" y="250976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Web-to-Database Middleware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Web server is the main hub through which Internet services are accessed</a:t>
            </a:r>
          </a:p>
          <a:p>
            <a:pPr eaLnBrk="1" hangingPunct="1"/>
            <a:r>
              <a:rPr lang="en-US" altLang="en-US" b="1" smtClean="0"/>
              <a:t>Server-side extension</a:t>
            </a:r>
            <a:r>
              <a:rPr lang="en-US" altLang="en-US" smtClean="0"/>
              <a:t>: Program that interacts directly with the web server</a:t>
            </a:r>
          </a:p>
          <a:p>
            <a:pPr lvl="1" eaLnBrk="1" hangingPunct="1"/>
            <a:r>
              <a:rPr lang="en-US" altLang="en-US" smtClean="0"/>
              <a:t>Known as </a:t>
            </a:r>
            <a:r>
              <a:rPr lang="en-US" altLang="en-US" b="1" smtClean="0"/>
              <a:t>web-to-database middleware</a:t>
            </a:r>
          </a:p>
          <a:p>
            <a:pPr lvl="1" eaLnBrk="1" hangingPunct="1"/>
            <a:r>
              <a:rPr lang="en-US" altLang="en-US" smtClean="0"/>
              <a:t>Provides its services to the web server in a way that is totally transparent to the client browser</a:t>
            </a:r>
          </a:p>
          <a:p>
            <a:pPr eaLnBrk="1" hangingPunct="1"/>
            <a:r>
              <a:rPr lang="en-US" altLang="en-US" smtClean="0"/>
              <a:t>Middleware must be well integrated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649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2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489075" y="511629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Web Browser 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Software that lets users navigate the web from their client computer</a:t>
            </a:r>
          </a:p>
          <a:p>
            <a:pPr eaLnBrk="1" hangingPunct="1"/>
            <a:r>
              <a:rPr lang="en-US" altLang="en-US" smtClean="0"/>
              <a:t>Interprets HTML code received from web server </a:t>
            </a:r>
          </a:p>
          <a:p>
            <a:pPr eaLnBrk="1" hangingPunct="1"/>
            <a:r>
              <a:rPr lang="en-US" altLang="en-US" smtClean="0"/>
              <a:t>Presents different page components in standard way</a:t>
            </a:r>
          </a:p>
          <a:p>
            <a:pPr eaLnBrk="1" hangingPunct="1"/>
            <a:r>
              <a:rPr lang="en-US" altLang="en-US" smtClean="0"/>
              <a:t>Web is a stateless system</a:t>
            </a:r>
          </a:p>
          <a:p>
            <a:pPr lvl="1" eaLnBrk="1" hangingPunct="1"/>
            <a:r>
              <a:rPr lang="en-US" altLang="en-US" b="1" smtClean="0"/>
              <a:t>Stateless system</a:t>
            </a:r>
            <a:r>
              <a:rPr lang="en-US" altLang="en-US" smtClean="0"/>
              <a:t>: Web server does not know the status of any clients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4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489075" y="500743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Client-Side Extensions 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 functionality to Web browser</a:t>
            </a:r>
          </a:p>
          <a:p>
            <a:pPr eaLnBrk="1" hangingPunct="1"/>
            <a:r>
              <a:rPr lang="en-US" altLang="en-US" dirty="0" smtClean="0"/>
              <a:t>Types </a:t>
            </a:r>
          </a:p>
          <a:p>
            <a:pPr lvl="1" eaLnBrk="1" hangingPunct="1"/>
            <a:r>
              <a:rPr lang="en-US" altLang="en-US" b="1" dirty="0" smtClean="0"/>
              <a:t>Plug-in</a:t>
            </a:r>
            <a:r>
              <a:rPr lang="en-US" altLang="en-US" dirty="0" smtClean="0"/>
              <a:t>: External application automatically invoked by the browser when needed</a:t>
            </a:r>
          </a:p>
          <a:p>
            <a:pPr lvl="1" eaLnBrk="1" hangingPunct="1"/>
            <a:r>
              <a:rPr lang="en-US" altLang="en-US" b="1" dirty="0" smtClean="0"/>
              <a:t>Java and JavaScript</a:t>
            </a:r>
            <a:r>
              <a:rPr lang="en-US" altLang="en-US" dirty="0" smtClean="0"/>
              <a:t>: Embedded in web page</a:t>
            </a:r>
          </a:p>
          <a:p>
            <a:pPr lvl="2" eaLnBrk="1" hangingPunct="1"/>
            <a:r>
              <a:rPr lang="en-US" altLang="en-US" dirty="0" smtClean="0"/>
              <a:t>Downloaded with the Web page and activated by an event</a:t>
            </a:r>
          </a:p>
          <a:p>
            <a:pPr lvl="1" eaLnBrk="1" hangingPunct="1"/>
            <a:r>
              <a:rPr lang="en-US" altLang="en-US" b="1" dirty="0" smtClean="0"/>
              <a:t>ActiveX and VBScript</a:t>
            </a:r>
            <a:r>
              <a:rPr lang="en-US" altLang="en-US" dirty="0" smtClean="0"/>
              <a:t>: Embedded in web page</a:t>
            </a:r>
          </a:p>
          <a:p>
            <a:pPr lvl="2" eaLnBrk="1" hangingPunct="1"/>
            <a:r>
              <a:rPr lang="en-US" altLang="en-US" dirty="0" smtClean="0"/>
              <a:t>Downloaded with page and activated by event</a:t>
            </a:r>
          </a:p>
          <a:p>
            <a:pPr lvl="2" eaLnBrk="1" hangingPunct="1"/>
            <a:r>
              <a:rPr lang="en-US" altLang="en-US" dirty="0" smtClean="0"/>
              <a:t>Oriented to Windows applications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92&quot;/&gt;&lt;/object&gt;&lt;object type=&quot;3&quot; unique_id=&quot;10005&quot;&gt;&lt;property id=&quot;20148&quot; value=&quot;5&quot;/&gt;&lt;property id=&quot;20300&quot; value=&quot;Slide 2 - &amp;quot;Welcome to ACIS 5504!&amp;quot;&quot;/&gt;&lt;property id=&quot;20307&quot; value=&quot;314&quot;/&gt;&lt;/object&gt;&lt;object type=&quot;3&quot; unique_id=&quot;10006&quot;&gt;&lt;property id=&quot;20148&quot; value=&quot;5&quot;/&gt;&lt;property id=&quot;20300&quot; value=&quot;Slide 3 - &amp;quot;Welcome to ACIS 5504!&amp;quot;&quot;/&gt;&lt;property id=&quot;20307&quot; value=&quot;326&quot;/&gt;&lt;/object&gt;&lt;object type=&quot;3&quot; unique_id=&quot;10007&quot;&gt;&lt;property id=&quot;20148&quot; value=&quot;5&quot;/&gt;&lt;property id=&quot;20300&quot; value=&quot;Slide 4 - &amp;quot;WebEx Lectures&amp;quot;&quot;/&gt;&lt;property id=&quot;20307&quot; value=&quot;319&quot;/&gt;&lt;/object&gt;&lt;object type=&quot;3&quot; unique_id=&quot;10008&quot;&gt;&lt;property id=&quot;20148&quot; value=&quot;5&quot;/&gt;&lt;property id=&quot;20300&quot; value=&quot;Slide 5 - &amp;quot;Course Forums&amp;quot;&quot;/&gt;&lt;property id=&quot;20307&quot; value=&quot;318&quot;/&gt;&lt;/object&gt;&lt;object type=&quot;3&quot; unique_id=&quot;10009&quot;&gt;&lt;property id=&quot;20148&quot; value=&quot;5&quot;/&gt;&lt;property id=&quot;20300&quot; value=&quot;Slide 6 - &amp;quot;E-Mail Policy&amp;quot;&quot;/&gt;&lt;property id=&quot;20307&quot; value=&quot;258&quot;/&gt;&lt;/object&gt;&lt;object type=&quot;3&quot; unique_id=&quot;10010&quot;&gt;&lt;property id=&quot;20148&quot; value=&quot;5&quot;/&gt;&lt;property id=&quot;20300&quot; value=&quot;Slide 7 - &amp;quot;E-Mail Policy (2)&amp;quot;&quot;/&gt;&lt;property id=&quot;20307&quot; value=&quot;321&quot;/&gt;&lt;/object&gt;&lt;object type=&quot;3&quot; unique_id=&quot;10011&quot;&gt;&lt;property id=&quot;20148&quot; value=&quot;5&quot;/&gt;&lt;property id=&quot;20300&quot; value=&quot;Slide 8 - &amp;quot;Website Content&amp;quot;&quot;/&gt;&lt;property id=&quot;20307&quot; value=&quot;322&quot;/&gt;&lt;/object&gt;&lt;object type=&quot;3&quot; unique_id=&quot;10012&quot;&gt;&lt;property id=&quot;20148&quot; value=&quot;5&quot;/&gt;&lt;property id=&quot;20300&quot; value=&quot;Slide 9 - &amp;quot;Website Content (2)&amp;quot;&quot;/&gt;&lt;property id=&quot;20307&quot; value=&quot;316&quot;/&gt;&lt;/object&gt;&lt;object type=&quot;3&quot; unique_id=&quot;10013&quot;&gt;&lt;property id=&quot;20148&quot; value=&quot;5&quot;/&gt;&lt;property id=&quot;20300&quot; value=&quot;Slide 10 - &amp;quot;Grading and Course Make-Up&amp;quot;&quot;/&gt;&lt;property id=&quot;20307&quot; value=&quot;261&quot;/&gt;&lt;/object&gt;&lt;object type=&quot;3&quot; unique_id=&quot;10014&quot;&gt;&lt;property id=&quot;20148&quot; value=&quot;5&quot;/&gt;&lt;property id=&quot;20300&quot; value=&quot;Slide 11 - &amp;quot;Assignments&amp;quot;&quot;/&gt;&lt;property id=&quot;20307&quot; value=&quot;315&quot;/&gt;&lt;/object&gt;&lt;object type=&quot;3&quot; unique_id=&quot;10015&quot;&gt;&lt;property id=&quot;20148&quot; value=&quot;5&quot;/&gt;&lt;property id=&quot;20300&quot; value=&quot;Slide 12 - &amp;quot;Assignment Turn-In&amp;quot;&quot;/&gt;&lt;property id=&quot;20307&quot; value=&quot;259&quot;/&gt;&lt;/object&gt;&lt;object type=&quot;3&quot; unique_id=&quot;10016&quot;&gt;&lt;property id=&quot;20148&quot; value=&quot;5&quot;/&gt;&lt;property id=&quot;20300&quot; value=&quot;Slide 13 - &amp;quot;Exams&amp;quot;&quot;/&gt;&lt;property id=&quot;20307&quot; value=&quot;324&quot;/&gt;&lt;/object&gt;&lt;object type=&quot;3&quot; unique_id=&quot;10017&quot;&gt;&lt;property id=&quot;20148&quot; value=&quot;5&quot;/&gt;&lt;property id=&quot;20300&quot; value=&quot;Slide 14 - &amp;quot;FAQ’s&amp;quot;&quot;/&gt;&lt;property id=&quot;20307&quot; value=&quot;303&quot;/&gt;&lt;/object&gt;&lt;object type=&quot;3&quot; unique_id=&quot;10018&quot;&gt;&lt;property id=&quot;20148&quot; value=&quot;5&quot;/&gt;&lt;property id=&quot;20300&quot; value=&quot;Slide 15 - &amp;quot;FAQ’s (2)&amp;quot;&quot;/&gt;&lt;property id=&quot;20307&quot; value=&quot;317&quot;/&gt;&lt;/object&gt;&lt;object type=&quot;3&quot; unique_id=&quot;10019&quot;&gt;&lt;property id=&quot;20148&quot; value=&quot;5&quot;/&gt;&lt;property id=&quot;20300&quot; value=&quot;Slide 16 - &amp;quot;FAQ’s (3)&amp;quot;&quot;/&gt;&lt;property id=&quot;20307&quot; value=&quot;323&quot;/&gt;&lt;/object&gt;&lt;object type=&quot;3&quot; unique_id=&quot;10020&quot;&gt;&lt;property id=&quot;20148&quot; value=&quot;5&quot;/&gt;&lt;property id=&quot;20300&quot; value=&quot;Slide 17 - &amp;quot;Course Composition&amp;quot;&quot;/&gt;&lt;property id=&quot;20307&quot; value=&quot;313&quot;/&gt;&lt;/object&gt;&lt;object type=&quot;3&quot; unique_id=&quot;10021&quot;&gt;&lt;property id=&quot;20148&quot; value=&quot;5&quot;/&gt;&lt;property id=&quot;20300&quot; value=&quot;Slide 18 - &amp;quot;Course Content&amp;quot;&quot;/&gt;&lt;property id=&quot;20307&quot; value=&quot;295&quot;/&gt;&lt;/object&gt;&lt;object type=&quot;3&quot; unique_id=&quot;10022&quot;&gt;&lt;property id=&quot;20148&quot; value=&quot;5&quot;/&gt;&lt;property id=&quot;20300&quot; value=&quot;Slide 19&quot;/&gt;&lt;property id=&quot;20307&quot; value=&quot;304&quot;/&gt;&lt;/object&gt;&lt;object type=&quot;3&quot; unique_id=&quot;10023&quot;&gt;&lt;property id=&quot;20148&quot; value=&quot;5&quot;/&gt;&lt;property id=&quot;20300&quot; value=&quot;Slide 20&quot;/&gt;&lt;property id=&quot;20307&quot; value=&quot;305&quot;/&gt;&lt;/object&gt;&lt;object type=&quot;3&quot; unique_id=&quot;10024&quot;&gt;&lt;property id=&quot;20148&quot; value=&quot;5&quot;/&gt;&lt;property id=&quot;20300&quot; value=&quot;Slide 21&quot;/&gt;&lt;property id=&quot;20307&quot; value=&quot;306&quot;/&gt;&lt;/object&gt;&lt;object type=&quot;3&quot; unique_id=&quot;10025&quot;&gt;&lt;property id=&quot;20148&quot; value=&quot;5&quot;/&gt;&lt;property id=&quot;20300&quot; value=&quot;Slide 22&quot;/&gt;&lt;property id=&quot;20307&quot; value=&quot;307&quot;/&gt;&lt;/object&gt;&lt;object type=&quot;3&quot; unique_id=&quot;10026&quot;&gt;&lt;property id=&quot;20148&quot; value=&quot;5&quot;/&gt;&lt;property id=&quot;20300&quot; value=&quot;Slide 23&quot;/&gt;&lt;property id=&quot;20307&quot; value=&quot;308&quot;/&gt;&lt;/object&gt;&lt;object type=&quot;3&quot; unique_id=&quot;10027&quot;&gt;&lt;property id=&quot;20148&quot; value=&quot;5&quot;/&gt;&lt;property id=&quot;20300&quot; value=&quot;Slide 24&quot;/&gt;&lt;property id=&quot;20307&quot; value=&quot;309&quot;/&gt;&lt;/object&gt;&lt;object type=&quot;3&quot; unique_id=&quot;10028&quot;&gt;&lt;property id=&quot;20148&quot; value=&quot;5&quot;/&gt;&lt;property id=&quot;20300&quot; value=&quot;Slide 25&quot;/&gt;&lt;property id=&quot;20307&quot; value=&quot;310&quot;/&gt;&lt;/object&gt;&lt;object type=&quot;3&quot; unique_id=&quot;10029&quot;&gt;&lt;property id=&quot;20148&quot; value=&quot;5&quot;/&gt;&lt;property id=&quot;20300&quot; value=&quot;Slide 26&quot;/&gt;&lt;property id=&quot;20307&quot; value=&quot;311&quot;/&gt;&lt;/object&gt;&lt;object type=&quot;3&quot; unique_id=&quot;10030&quot;&gt;&lt;property id=&quot;20148&quot; value=&quot;5&quot;/&gt;&lt;property id=&quot;20300&quot; value=&quot;Slide 27 - &amp;quot;Other Issues&amp;quot;&quot;/&gt;&lt;property id=&quot;20307&quot; value=&quot;302&quot;/&gt;&lt;/object&gt;&lt;object type=&quot;3&quot; unique_id=&quot;10031&quot;&gt;&lt;property id=&quot;20148&quot; value=&quot;5&quot;/&gt;&lt;property id=&quot;20300&quot; value=&quot;Slide 28 - &amp;quot;Typical Week&amp;quot;&quot;/&gt;&lt;property id=&quot;20307&quot; value=&quot;281&quot;/&gt;&lt;/object&gt;&lt;object type=&quot;3&quot; unique_id=&quot;10032&quot;&gt;&lt;property id=&quot;20148&quot; value=&quot;5&quot;/&gt;&lt;property id=&quot;20300&quot; value=&quot;Slide 29 - &amp;quot;For Next Week&amp;quot;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plate -- VT">
  <a:themeElements>
    <a:clrScheme name="Template -- 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-- VT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Template -- 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-- V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Settings\stephen.dargis\Desktop\Template -- VT.ppt</Template>
  <TotalTime>5399</TotalTime>
  <Words>556</Words>
  <Application>Microsoft Office PowerPoint</Application>
  <PresentationFormat>On-screen Show (4:3)</PresentationFormat>
  <Paragraphs>95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Monotype Sorts</vt:lpstr>
      <vt:lpstr>Tahoma</vt:lpstr>
      <vt:lpstr>Times New Roman</vt:lpstr>
      <vt:lpstr>Webdings</vt:lpstr>
      <vt:lpstr>Template -- VT</vt:lpstr>
      <vt:lpstr>PowerPoint Presentation</vt:lpstr>
      <vt:lpstr>Learning Objectives</vt:lpstr>
      <vt:lpstr>Java Database Connectivity (JDBC)</vt:lpstr>
      <vt:lpstr>Advantages of JDBC</vt:lpstr>
      <vt:lpstr>PowerPoint Presentation</vt:lpstr>
      <vt:lpstr>Web-to-Database Middleware</vt:lpstr>
      <vt:lpstr>PowerPoint Presentation</vt:lpstr>
      <vt:lpstr>Web Browser </vt:lpstr>
      <vt:lpstr>Client-Side Extensions </vt:lpstr>
      <vt:lpstr>Web Application Servers</vt:lpstr>
      <vt:lpstr>Features of Web Application Servers </vt:lpstr>
      <vt:lpstr>Web Database Development</vt:lpstr>
      <vt:lpstr>PowerPoint Presentation</vt:lpstr>
      <vt:lpstr>PowerPoint Presentation</vt:lpstr>
      <vt:lpstr>Summary</vt:lpstr>
      <vt:lpstr>Task</vt:lpstr>
    </vt:vector>
  </TitlesOfParts>
  <Company>NMCI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Items</dc:title>
  <dc:creator>stephen.dargis</dc:creator>
  <cp:lastModifiedBy>Steve Sheetz</cp:lastModifiedBy>
  <cp:revision>337</cp:revision>
  <dcterms:created xsi:type="dcterms:W3CDTF">2003-01-16T16:51:42Z</dcterms:created>
  <dcterms:modified xsi:type="dcterms:W3CDTF">2017-10-07T14:33:06Z</dcterms:modified>
</cp:coreProperties>
</file>