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1"/>
  </p:notesMasterIdLst>
  <p:handoutMasterIdLst>
    <p:handoutMasterId r:id="rId32"/>
  </p:handoutMasterIdLst>
  <p:sldIdLst>
    <p:sldId id="292" r:id="rId2"/>
    <p:sldId id="484" r:id="rId3"/>
    <p:sldId id="485" r:id="rId4"/>
    <p:sldId id="525" r:id="rId5"/>
    <p:sldId id="486" r:id="rId6"/>
    <p:sldId id="487" r:id="rId7"/>
    <p:sldId id="488" r:id="rId8"/>
    <p:sldId id="526" r:id="rId9"/>
    <p:sldId id="566" r:id="rId10"/>
    <p:sldId id="550" r:id="rId11"/>
    <p:sldId id="565" r:id="rId12"/>
    <p:sldId id="567" r:id="rId13"/>
    <p:sldId id="535" r:id="rId14"/>
    <p:sldId id="529" r:id="rId15"/>
    <p:sldId id="494" r:id="rId16"/>
    <p:sldId id="553" r:id="rId17"/>
    <p:sldId id="560" r:id="rId18"/>
    <p:sldId id="554" r:id="rId19"/>
    <p:sldId id="561" r:id="rId20"/>
    <p:sldId id="555" r:id="rId21"/>
    <p:sldId id="569" r:id="rId22"/>
    <p:sldId id="562" r:id="rId23"/>
    <p:sldId id="564" r:id="rId24"/>
    <p:sldId id="557" r:id="rId25"/>
    <p:sldId id="559" r:id="rId26"/>
    <p:sldId id="558" r:id="rId27"/>
    <p:sldId id="545" r:id="rId28"/>
    <p:sldId id="546" r:id="rId29"/>
    <p:sldId id="563" r:id="rId30"/>
  </p:sldIdLst>
  <p:sldSz cx="9144000" cy="6858000" type="screen4x3"/>
  <p:notesSz cx="6934200" cy="9220200"/>
  <p:custDataLst>
    <p:tags r:id="rId33"/>
  </p:custDataLst>
  <p:defaultTextStyle>
    <a:defPPr>
      <a:defRPr lang="en-US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jas Iyer" initials="TI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 autoAdjust="0"/>
    <p:restoredTop sz="90929"/>
  </p:normalViewPr>
  <p:slideViewPr>
    <p:cSldViewPr>
      <p:cViewPr varScale="1">
        <p:scale>
          <a:sx n="83" d="100"/>
          <a:sy n="83" d="100"/>
        </p:scale>
        <p:origin x="31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64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6F7B278-2B3F-46CF-8931-2BC6F8EB33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081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79913"/>
            <a:ext cx="508635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1146F13-B57D-4DE0-899D-FA9B87F733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057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8739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0892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8122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6805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7878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0431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947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0398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0517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0462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8038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527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328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41DE58-C35D-4631-AB52-2BDF5B8E97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3773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C31463-D8B8-47FA-AF0B-878C91323C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932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152400"/>
            <a:ext cx="21145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075" y="152400"/>
            <a:ext cx="61912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44919B-919F-4E80-88D9-D5548AEE05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266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76400"/>
            <a:ext cx="8077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4038600"/>
            <a:ext cx="8077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dirty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16D23A-C03F-44C9-9CAB-A99EE11D7E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54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76200"/>
            <a:ext cx="6172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D0C8D-CF30-478E-9ADF-4C48357786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29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483469-0284-4DAE-ACAA-4AFFBDF07E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099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74F6CA-C2F1-41A1-B8C3-2C15891EA0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273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349BA8-F855-4D69-AC3B-1469890427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676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C88546-F1A5-4EBC-AC88-46062DEFA9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313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47F166-5AFE-4545-BCBE-5C761779AD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55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1D8B3D-E700-4C27-B818-EFFA1BB026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14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29168-9154-43A0-B28A-1E4258387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24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676400"/>
            <a:ext cx="8458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 Click to edit Master text styles</a:t>
            </a:r>
          </a:p>
          <a:p>
            <a:pPr lvl="1"/>
            <a:r>
              <a:rPr lang="en-US" altLang="en-US" smtClean="0"/>
              <a:t> 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 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457200" y="1565275"/>
            <a:ext cx="79248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7200" y="1489075"/>
            <a:ext cx="79248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fld id="{80CEC538-5A4E-4E40-933F-8DEA5D21A93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52400"/>
            <a:ext cx="617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1868424" cy="3931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u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tm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24000" y="457200"/>
            <a:ext cx="7391400" cy="1066800"/>
          </a:xfrm>
          <a:noFill/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3200" i="1" dirty="0" smtClean="0"/>
              <a:t>Chapter 4 </a:t>
            </a:r>
            <a:r>
              <a:rPr lang="en-US" altLang="en-US" sz="3200" i="1" smtClean="0"/>
              <a:t>Part </a:t>
            </a:r>
            <a:r>
              <a:rPr lang="en-US" altLang="en-US" sz="3200" i="1" smtClean="0"/>
              <a:t>1</a:t>
            </a:r>
            <a:endParaRPr lang="en-US" altLang="en-US" sz="3200" i="1" dirty="0" smtClean="0"/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3200" i="1" dirty="0" smtClean="0"/>
              <a:t>Entity Relationship (ER) Modeling</a:t>
            </a:r>
            <a:endParaRPr lang="en-US" altLang="en-US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1955" y="6457890"/>
            <a:ext cx="8845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000" dirty="0"/>
              <a:t>The slides in this presentation have been adapted from slides provided with the </a:t>
            </a:r>
            <a:r>
              <a:rPr lang="en-US" sz="1000" i="1" dirty="0"/>
              <a:t>textbook</a:t>
            </a:r>
            <a:r>
              <a:rPr lang="en-US" sz="1000" dirty="0"/>
              <a:t>, </a:t>
            </a:r>
            <a:r>
              <a:rPr lang="en-US" altLang="en-US" sz="1000" dirty="0"/>
              <a:t>Database Systems: Design, Implementation, and Management, </a:t>
            </a:r>
            <a:endParaRPr lang="en-US" altLang="en-US" sz="1000" dirty="0" smtClean="0"/>
          </a:p>
          <a:p>
            <a:pPr>
              <a:buNone/>
            </a:pPr>
            <a:r>
              <a:rPr lang="en-US" altLang="en-US" sz="1000" dirty="0" smtClean="0"/>
              <a:t>12E</a:t>
            </a:r>
            <a:r>
              <a:rPr lang="en-US" sz="1000" dirty="0"/>
              <a:t>, Cornel and Morris, </a:t>
            </a:r>
            <a:r>
              <a:rPr lang="en-US" altLang="en-US" sz="1000" dirty="0"/>
              <a:t>Copyright © 2017  Cengage Learning</a:t>
            </a:r>
            <a:r>
              <a:rPr lang="en-US" altLang="en-US" sz="1000" dirty="0" smtClean="0"/>
              <a:t>.</a:t>
            </a:r>
            <a:endParaRPr lang="en-US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00200"/>
            <a:ext cx="6629400" cy="472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94"/>
    </mc:Choice>
    <mc:Fallback xmlns="">
      <p:transition spd="slow" advTm="599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2214" y="533400"/>
            <a:ext cx="7162800" cy="6806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Multi-valued Attribute Group Example: Employee-Dependent</a:t>
            </a:r>
          </a:p>
        </p:txBody>
      </p:sp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8763000" cy="479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4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05000" y="0"/>
            <a:ext cx="7391400" cy="68065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Decomposing a Multi-valued Attribute</a:t>
            </a: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6682"/>
            <a:ext cx="8839200" cy="2814718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613354"/>
            <a:ext cx="8839200" cy="297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3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12</a:t>
            </a:r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04" y="3276600"/>
            <a:ext cx="8833474" cy="32004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133600" y="570388"/>
            <a:ext cx="6172200" cy="6806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Derived Attributes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6075" y="1676400"/>
            <a:ext cx="8458200" cy="464820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defRPr/>
            </a:pPr>
            <a:r>
              <a:rPr lang="en-US" altLang="en-US" b="1" dirty="0" smtClean="0"/>
              <a:t>Derived attribute</a:t>
            </a:r>
            <a:r>
              <a:rPr lang="en-US" altLang="en-US" dirty="0" smtClean="0"/>
              <a:t>: Attribute whose value is calculated from other attributes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/>
              <a:t>D</a:t>
            </a:r>
            <a:r>
              <a:rPr lang="en-US" altLang="en-US" dirty="0" smtClean="0"/>
              <a:t>erived using an algorithm </a:t>
            </a:r>
          </a:p>
          <a:p>
            <a:pPr marL="457200" lvl="1" indent="0" eaLnBrk="1" fontAlgn="auto" hangingPunct="1">
              <a:buFontTx/>
              <a:buNone/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130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Relationships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Most important concept in relational DB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Relationships between entities always operate in both directions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b="1" dirty="0" smtClean="0"/>
              <a:t>Participants in a relationship</a:t>
            </a:r>
            <a:r>
              <a:rPr lang="en-US" altLang="en-US" dirty="0" smtClean="0"/>
              <a:t>: </a:t>
            </a:r>
            <a:r>
              <a:rPr lang="en-US" altLang="en-US" dirty="0"/>
              <a:t>Entities that are connected by </a:t>
            </a:r>
            <a:r>
              <a:rPr lang="en-US" altLang="en-US" dirty="0" smtClean="0"/>
              <a:t>a relationship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Implemented with Foreign Keys</a:t>
            </a:r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2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Connectivity and Cardinality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72683"/>
            <a:ext cx="8763000" cy="46482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Connectivity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Describes the relationship classification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One </a:t>
            </a:r>
            <a:r>
              <a:rPr lang="en-US" altLang="en-US" dirty="0">
                <a:ea typeface="ＭＳ Ｐゴシック" panose="020B0600070205080204" pitchFamily="34" charset="-128"/>
              </a:rPr>
              <a:t>to many, one to one, or many to many</a:t>
            </a:r>
            <a:endParaRPr lang="en-US" altLang="en-US" dirty="0"/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Cardinality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Expresses minimum and maximum number of instances/entity occurrences associated with one instance/occurrence of related entity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Established by very concise statements known as business rules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Each order is placed by 1:1 (one and only one) customer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Each customer can place 0:M (zero, one, or many) orders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3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Figure 4.7 - Connectivity and Cardinality in an ERD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15</a:t>
            </a: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0" y="1600200"/>
            <a:ext cx="9044609" cy="2819400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" y="4376049"/>
            <a:ext cx="9136626" cy="225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0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1:M Relationship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45" y="1905000"/>
            <a:ext cx="8659433" cy="2876951"/>
          </a:xfrm>
          <a:prstGeom prst="rect">
            <a:avLst/>
          </a:prstGeom>
        </p:spPr>
      </p:pic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8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948"/>
            <a:ext cx="9067800" cy="6517452"/>
          </a:xfrm>
          <a:prstGeom prst="rect">
            <a:avLst/>
          </a:prstGeom>
        </p:spPr>
      </p:pic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1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8668960" cy="3419952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5" y="3429000"/>
            <a:ext cx="8735644" cy="3181794"/>
          </a:xfrm>
          <a:prstGeom prst="rect">
            <a:avLst/>
          </a:prstGeom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8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8855910" cy="6400800"/>
          </a:xfrm>
          <a:prstGeom prst="rect">
            <a:avLst/>
          </a:prstGeom>
        </p:spPr>
      </p:pic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72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Learning Objectives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Describe the main characteristics of entity relationship models</a:t>
            </a:r>
          </a:p>
          <a:p>
            <a:pPr eaLnBrk="1" hangingPunct="1"/>
            <a:r>
              <a:rPr lang="en-US" altLang="en-US" dirty="0" smtClean="0"/>
              <a:t>Explain how relationships between entities are defined, refined, and incorporated into the database design process</a:t>
            </a:r>
          </a:p>
          <a:p>
            <a:pPr eaLnBrk="1" hangingPunct="1"/>
            <a:r>
              <a:rPr lang="en-US" altLang="en-US" dirty="0" smtClean="0"/>
              <a:t>Create example a set of tables and data for an ERD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0802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"/>
    </mc:Choice>
    <mc:Fallback xmlns="">
      <p:transition spd="slow" advTm="364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2"/>
        <p14:pauseEvt time="0" objId="2"/>
        <p14:seekEvt time="0" objId="2" seek="0"/>
        <p14:resumeEvt time="200" objId="2"/>
        <p14:pauseEvt time="4629" objId="2"/>
      </p14:showEvt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8668960" cy="1814052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0" y="1890252"/>
            <a:ext cx="8564170" cy="2448426"/>
          </a:xfrm>
          <a:prstGeom prst="rect">
            <a:avLst/>
          </a:prstGeom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20</a:t>
            </a: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0" y="4346052"/>
            <a:ext cx="856417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(in)Correctly Capturing Semantics from Problem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1600200"/>
            <a:ext cx="8763001" cy="5029200"/>
          </a:xfrm>
          <a:prstGeom prst="rect">
            <a:avLst/>
          </a:prstGeom>
        </p:spPr>
      </p:pic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5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18" y="4495800"/>
            <a:ext cx="8939981" cy="19297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76" y="1981200"/>
            <a:ext cx="8939981" cy="1752600"/>
          </a:xfrm>
          <a:prstGeom prst="rect">
            <a:avLst/>
          </a:prstGeom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362200" y="219352"/>
            <a:ext cx="6172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kern="0" dirty="0" smtClean="0"/>
              <a:t>Implementing M:N (many to many)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32767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2400"/>
            <a:ext cx="8978483" cy="6400800"/>
          </a:xfrm>
          <a:prstGeom prst="rect">
            <a:avLst/>
          </a:prstGeom>
        </p:spPr>
      </p:pic>
      <p:sp>
        <p:nvSpPr>
          <p:cNvPr id="3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5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" y="76200"/>
            <a:ext cx="8978098" cy="5867400"/>
          </a:xfrm>
          <a:prstGeom prst="rect">
            <a:avLst/>
          </a:prstGeom>
        </p:spPr>
      </p:pic>
      <p:sp>
        <p:nvSpPr>
          <p:cNvPr id="3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7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5671"/>
            <a:ext cx="8686800" cy="6707581"/>
          </a:xfrm>
          <a:prstGeom prst="rect">
            <a:avLst/>
          </a:prstGeom>
        </p:spPr>
      </p:pic>
      <p:sp>
        <p:nvSpPr>
          <p:cNvPr id="3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3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8839200" cy="6477072"/>
          </a:xfrm>
          <a:prstGeom prst="rect">
            <a:avLst/>
          </a:prstGeom>
        </p:spPr>
      </p:pic>
      <p:sp>
        <p:nvSpPr>
          <p:cNvPr id="3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24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Entity relationship (ER) model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Uses ERD to represent conceptual database based on the views of end users, i.e., contains semantic content from the problem domain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ERM’s main components: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Entities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Relationships (1:M, M:N, 1:1)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Attributes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en-US" dirty="0" smtClean="0">
                <a:ea typeface="ＭＳ Ｐゴシック" panose="020B0600070205080204" pitchFamily="34" charset="-128"/>
              </a:rPr>
              <a:t>Primary Key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en-US" dirty="0" smtClean="0">
                <a:ea typeface="ＭＳ Ｐゴシック" panose="020B0600070205080204" pitchFamily="34" charset="-128"/>
              </a:rPr>
              <a:t>Foreign Key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en-US" dirty="0" smtClean="0">
                <a:ea typeface="ＭＳ Ｐゴシック" panose="020B0600070205080204" pitchFamily="34" charset="-128"/>
              </a:rPr>
              <a:t>Data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Includes connectivity and cardinality notations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66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Summary (cont’d.)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Connectivity's and cardinalities are based on business rules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M:N relationship is valid at conceptual level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Must be mapped to a set of 1:M relationships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ERDs are built by examining relationships among entities from business rules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UML class diagrams have slightly higher semantic content than ERDs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09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12233"/>
            <a:ext cx="6019556" cy="12192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Task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29" y="2286000"/>
            <a:ext cx="7878097" cy="3733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0" dirty="0" smtClean="0">
                <a:ea typeface="ＭＳ Ｐゴシック" panose="020B0600070205080204" pitchFamily="34" charset="-128"/>
              </a:rPr>
              <a:t>Sketch (no need to create them in a DBMS) three tables that implement the ERD contained in Figure 4.34 on slide 20 above. Be sure to have all the attributes and sufficient data to demonstrate the relationships.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/>
              <a:t>2</a:t>
            </a:r>
            <a:r>
              <a:rPr lang="en-US" alt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4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Entity Relationship Model (ERM)</a:t>
            </a:r>
          </a:p>
        </p:txBody>
      </p:sp>
      <p:sp>
        <p:nvSpPr>
          <p:cNvPr id="15363" name="Rectangle 1027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077200" cy="4648200"/>
          </a:xfrm>
        </p:spPr>
        <p:txBody>
          <a:bodyPr/>
          <a:lstStyle/>
          <a:p>
            <a:pPr eaLnBrk="1" hangingPunct="1"/>
            <a:r>
              <a:rPr lang="en-US" altLang="en-US" dirty="0"/>
              <a:t>R</a:t>
            </a:r>
            <a:r>
              <a:rPr lang="en-US" altLang="en-US" dirty="0" smtClean="0"/>
              <a:t>epresented as an entity relationship diagram (ERD) 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ERD depicts the:</a:t>
            </a:r>
          </a:p>
          <a:p>
            <a:pPr lvl="1" eaLnBrk="1" hangingPunct="1"/>
            <a:r>
              <a:rPr lang="en-US" altLang="en-US" dirty="0" smtClean="0"/>
              <a:t>Conceptual database as viewed by end user</a:t>
            </a:r>
          </a:p>
          <a:p>
            <a:pPr lvl="1" eaLnBrk="1" hangingPunct="1"/>
            <a:r>
              <a:rPr lang="en-US" altLang="en-US" dirty="0" smtClean="0"/>
              <a:t>Database’s main components</a:t>
            </a:r>
          </a:p>
          <a:p>
            <a:pPr lvl="2" eaLnBrk="1" hangingPunct="1"/>
            <a:r>
              <a:rPr lang="en-US" altLang="en-US" dirty="0" smtClean="0"/>
              <a:t>Entities</a:t>
            </a:r>
          </a:p>
          <a:p>
            <a:pPr lvl="2" eaLnBrk="1" hangingPunct="1"/>
            <a:r>
              <a:rPr lang="en-US" altLang="en-US" dirty="0" smtClean="0"/>
              <a:t>Attributes</a:t>
            </a:r>
          </a:p>
          <a:p>
            <a:pPr lvl="2" eaLnBrk="1" hangingPunct="1"/>
            <a:r>
              <a:rPr lang="en-US" altLang="en-US" dirty="0" smtClean="0"/>
              <a:t>Relationships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92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Entities</a:t>
            </a:r>
          </a:p>
        </p:txBody>
      </p:sp>
      <p:sp>
        <p:nvSpPr>
          <p:cNvPr id="9219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24778" y="1524000"/>
            <a:ext cx="9119222" cy="4572000"/>
          </a:xfrm>
        </p:spPr>
        <p:txBody>
          <a:bodyPr/>
          <a:lstStyle/>
          <a:p>
            <a:r>
              <a:rPr lang="en-US" altLang="en-US" dirty="0"/>
              <a:t>Entity </a:t>
            </a:r>
            <a:r>
              <a:rPr lang="en-US" altLang="en-US" b="0" dirty="0"/>
              <a:t>- Refers to the set of objects in the world, e.g., Students, Orders, or Parts, that it represents, and not to the occurrence </a:t>
            </a:r>
            <a:r>
              <a:rPr lang="en-US" altLang="en-US" b="0" dirty="0" smtClean="0"/>
              <a:t>of data for one </a:t>
            </a:r>
            <a:r>
              <a:rPr lang="en-US" altLang="en-US" b="0" dirty="0"/>
              <a:t>actual object, e.g., </a:t>
            </a:r>
            <a:r>
              <a:rPr lang="en-US" altLang="en-US" b="0" dirty="0" smtClean="0"/>
              <a:t>a student</a:t>
            </a:r>
            <a:endParaRPr lang="en-US" altLang="en-US" b="0" dirty="0"/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dirty="0">
                <a:ea typeface="ＭＳ Ｐゴシック" panose="020B0600070205080204" pitchFamily="34" charset="-128"/>
              </a:rPr>
              <a:t>entity name, a noun, is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often written </a:t>
            </a:r>
            <a:r>
              <a:rPr lang="en-US" altLang="en-US" dirty="0">
                <a:ea typeface="ＭＳ Ｐゴシック" panose="020B0600070205080204" pitchFamily="34" charset="-128"/>
              </a:rPr>
              <a:t>in capital letters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An Entity is graphical representation of a Relation from the Relational Model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Corresponds to table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(not </a:t>
            </a:r>
            <a:r>
              <a:rPr lang="en-US" altLang="en-US" dirty="0">
                <a:ea typeface="ＭＳ Ｐゴシック" panose="020B0600070205080204" pitchFamily="34" charset="-128"/>
              </a:rPr>
              <a:t>to row in a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table)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An instance of an entity is the same as tuple in a relation and row in a table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8960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Attributes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idx="1"/>
          </p:nvPr>
        </p:nvSpPr>
        <p:spPr>
          <a:xfrm>
            <a:off x="177178" y="1605634"/>
            <a:ext cx="88392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Identifiers/Primary Key: </a:t>
            </a:r>
            <a:r>
              <a:rPr lang="en-US" altLang="en-US" dirty="0"/>
              <a:t>One or more attributes that uniquely identify each </a:t>
            </a:r>
            <a:r>
              <a:rPr lang="en-US" altLang="en-US" dirty="0" smtClean="0"/>
              <a:t>instance of the entity</a:t>
            </a:r>
            <a:endParaRPr lang="en-US" altLang="en-US" dirty="0"/>
          </a:p>
          <a:p>
            <a:pPr eaLnBrk="1" hangingPunct="1"/>
            <a:r>
              <a:rPr lang="en-US" altLang="en-US" b="1" dirty="0" smtClean="0"/>
              <a:t>Required attribute</a:t>
            </a:r>
            <a:r>
              <a:rPr lang="en-US" altLang="en-US" dirty="0" smtClean="0"/>
              <a:t>: Must have a value</a:t>
            </a:r>
          </a:p>
          <a:p>
            <a:pPr eaLnBrk="1" hangingPunct="1"/>
            <a:r>
              <a:rPr lang="en-US" altLang="en-US" b="1" dirty="0" smtClean="0"/>
              <a:t>Optional attribute</a:t>
            </a:r>
            <a:r>
              <a:rPr lang="en-US" altLang="en-US" dirty="0" smtClean="0"/>
              <a:t>: Does not require a value</a:t>
            </a:r>
          </a:p>
          <a:p>
            <a:pPr eaLnBrk="1" hangingPunct="1"/>
            <a:r>
              <a:rPr lang="en-US" altLang="en-US" dirty="0" smtClean="0"/>
              <a:t>Domain - Set of possible values for a given attribute</a:t>
            </a:r>
          </a:p>
          <a:p>
            <a:pPr marL="0" indent="0" eaLnBrk="1" hangingPunct="1">
              <a:buNone/>
            </a:pPr>
            <a:endParaRPr lang="en-US" altLang="en-US" dirty="0" smtClean="0"/>
          </a:p>
          <a:p>
            <a:pPr marL="0" indent="0" eaLnBrk="1" hangingPunct="1">
              <a:buNone/>
            </a:pPr>
            <a:r>
              <a:rPr lang="en-US" altLang="en-US" dirty="0" smtClean="0"/>
              <a:t>I’m not keen on attributes in ERDs. Usually there are too many entities in the model to be able to include attributes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5285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Figure 4.1 - The Attributes of the Student Entity: Chen and Crow’s Foot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6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6" y="1676400"/>
            <a:ext cx="8988522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Attributes (cont.)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676400"/>
            <a:ext cx="8991600" cy="495300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defRPr/>
            </a:pPr>
            <a:r>
              <a:rPr lang="en-US" altLang="en-US" b="1" dirty="0" smtClean="0"/>
              <a:t>Composite identifier</a:t>
            </a:r>
            <a:r>
              <a:rPr lang="en-US" altLang="en-US" dirty="0" smtClean="0"/>
              <a:t>: Primary key composed of more than one attribute </a:t>
            </a:r>
            <a:r>
              <a:rPr lang="en-US" altLang="en-US" dirty="0" smtClean="0">
                <a:solidFill>
                  <a:srgbClr val="FF0000"/>
                </a:solidFill>
              </a:rPr>
              <a:t>yes</a:t>
            </a:r>
            <a:endParaRPr lang="en-US" altLang="en-US" dirty="0" smtClean="0"/>
          </a:p>
          <a:p>
            <a:pPr marL="365760" indent="-256032" eaLnBrk="1" fontAlgn="auto" hangingPunct="1">
              <a:defRPr/>
            </a:pPr>
            <a:r>
              <a:rPr lang="en-US" altLang="en-US" b="1" dirty="0" smtClean="0"/>
              <a:t>Composite attribute</a:t>
            </a:r>
            <a:r>
              <a:rPr lang="en-US" altLang="en-US" dirty="0" smtClean="0"/>
              <a:t>: Attribute that can be subdivided to yield additional attributes </a:t>
            </a:r>
            <a:r>
              <a:rPr lang="en-US" altLang="en-US" dirty="0" smtClean="0">
                <a:solidFill>
                  <a:srgbClr val="FF0000"/>
                </a:solidFill>
              </a:rPr>
              <a:t>no</a:t>
            </a:r>
            <a:endParaRPr lang="en-US" altLang="en-US" dirty="0" smtClean="0"/>
          </a:p>
          <a:p>
            <a:pPr marL="365760" indent="-256032" eaLnBrk="1" fontAlgn="auto" hangingPunct="1">
              <a:defRPr/>
            </a:pPr>
            <a:r>
              <a:rPr lang="en-US" altLang="en-US" b="1" dirty="0" smtClean="0"/>
              <a:t>Simple attribute</a:t>
            </a:r>
            <a:r>
              <a:rPr lang="en-US" altLang="en-US" dirty="0" smtClean="0"/>
              <a:t>: Attribute that cannot be subdivided </a:t>
            </a:r>
            <a:r>
              <a:rPr lang="en-US" altLang="en-US" dirty="0" smtClean="0">
                <a:solidFill>
                  <a:srgbClr val="FF0000"/>
                </a:solidFill>
              </a:rPr>
              <a:t>yes</a:t>
            </a:r>
            <a:endParaRPr lang="en-US" altLang="en-US" dirty="0" smtClean="0"/>
          </a:p>
          <a:p>
            <a:pPr marL="365760" indent="-256032" eaLnBrk="1" fontAlgn="auto" hangingPunct="1">
              <a:defRPr/>
            </a:pPr>
            <a:r>
              <a:rPr lang="en-US" altLang="en-US" b="1" dirty="0" smtClean="0"/>
              <a:t>Single-valued attribute</a:t>
            </a:r>
            <a:r>
              <a:rPr lang="en-US" altLang="en-US" dirty="0" smtClean="0"/>
              <a:t>: Attribute that has only a single value </a:t>
            </a:r>
            <a:r>
              <a:rPr lang="en-US" altLang="en-US" dirty="0" smtClean="0">
                <a:solidFill>
                  <a:srgbClr val="FF0000"/>
                </a:solidFill>
              </a:rPr>
              <a:t>yes – required in relational DBs</a:t>
            </a:r>
            <a:endParaRPr lang="en-US" altLang="en-US" dirty="0" smtClean="0"/>
          </a:p>
          <a:p>
            <a:pPr marL="365760" indent="-256032" eaLnBrk="1" fontAlgn="auto" hangingPunct="1">
              <a:defRPr/>
            </a:pPr>
            <a:r>
              <a:rPr lang="en-US" altLang="en-US" b="1" dirty="0" smtClean="0"/>
              <a:t>Multivalued attributes</a:t>
            </a:r>
            <a:r>
              <a:rPr lang="en-US" altLang="en-US" dirty="0" smtClean="0"/>
              <a:t>: Attributes that have many values </a:t>
            </a:r>
            <a:r>
              <a:rPr lang="en-US" altLang="en-US" dirty="0" smtClean="0">
                <a:solidFill>
                  <a:srgbClr val="FF0000"/>
                </a:solidFill>
              </a:rPr>
              <a:t>not allowed in relational database</a:t>
            </a:r>
            <a:endParaRPr lang="en-US" altLang="en-US" dirty="0" smtClean="0"/>
          </a:p>
          <a:p>
            <a:pPr marL="365760" indent="-256032" eaLnBrk="1" fontAlgn="auto" hangingPunct="1">
              <a:defRPr/>
            </a:pPr>
            <a:endParaRPr lang="en-US" altLang="en-US" dirty="0" smtClean="0"/>
          </a:p>
          <a:p>
            <a:pPr marL="365760" indent="-256032" eaLnBrk="1" fontAlgn="auto" hangingPunct="1">
              <a:defRPr/>
            </a:pPr>
            <a:endParaRPr lang="en-US" altLang="en-US" dirty="0" smtClean="0"/>
          </a:p>
          <a:p>
            <a:pPr marL="658368" lvl="1" indent="-246888" eaLnBrk="1" fontAlgn="auto" hangingPunct="1">
              <a:defRPr/>
            </a:pPr>
            <a:endParaRPr lang="en-US" altLang="en-US" dirty="0" smtClean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9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8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9497"/>
            <a:ext cx="8948209" cy="653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7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Attributes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eaLnBrk="1" fontAlgn="auto" hangingPunct="1">
              <a:defRPr/>
            </a:pPr>
            <a:r>
              <a:rPr lang="en-US" altLang="en-US" b="1" dirty="0">
                <a:ea typeface="ＭＳ Ｐゴシック" pitchFamily="34" charset="-128"/>
              </a:rPr>
              <a:t>Multivalued </a:t>
            </a:r>
            <a:r>
              <a:rPr lang="en-US" altLang="en-US" b="1" dirty="0" smtClean="0">
                <a:ea typeface="ＭＳ Ｐゴシック" pitchFamily="34" charset="-128"/>
              </a:rPr>
              <a:t>attributes and multivalued groups of attributes, r</a:t>
            </a:r>
            <a:r>
              <a:rPr lang="en-US" altLang="en-US" dirty="0" smtClean="0"/>
              <a:t>equire creating: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/>
              <a:t>A new entity composed of the original multivalued </a:t>
            </a:r>
            <a:r>
              <a:rPr lang="en-US" altLang="en-US" dirty="0" smtClean="0"/>
              <a:t>attribute/group of attributes (s)</a:t>
            </a:r>
            <a:endParaRPr lang="en-US" altLang="en-US" dirty="0"/>
          </a:p>
          <a:p>
            <a:pPr marL="658368" lvl="1" indent="-246888" eaLnBrk="1" fontAlgn="auto" hangingPunct="1">
              <a:defRPr/>
            </a:pPr>
            <a:r>
              <a:rPr lang="en-US" altLang="en-US" dirty="0" smtClean="0"/>
              <a:t>The new entity has a foreign key to the original entity, this is combined with a sequence number or other attribute to ensure uniqueness of the multi-values </a:t>
            </a:r>
            <a:endParaRPr lang="en-US" altLang="en-US" dirty="0"/>
          </a:p>
          <a:p>
            <a:pPr marL="258318" indent="-246888" eaLnBrk="1" fontAlgn="auto" hangingPunct="1">
              <a:defRPr/>
            </a:pPr>
            <a:r>
              <a:rPr lang="en-US" altLang="en-US" dirty="0" smtClean="0"/>
              <a:t>Composite Attribute consisting of multi-values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 smtClean="0"/>
              <a:t>Requires parsing to get individual </a:t>
            </a:r>
            <a:r>
              <a:rPr lang="en-US" altLang="en-US" dirty="0" err="1" smtClean="0"/>
              <a:t>valus</a:t>
            </a:r>
            <a:endParaRPr lang="en-US" altLang="en-US" dirty="0" smtClean="0"/>
          </a:p>
          <a:p>
            <a:pPr marL="658368" lvl="1" indent="-246888" eaLnBrk="1" fontAlgn="auto" hangingPunct="1">
              <a:defRPr/>
            </a:pPr>
            <a:r>
              <a:rPr lang="en-US" altLang="en-US" dirty="0" smtClean="0"/>
              <a:t>Not permitted in relational model (you can do it, but don’t)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6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92&quot;/&gt;&lt;/object&gt;&lt;object type=&quot;3&quot; unique_id=&quot;10005&quot;&gt;&lt;property id=&quot;20148&quot; value=&quot;5&quot;/&gt;&lt;property id=&quot;20300&quot; value=&quot;Slide 2 - &amp;quot;Welcome to ACIS 5504!&amp;quot;&quot;/&gt;&lt;property id=&quot;20307&quot; value=&quot;314&quot;/&gt;&lt;/object&gt;&lt;object type=&quot;3&quot; unique_id=&quot;10006&quot;&gt;&lt;property id=&quot;20148&quot; value=&quot;5&quot;/&gt;&lt;property id=&quot;20300&quot; value=&quot;Slide 3 - &amp;quot;Welcome to ACIS 5504!&amp;quot;&quot;/&gt;&lt;property id=&quot;20307&quot; value=&quot;326&quot;/&gt;&lt;/object&gt;&lt;object type=&quot;3&quot; unique_id=&quot;10007&quot;&gt;&lt;property id=&quot;20148&quot; value=&quot;5&quot;/&gt;&lt;property id=&quot;20300&quot; value=&quot;Slide 4 - &amp;quot;WebEx Lectures&amp;quot;&quot;/&gt;&lt;property id=&quot;20307&quot; value=&quot;319&quot;/&gt;&lt;/object&gt;&lt;object type=&quot;3&quot; unique_id=&quot;10008&quot;&gt;&lt;property id=&quot;20148&quot; value=&quot;5&quot;/&gt;&lt;property id=&quot;20300&quot; value=&quot;Slide 5 - &amp;quot;Course Forums&amp;quot;&quot;/&gt;&lt;property id=&quot;20307&quot; value=&quot;318&quot;/&gt;&lt;/object&gt;&lt;object type=&quot;3&quot; unique_id=&quot;10009&quot;&gt;&lt;property id=&quot;20148&quot; value=&quot;5&quot;/&gt;&lt;property id=&quot;20300&quot; value=&quot;Slide 6 - &amp;quot;E-Mail Policy&amp;quot;&quot;/&gt;&lt;property id=&quot;20307&quot; value=&quot;258&quot;/&gt;&lt;/object&gt;&lt;object type=&quot;3&quot; unique_id=&quot;10010&quot;&gt;&lt;property id=&quot;20148&quot; value=&quot;5&quot;/&gt;&lt;property id=&quot;20300&quot; value=&quot;Slide 7 - &amp;quot;E-Mail Policy (2)&amp;quot;&quot;/&gt;&lt;property id=&quot;20307&quot; value=&quot;321&quot;/&gt;&lt;/object&gt;&lt;object type=&quot;3&quot; unique_id=&quot;10011&quot;&gt;&lt;property id=&quot;20148&quot; value=&quot;5&quot;/&gt;&lt;property id=&quot;20300&quot; value=&quot;Slide 8 - &amp;quot;Website Content&amp;quot;&quot;/&gt;&lt;property id=&quot;20307&quot; value=&quot;322&quot;/&gt;&lt;/object&gt;&lt;object type=&quot;3&quot; unique_id=&quot;10012&quot;&gt;&lt;property id=&quot;20148&quot; value=&quot;5&quot;/&gt;&lt;property id=&quot;20300&quot; value=&quot;Slide 9 - &amp;quot;Website Content (2)&amp;quot;&quot;/&gt;&lt;property id=&quot;20307&quot; value=&quot;316&quot;/&gt;&lt;/object&gt;&lt;object type=&quot;3&quot; unique_id=&quot;10013&quot;&gt;&lt;property id=&quot;20148&quot; value=&quot;5&quot;/&gt;&lt;property id=&quot;20300&quot; value=&quot;Slide 10 - &amp;quot;Grading and Course Make-Up&amp;quot;&quot;/&gt;&lt;property id=&quot;20307&quot; value=&quot;261&quot;/&gt;&lt;/object&gt;&lt;object type=&quot;3&quot; unique_id=&quot;10014&quot;&gt;&lt;property id=&quot;20148&quot; value=&quot;5&quot;/&gt;&lt;property id=&quot;20300&quot; value=&quot;Slide 11 - &amp;quot;Assignments&amp;quot;&quot;/&gt;&lt;property id=&quot;20307&quot; value=&quot;315&quot;/&gt;&lt;/object&gt;&lt;object type=&quot;3&quot; unique_id=&quot;10015&quot;&gt;&lt;property id=&quot;20148&quot; value=&quot;5&quot;/&gt;&lt;property id=&quot;20300&quot; value=&quot;Slide 12 - &amp;quot;Assignment Turn-In&amp;quot;&quot;/&gt;&lt;property id=&quot;20307&quot; value=&quot;259&quot;/&gt;&lt;/object&gt;&lt;object type=&quot;3&quot; unique_id=&quot;10016&quot;&gt;&lt;property id=&quot;20148&quot; value=&quot;5&quot;/&gt;&lt;property id=&quot;20300&quot; value=&quot;Slide 13 - &amp;quot;Exams&amp;quot;&quot;/&gt;&lt;property id=&quot;20307&quot; value=&quot;324&quot;/&gt;&lt;/object&gt;&lt;object type=&quot;3&quot; unique_id=&quot;10017&quot;&gt;&lt;property id=&quot;20148&quot; value=&quot;5&quot;/&gt;&lt;property id=&quot;20300&quot; value=&quot;Slide 14 - &amp;quot;FAQ’s&amp;quot;&quot;/&gt;&lt;property id=&quot;20307&quot; value=&quot;303&quot;/&gt;&lt;/object&gt;&lt;object type=&quot;3&quot; unique_id=&quot;10018&quot;&gt;&lt;property id=&quot;20148&quot; value=&quot;5&quot;/&gt;&lt;property id=&quot;20300&quot; value=&quot;Slide 15 - &amp;quot;FAQ’s (2)&amp;quot;&quot;/&gt;&lt;property id=&quot;20307&quot; value=&quot;317&quot;/&gt;&lt;/object&gt;&lt;object type=&quot;3&quot; unique_id=&quot;10019&quot;&gt;&lt;property id=&quot;20148&quot; value=&quot;5&quot;/&gt;&lt;property id=&quot;20300&quot; value=&quot;Slide 16 - &amp;quot;FAQ’s (3)&amp;quot;&quot;/&gt;&lt;property id=&quot;20307&quot; value=&quot;323&quot;/&gt;&lt;/object&gt;&lt;object type=&quot;3&quot; unique_id=&quot;10020&quot;&gt;&lt;property id=&quot;20148&quot; value=&quot;5&quot;/&gt;&lt;property id=&quot;20300&quot; value=&quot;Slide 17 - &amp;quot;Course Composition&amp;quot;&quot;/&gt;&lt;property id=&quot;20307&quot; value=&quot;313&quot;/&gt;&lt;/object&gt;&lt;object type=&quot;3&quot; unique_id=&quot;10021&quot;&gt;&lt;property id=&quot;20148&quot; value=&quot;5&quot;/&gt;&lt;property id=&quot;20300&quot; value=&quot;Slide 18 - &amp;quot;Course Content&amp;quot;&quot;/&gt;&lt;property id=&quot;20307&quot; value=&quot;295&quot;/&gt;&lt;/object&gt;&lt;object type=&quot;3&quot; unique_id=&quot;10022&quot;&gt;&lt;property id=&quot;20148&quot; value=&quot;5&quot;/&gt;&lt;property id=&quot;20300&quot; value=&quot;Slide 19&quot;/&gt;&lt;property id=&quot;20307&quot; value=&quot;304&quot;/&gt;&lt;/object&gt;&lt;object type=&quot;3&quot; unique_id=&quot;10023&quot;&gt;&lt;property id=&quot;20148&quot; value=&quot;5&quot;/&gt;&lt;property id=&quot;20300&quot; value=&quot;Slide 20&quot;/&gt;&lt;property id=&quot;20307&quot; value=&quot;305&quot;/&gt;&lt;/object&gt;&lt;object type=&quot;3&quot; unique_id=&quot;10024&quot;&gt;&lt;property id=&quot;20148&quot; value=&quot;5&quot;/&gt;&lt;property id=&quot;20300&quot; value=&quot;Slide 21&quot;/&gt;&lt;property id=&quot;20307&quot; value=&quot;306&quot;/&gt;&lt;/object&gt;&lt;object type=&quot;3&quot; unique_id=&quot;10025&quot;&gt;&lt;property id=&quot;20148&quot; value=&quot;5&quot;/&gt;&lt;property id=&quot;20300&quot; value=&quot;Slide 22&quot;/&gt;&lt;property id=&quot;20307&quot; value=&quot;307&quot;/&gt;&lt;/object&gt;&lt;object type=&quot;3&quot; unique_id=&quot;10026&quot;&gt;&lt;property id=&quot;20148&quot; value=&quot;5&quot;/&gt;&lt;property id=&quot;20300&quot; value=&quot;Slide 23&quot;/&gt;&lt;property id=&quot;20307&quot; value=&quot;308&quot;/&gt;&lt;/object&gt;&lt;object type=&quot;3&quot; unique_id=&quot;10027&quot;&gt;&lt;property id=&quot;20148&quot; value=&quot;5&quot;/&gt;&lt;property id=&quot;20300&quot; value=&quot;Slide 24&quot;/&gt;&lt;property id=&quot;20307&quot; value=&quot;309&quot;/&gt;&lt;/object&gt;&lt;object type=&quot;3&quot; unique_id=&quot;10028&quot;&gt;&lt;property id=&quot;20148&quot; value=&quot;5&quot;/&gt;&lt;property id=&quot;20300&quot; value=&quot;Slide 25&quot;/&gt;&lt;property id=&quot;20307&quot; value=&quot;310&quot;/&gt;&lt;/object&gt;&lt;object type=&quot;3&quot; unique_id=&quot;10029&quot;&gt;&lt;property id=&quot;20148&quot; value=&quot;5&quot;/&gt;&lt;property id=&quot;20300&quot; value=&quot;Slide 26&quot;/&gt;&lt;property id=&quot;20307&quot; value=&quot;311&quot;/&gt;&lt;/object&gt;&lt;object type=&quot;3&quot; unique_id=&quot;10030&quot;&gt;&lt;property id=&quot;20148&quot; value=&quot;5&quot;/&gt;&lt;property id=&quot;20300&quot; value=&quot;Slide 27 - &amp;quot;Other Issues&amp;quot;&quot;/&gt;&lt;property id=&quot;20307&quot; value=&quot;302&quot;/&gt;&lt;/object&gt;&lt;object type=&quot;3&quot; unique_id=&quot;10031&quot;&gt;&lt;property id=&quot;20148&quot; value=&quot;5&quot;/&gt;&lt;property id=&quot;20300&quot; value=&quot;Slide 28 - &amp;quot;Typical Week&amp;quot;&quot;/&gt;&lt;property id=&quot;20307&quot; value=&quot;281&quot;/&gt;&lt;/object&gt;&lt;object type=&quot;3&quot; unique_id=&quot;10032&quot;&gt;&lt;property id=&quot;20148&quot; value=&quot;5&quot;/&gt;&lt;property id=&quot;20300&quot; value=&quot;Slide 29 - &amp;quot;For Next Week&amp;quot;&quot;/&gt;&lt;property id=&quot;20307&quot; value=&quot;29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Template -- VT">
  <a:themeElements>
    <a:clrScheme name="Template -- V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 -- VT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Template -- V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-- V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Settings\stephen.dargis\Desktop\Template -- VT.ppt</Template>
  <TotalTime>4336</TotalTime>
  <Words>906</Words>
  <Application>Microsoft Office PowerPoint</Application>
  <PresentationFormat>On-screen Show (4:3)</PresentationFormat>
  <Paragraphs>147</Paragraphs>
  <Slides>29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ＭＳ Ｐゴシック</vt:lpstr>
      <vt:lpstr>Arial</vt:lpstr>
      <vt:lpstr>Monotype Sorts</vt:lpstr>
      <vt:lpstr>Tahoma</vt:lpstr>
      <vt:lpstr>Times New Roman</vt:lpstr>
      <vt:lpstr>Webdings</vt:lpstr>
      <vt:lpstr>Template -- VT</vt:lpstr>
      <vt:lpstr>PowerPoint Presentation</vt:lpstr>
      <vt:lpstr>Learning Objectives</vt:lpstr>
      <vt:lpstr>Entity Relationship Model (ERM)</vt:lpstr>
      <vt:lpstr>Entities</vt:lpstr>
      <vt:lpstr>Attributes</vt:lpstr>
      <vt:lpstr>Figure 4.1 - The Attributes of the Student Entity: Chen and Crow’s Foot</vt:lpstr>
      <vt:lpstr>Attributes (cont.)</vt:lpstr>
      <vt:lpstr>PowerPoint Presentation</vt:lpstr>
      <vt:lpstr>Attributes</vt:lpstr>
      <vt:lpstr>Multi-valued Attribute Group Example: Employee-Dependent</vt:lpstr>
      <vt:lpstr>Decomposing a Multi-valued Attribute</vt:lpstr>
      <vt:lpstr>Derived Attributes</vt:lpstr>
      <vt:lpstr>Relationships</vt:lpstr>
      <vt:lpstr>Connectivity and Cardinality</vt:lpstr>
      <vt:lpstr>Figure 4.7 - Connectivity and Cardinality in an ERD</vt:lpstr>
      <vt:lpstr>A 1:M Relationship</vt:lpstr>
      <vt:lpstr>PowerPoint Presentation</vt:lpstr>
      <vt:lpstr>PowerPoint Presentation</vt:lpstr>
      <vt:lpstr>PowerPoint Presentation</vt:lpstr>
      <vt:lpstr>PowerPoint Presentation</vt:lpstr>
      <vt:lpstr>(in)Correctly Capturing Semantics from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Summary (cont’d.)</vt:lpstr>
      <vt:lpstr>Task</vt:lpstr>
    </vt:vector>
  </TitlesOfParts>
  <Company>NMCI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Administrative Items</dc:title>
  <dc:creator>stephen.dargis</dc:creator>
  <cp:lastModifiedBy>Steve Sheetz</cp:lastModifiedBy>
  <cp:revision>301</cp:revision>
  <dcterms:created xsi:type="dcterms:W3CDTF">2003-01-16T16:51:42Z</dcterms:created>
  <dcterms:modified xsi:type="dcterms:W3CDTF">2017-06-27T17:26:30Z</dcterms:modified>
</cp:coreProperties>
</file>