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92" r:id="rId2"/>
    <p:sldId id="293" r:id="rId3"/>
    <p:sldId id="404" r:id="rId4"/>
    <p:sldId id="345" r:id="rId5"/>
    <p:sldId id="346" r:id="rId6"/>
    <p:sldId id="347" r:id="rId7"/>
    <p:sldId id="348" r:id="rId8"/>
    <p:sldId id="349" r:id="rId9"/>
    <p:sldId id="350" r:id="rId10"/>
    <p:sldId id="352" r:id="rId11"/>
    <p:sldId id="353" r:id="rId12"/>
    <p:sldId id="367" r:id="rId13"/>
    <p:sldId id="354" r:id="rId14"/>
    <p:sldId id="355" r:id="rId15"/>
    <p:sldId id="369" r:id="rId16"/>
    <p:sldId id="357" r:id="rId17"/>
    <p:sldId id="377" r:id="rId18"/>
    <p:sldId id="378" r:id="rId19"/>
    <p:sldId id="402" r:id="rId20"/>
    <p:sldId id="375" r:id="rId21"/>
    <p:sldId id="405" r:id="rId22"/>
    <p:sldId id="399" r:id="rId23"/>
    <p:sldId id="400" r:id="rId24"/>
  </p:sldIdLst>
  <p:sldSz cx="9144000" cy="6858000" type="screen4x3"/>
  <p:notesSz cx="6934200" cy="9220200"/>
  <p:custDataLst>
    <p:tags r:id="rId27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83" d="100"/>
          <a:sy n="83" d="100"/>
        </p:scale>
        <p:origin x="3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-107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5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33106B-2FBA-4A4F-83CB-5D987EDAEF1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9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87E281-DB76-4910-967D-BEDB0CD52AE5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8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1B0671-277D-459C-8D4F-8768BF9F23D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51A9FD-5AD4-4423-A64A-D371BD49A3A9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24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324600"/>
            <a:ext cx="67818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Steven D. Sheetz, Ph.D.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6 Part 2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Normalization</a:t>
            </a:r>
            <a:endParaRPr lang="en-US" alt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8077900" cy="4797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1117" y="228600"/>
            <a:ext cx="51054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Conversion to Second Normal Form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02" y="1639957"/>
            <a:ext cx="8622196" cy="4800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sz="3200" dirty="0" smtClean="0"/>
              <a:t>Eliminate Partial Dependencies</a:t>
            </a:r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endParaRPr lang="en-US" sz="3200" dirty="0" smtClean="0"/>
          </a:p>
          <a:p>
            <a:pPr marL="274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Partial Dependency occurs in a relation when a part of a composite key functionally determines a non-key </a:t>
            </a:r>
            <a:r>
              <a:rPr lang="en-US" sz="3200" dirty="0" smtClean="0"/>
              <a:t>attribute</a:t>
            </a:r>
          </a:p>
          <a:p>
            <a:pPr marL="274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/>
          </a:p>
          <a:p>
            <a:pPr marL="2743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/>
              <a:t>A non-key/prime attribute in a relation is one that is not a member attribute of any candidate key for that </a:t>
            </a:r>
            <a:r>
              <a:rPr lang="en-US" sz="3200" dirty="0" smtClean="0"/>
              <a:t>relation</a:t>
            </a:r>
            <a:endParaRPr lang="en-US" sz="32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2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3429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eaLnBrk="1" fontAlgn="auto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b="0" i="0" dirty="0">
              <a:latin typeface="+mn-lt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6172200" cy="5635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Identify All Key Components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0883"/>
            <a:ext cx="7543800" cy="4800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Write each key component on separate line, and then write the original (composite) key on the last line</a:t>
            </a:r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Each component may become the key in a new relation</a:t>
            </a:r>
          </a:p>
          <a:p>
            <a:pPr lvl="1"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If it functionally determines any non-key attribute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6172200" cy="563563"/>
          </a:xfrm>
        </p:spPr>
        <p:txBody>
          <a:bodyPr rtlCol="0">
            <a:normAutofit fontScale="90000"/>
          </a:bodyPr>
          <a:lstStyle/>
          <a:p>
            <a:pPr marL="0" indent="0" eaLnBrk="1" fontAlgn="auto" hangingPunct="1">
              <a:spcBef>
                <a:spcPct val="80000"/>
              </a:spcBef>
              <a:spcAft>
                <a:spcPts val="0"/>
              </a:spcAft>
              <a:buNone/>
              <a:defRPr/>
            </a:pPr>
            <a:r>
              <a:rPr lang="en-US" dirty="0"/>
              <a:t>Step 2: Identify the Dependent Attributes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90" y="1676400"/>
            <a:ext cx="8968409" cy="4800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Determine </a:t>
            </a:r>
            <a:r>
              <a:rPr lang="en-US" dirty="0"/>
              <a:t>which attributes are dependent on which </a:t>
            </a:r>
            <a:r>
              <a:rPr lang="en-US" dirty="0" smtClean="0"/>
              <a:t>key components</a:t>
            </a:r>
            <a:endParaRPr lang="en-US" dirty="0"/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Any attributes that can be determined by only one of the components of key are a Partial Dependency</a:t>
            </a:r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Create a new relation with the component as the key and including the attributes it determines</a:t>
            </a:r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The key component stays in the original relation as FK to this new relation</a:t>
            </a:r>
          </a:p>
          <a:p>
            <a:pPr eaLnBrk="1" fontAlgn="auto" hangingPunct="1">
              <a:spcBef>
                <a:spcPct val="80000"/>
              </a:spcBef>
              <a:spcAft>
                <a:spcPts val="0"/>
              </a:spcAft>
              <a:defRPr/>
            </a:pPr>
            <a:r>
              <a:rPr lang="en-US" dirty="0" smtClean="0"/>
              <a:t>Dependent attributes are removed from the original relation and are only in the new relation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172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Second Normal Form (2NF) </a:t>
            </a:r>
            <a:br>
              <a:rPr lang="en-US" smtClean="0"/>
            </a:br>
            <a:r>
              <a:rPr lang="en-US" smtClean="0"/>
              <a:t>Conversion Results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4" y="1600200"/>
            <a:ext cx="9166124" cy="4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Normal Form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3200" dirty="0" smtClean="0"/>
              <a:t>A database is in second normal form (2NF) if: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800" dirty="0" smtClean="0"/>
              <a:t>All relations in the DB are in 1NF and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800" dirty="0" smtClean="0"/>
              <a:t>All relations include no partial dependencies: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altLang="en-US" sz="2400" dirty="0" smtClean="0"/>
              <a:t>No attribute is dependent on only a portion of the primary key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z="2800" dirty="0" smtClean="0"/>
              <a:t>All relations in the database are in 2NF</a:t>
            </a:r>
          </a:p>
          <a:p>
            <a:pPr lvl="2" eaLnBrk="1" hangingPunct="1">
              <a:spcBef>
                <a:spcPct val="80000"/>
              </a:spcBef>
            </a:pPr>
            <a:endParaRPr lang="en-US" altLang="en-US" sz="2400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33599" y="76200"/>
            <a:ext cx="667067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Partial Dependencies Removed</a:t>
            </a:r>
            <a:br>
              <a:rPr lang="en-US" altLang="en-US" dirty="0" smtClean="0"/>
            </a:br>
            <a:r>
              <a:rPr lang="en-US" altLang="en-US" dirty="0" smtClean="0"/>
              <a:t>Transitive Dependencies Next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Partial dependency</a:t>
            </a:r>
            <a:r>
              <a:rPr lang="en-US" altLang="en-US" dirty="0" smtClean="0"/>
              <a:t>: Functional dependence in which the determinant is only part of the primary key, i.e., a </a:t>
            </a:r>
            <a:r>
              <a:rPr lang="en-US" altLang="en-US" dirty="0"/>
              <a:t>subset of composite key </a:t>
            </a:r>
            <a:r>
              <a:rPr lang="en-US" altLang="en-US" dirty="0" smtClean="0"/>
              <a:t>attributes (often one) functionally determine a non-key attribute </a:t>
            </a:r>
            <a:r>
              <a:rPr lang="en-US" altLang="en-US" dirty="0" smtClean="0">
                <a:solidFill>
                  <a:srgbClr val="FF0000"/>
                </a:solidFill>
              </a:rPr>
              <a:t>2NF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Transitive dependency</a:t>
            </a:r>
            <a:r>
              <a:rPr lang="en-US" altLang="en-US" dirty="0" smtClean="0"/>
              <a:t>: </a:t>
            </a:r>
            <a:r>
              <a:rPr lang="en-US" altLang="en-US" dirty="0"/>
              <a:t>Functional dependence in which the determinant is </a:t>
            </a:r>
            <a:r>
              <a:rPr lang="en-US" altLang="en-US" dirty="0" smtClean="0"/>
              <a:t>a non-key attribute, </a:t>
            </a:r>
            <a:r>
              <a:rPr lang="en-US" altLang="en-US" dirty="0"/>
              <a:t>i.e., a non-key</a:t>
            </a:r>
            <a:r>
              <a:rPr lang="en-US" altLang="en-US" dirty="0" smtClean="0"/>
              <a:t> attribute functionally determine another non-key attribute   </a:t>
            </a:r>
            <a:r>
              <a:rPr lang="en-US" altLang="en-US" dirty="0" smtClean="0">
                <a:solidFill>
                  <a:srgbClr val="FF0000"/>
                </a:solidFill>
              </a:rPr>
              <a:t>3NF</a:t>
            </a:r>
            <a:endParaRPr lang="en-US" altLang="en-US" dirty="0" smtClean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Third Normal Form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A table is in third normal form (3NF)</a:t>
            </a:r>
            <a:r>
              <a:rPr lang="en-US" altLang="en-US" b="1" smtClean="0"/>
              <a:t> </a:t>
            </a:r>
            <a:r>
              <a:rPr lang="en-US" altLang="en-US" smtClean="0"/>
              <a:t>if: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mtClean="0"/>
              <a:t>It is in 2NF and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smtClean="0"/>
              <a:t>It contains no transitive dependencies</a:t>
            </a:r>
          </a:p>
          <a:p>
            <a:pPr eaLnBrk="1" hangingPunct="1">
              <a:spcBef>
                <a:spcPct val="80000"/>
              </a:spcBef>
            </a:pPr>
            <a:endParaRPr lang="en-US" altLang="en-US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2420178" y="136525"/>
            <a:ext cx="51816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Conversion to Third Normal Form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Step 1: Make New Tables to Eliminate Transitive Dependencies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Identify any transitive dependencies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For every transitive dependency, write its determinant as PK for a new relation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Determinant: any attribute whose value determines other values within a row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In this case the non-key attribute that determines another non-key attribute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Conversion to Third Normal Form (cont’d.)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Step 2: Reassign Corresponding Dependent Attributes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Identify attributes dependent on each determinant identified in Step 1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Identify dependency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Write them as part of the new relation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Name the relation to reflect its contents and function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Leave the determinant in the original relation as a FK to the new relation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Remove the dependent attributes from the original relation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172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Second Normal Form (2NF) </a:t>
            </a:r>
            <a:br>
              <a:rPr lang="en-US" smtClean="0"/>
            </a:br>
            <a:r>
              <a:rPr lang="en-US" smtClean="0"/>
              <a:t>Conversion Results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24" y="1600200"/>
            <a:ext cx="9166124" cy="4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Transform lower </a:t>
            </a:r>
            <a:r>
              <a:rPr lang="en-US" altLang="en-US" dirty="0">
                <a:ea typeface="ＭＳ Ｐゴシック" panose="020B0600070205080204" pitchFamily="34" charset="-128"/>
              </a:rPr>
              <a:t>normal forms to higher normal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forms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Un-normalized to 1NF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1NF to 2NF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2NF to 3NF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95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Third Normal Form (3NF) Conversion Results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199"/>
            <a:ext cx="8971236" cy="49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Database in 3NF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7" name="Picture 5" descr="Fig06-06b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49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07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All key attributes are defined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All remaining attributes are dependent on primary key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 is in 2NF when: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 It is in 1NF and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Contains no partial dependencies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 is in 3NF when: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It is in 2NF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And contains no transitive dependencies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Create an example of a table with that is in 1NF, but is not in 2NF.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Convert the table to 2NF.</a:t>
            </a:r>
            <a:endParaRPr lang="en-US" altLang="en-US" sz="2000" b="0" dirty="0" smtClean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Create an example of a table with that is in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2NF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, but is not in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3NF.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altLang="en-US" sz="2000" dirty="0">
                <a:ea typeface="ＭＳ Ｐゴシック" panose="020B0600070205080204" pitchFamily="34" charset="-128"/>
              </a:rPr>
              <a:t>Convert the table to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3NF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857250" lvl="1" indent="-457200">
              <a:buFont typeface="+mj-lt"/>
              <a:buAutoNum type="alphaLcParenR"/>
            </a:pP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452835"/>
            <a:ext cx="77724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 Dependency Diagram</a:t>
            </a:r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199"/>
            <a:ext cx="9067800" cy="4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Un-normalized Relation</a:t>
            </a:r>
          </a:p>
        </p:txBody>
      </p:sp>
      <p:sp>
        <p:nvSpPr>
          <p:cNvPr id="24579" name="Rectangle 2051"/>
          <p:cNvSpPr>
            <a:spLocks noGrp="1" noChangeArrowheads="1"/>
          </p:cNvSpPr>
          <p:nvPr>
            <p:ph idx="1"/>
          </p:nvPr>
        </p:nvSpPr>
        <p:spPr>
          <a:xfrm>
            <a:off x="346075" y="16764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collection of attributes that make up a data set is un-normalized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It has no primary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It has multivalued </a:t>
            </a:r>
            <a:r>
              <a:rPr lang="en-US" altLang="en-US" sz="2400" dirty="0" err="1" smtClean="0"/>
              <a:t>attibutes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E.g.  R(</a:t>
            </a:r>
            <a:r>
              <a:rPr lang="en-US" altLang="en-US" sz="2800" dirty="0" err="1" smtClean="0"/>
              <a:t>Studentid</a:t>
            </a:r>
            <a:r>
              <a:rPr lang="en-US" altLang="en-US" sz="2800" dirty="0" smtClean="0"/>
              <a:t>, courses, majors)  is an </a:t>
            </a:r>
            <a:r>
              <a:rPr lang="en-US" altLang="en-US" sz="2800" dirty="0" err="1" smtClean="0"/>
              <a:t>unormalized</a:t>
            </a:r>
            <a:r>
              <a:rPr lang="en-US" altLang="en-US" sz="2800" dirty="0" smtClean="0"/>
              <a:t> data set.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 example of values corresponding to this data set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995102468, (</a:t>
            </a:r>
            <a:r>
              <a:rPr lang="en-US" altLang="en-US" sz="2400" dirty="0" err="1" smtClean="0"/>
              <a:t>dbms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dss</a:t>
            </a:r>
            <a:r>
              <a:rPr lang="en-US" altLang="en-US" sz="2400" dirty="0" smtClean="0"/>
              <a:t>, programming in Java), (CS,MIS)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22583"/>
            <a:ext cx="388288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Conversion to First Normal Form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4196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b="1" dirty="0" smtClean="0"/>
              <a:t>Repeating group</a:t>
            </a:r>
          </a:p>
          <a:p>
            <a:pPr lvl="1"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Derives its name from the fact that a group of multiple (related) entries can exist for any </a:t>
            </a:r>
            <a:r>
              <a:rPr lang="en-US" i="1" dirty="0" smtClean="0"/>
              <a:t>single </a:t>
            </a:r>
            <a:r>
              <a:rPr lang="en-US" dirty="0" smtClean="0"/>
              <a:t>key attribute occurrence</a:t>
            </a: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Relational table must not contain repeating groups</a:t>
            </a: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Normalizing the table structure will reduce these data redundancies</a:t>
            </a:r>
          </a:p>
          <a:p>
            <a:pPr eaLnBrk="1" fontAlgn="auto" hangingPunct="1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dirty="0" smtClean="0"/>
              <a:t>Conversion to 1NF is a three-step procedure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Step 1: Eliminate the Repeating Groups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Present data in a tabular format, where each cell has a single value and there are no repeating groups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Eliminate repeating groups by eliminating nulls, making sure that each repeating group attribute contains an appropriate data value</a:t>
            </a:r>
          </a:p>
          <a:p>
            <a:pPr eaLnBrk="1" hangingPunct="1">
              <a:spcBef>
                <a:spcPct val="80000"/>
              </a:spcBef>
            </a:pPr>
            <a:endParaRPr lang="en-US" altLang="en-US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76200"/>
            <a:ext cx="4724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 2: Identify the Primary Key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Primary key must uniquely identify attribute value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Select among candidate keys.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mtClean="0"/>
              <a:t>New key may need to be composed</a:t>
            </a:r>
          </a:p>
          <a:p>
            <a:pPr eaLnBrk="1" hangingPunct="1">
              <a:spcBef>
                <a:spcPct val="80000"/>
              </a:spcBef>
            </a:pPr>
            <a:endParaRPr lang="en-US" altLang="en-US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6700"/>
            <a:ext cx="67818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 3: Identify all Dependencies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7724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Dependencies can be depicted with the help of a diagram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Dependency diagram: 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Depicts all dependencies found within a given table structure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Helpful in getting bird’s-eye view of all relationships among a table’s attributes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/>
              <a:t>Use makes it much less likely that an important dependency will be overlooked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Dependency Diagram: </a:t>
            </a:r>
            <a:br>
              <a:rPr lang="en-US" smtClean="0"/>
            </a:br>
            <a:r>
              <a:rPr lang="en-US" smtClean="0"/>
              <a:t>First Normal Form (1NF)</a:t>
            </a:r>
          </a:p>
        </p:txBody>
      </p:sp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9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199"/>
            <a:ext cx="9067800" cy="49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3806</TotalTime>
  <Words>996</Words>
  <Application>Microsoft Office PowerPoint</Application>
  <PresentationFormat>On-screen Show (4:3)</PresentationFormat>
  <Paragraphs>150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A Dependency Diagram</vt:lpstr>
      <vt:lpstr>Un-normalized Relation</vt:lpstr>
      <vt:lpstr>Conversion to First Normal Form</vt:lpstr>
      <vt:lpstr>Step 1: Eliminate the Repeating Groups</vt:lpstr>
      <vt:lpstr>Step 2: Identify the Primary Key</vt:lpstr>
      <vt:lpstr>Step 3: Identify all Dependencies</vt:lpstr>
      <vt:lpstr>A Dependency Diagram:  First Normal Form (1NF)</vt:lpstr>
      <vt:lpstr>Conversion to Second Normal Form</vt:lpstr>
      <vt:lpstr>Step 1: Identify All Key Components</vt:lpstr>
      <vt:lpstr>Step 2: Identify the Dependent Attributes</vt:lpstr>
      <vt:lpstr>Second Normal Form (2NF)  Conversion Results</vt:lpstr>
      <vt:lpstr>Second Normal Form</vt:lpstr>
      <vt:lpstr>Partial Dependencies Removed Transitive Dependencies Next</vt:lpstr>
      <vt:lpstr>Third Normal Form</vt:lpstr>
      <vt:lpstr>Conversion to Third Normal Form</vt:lpstr>
      <vt:lpstr>Conversion to Third Normal Form (cont’d.)</vt:lpstr>
      <vt:lpstr>Second Normal Form (2NF)  Conversion Results</vt:lpstr>
      <vt:lpstr>Third Normal Form (3NF) Conversion Results</vt:lpstr>
      <vt:lpstr>Completed Database in 3NF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320</cp:revision>
  <dcterms:created xsi:type="dcterms:W3CDTF">2003-01-16T16:51:42Z</dcterms:created>
  <dcterms:modified xsi:type="dcterms:W3CDTF">2017-07-05T17:47:01Z</dcterms:modified>
</cp:coreProperties>
</file>