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3"/>
  </p:sldMasterIdLst>
  <p:notesMasterIdLst>
    <p:notesMasterId r:id="rId31"/>
  </p:notesMasterIdLst>
  <p:handoutMasterIdLst>
    <p:handoutMasterId r:id="rId32"/>
  </p:handoutMasterIdLst>
  <p:sldIdLst>
    <p:sldId id="292" r:id="rId4"/>
    <p:sldId id="439" r:id="rId5"/>
    <p:sldId id="381" r:id="rId6"/>
    <p:sldId id="382" r:id="rId7"/>
    <p:sldId id="423" r:id="rId8"/>
    <p:sldId id="383" r:id="rId9"/>
    <p:sldId id="424" r:id="rId10"/>
    <p:sldId id="384" r:id="rId11"/>
    <p:sldId id="425" r:id="rId12"/>
    <p:sldId id="426" r:id="rId13"/>
    <p:sldId id="427" r:id="rId14"/>
    <p:sldId id="385" r:id="rId15"/>
    <p:sldId id="386" r:id="rId16"/>
    <p:sldId id="428" r:id="rId17"/>
    <p:sldId id="429" r:id="rId18"/>
    <p:sldId id="440" r:id="rId19"/>
    <p:sldId id="387" r:id="rId20"/>
    <p:sldId id="430" r:id="rId21"/>
    <p:sldId id="442" r:id="rId22"/>
    <p:sldId id="431" r:id="rId23"/>
    <p:sldId id="388" r:id="rId24"/>
    <p:sldId id="389" r:id="rId25"/>
    <p:sldId id="432" r:id="rId26"/>
    <p:sldId id="443" r:id="rId27"/>
    <p:sldId id="392" r:id="rId28"/>
    <p:sldId id="393" r:id="rId29"/>
    <p:sldId id="438" r:id="rId30"/>
  </p:sldIdLst>
  <p:sldSz cx="9144000" cy="6858000" type="screen4x3"/>
  <p:notesSz cx="6934200" cy="9220200"/>
  <p:custDataLst>
    <p:tags r:id="rId33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07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26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564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D41FD7-9143-40BE-95BB-552F26DC592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08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3099B-D445-471B-B74C-6BA59C7E222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1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85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04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36D7E-35F2-49D3-8329-6A757EB27988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3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E56F85-EEB2-450B-9677-407B84255EB1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2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63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05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D6B36-EEC9-4B14-9722-346BE386C29A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0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464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DCC95B-17FA-48D1-8062-7D75F79141F1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7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91BE81-9798-4ADE-BD7C-A31D91DCF07B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12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321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4870-1A9A-4BD9-A505-62F4AECF71B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13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BE9BFB-5F0F-45D4-B931-ADBC0FD7E01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13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5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9AEABA-8E98-4DA8-880E-3107769BEB91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9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A691CE-6C19-4AFE-ADD3-53B555CD0F9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7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4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9242F7-9818-4F91-A5B8-D2F157013457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7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8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EB5CC2-95D9-484F-8E9D-4DA5BE71A42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1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2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0"/>
            <a:ext cx="5741504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</a:t>
            </a:r>
            <a:r>
              <a:rPr lang="en-US" altLang="en-US" sz="3200" i="1" dirty="0" smtClean="0"/>
              <a:t>7 Part 3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Introduction to Structured Query Language (SQL)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676400"/>
            <a:ext cx="8077900" cy="479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  <p:custDataLst>
      <p:custData r:id="rId1"/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Max/Min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Q: What product(s) have a price equal to the maximum product price?</a:t>
            </a:r>
          </a:p>
          <a:p>
            <a:pPr marL="0" indent="0">
              <a:buNone/>
            </a:pPr>
            <a:r>
              <a:rPr lang="en-US" sz="2400" b="0" dirty="0"/>
              <a:t>SELECT P_CODE, P_DESCRIPT, P_PRICE 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WHERE  P_PRICE = (SELECT MAX(P_PRICE) FROM PRODUCT)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Q: What product(s) have the highest inventory value?</a:t>
            </a:r>
          </a:p>
          <a:p>
            <a:pPr marL="0" indent="0">
              <a:buNone/>
            </a:pPr>
            <a:r>
              <a:rPr lang="en-US" sz="2400" b="0" dirty="0"/>
              <a:t>SELECT *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WHERE  P_QOH * P_PRICE = (SELECT MAX(P_QOH * P_PRICE) FROM PRODUCT)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and </a:t>
            </a:r>
            <a:r>
              <a:rPr lang="en-US" dirty="0" err="1" smtClean="0"/>
              <a:t>Avg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/>
              <a:t>Q: How much is the total customer balance?</a:t>
            </a:r>
          </a:p>
          <a:p>
            <a:pPr marL="0" indent="0">
              <a:buNone/>
            </a:pPr>
            <a:r>
              <a:rPr lang="en-US" sz="2000" b="0" dirty="0"/>
              <a:t>SELECT SUM(CUS_BALANCE) AS TOTBALANCE FROM </a:t>
            </a:r>
            <a:r>
              <a:rPr lang="en-US" sz="2000" b="0" dirty="0" smtClean="0"/>
              <a:t>CUSTOMER;</a:t>
            </a:r>
            <a:endParaRPr lang="en-US" sz="2000" b="0" dirty="0"/>
          </a:p>
          <a:p>
            <a:pPr marL="0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Q: How much is the total value of our product inventory?</a:t>
            </a:r>
          </a:p>
          <a:p>
            <a:pPr marL="0" indent="0">
              <a:buNone/>
            </a:pPr>
            <a:r>
              <a:rPr lang="en-US" sz="2000" b="0" dirty="0"/>
              <a:t>SELECT SUM(P_QOH*P_PRICE) AS </a:t>
            </a:r>
            <a:r>
              <a:rPr lang="en-US" sz="2000" b="0" dirty="0" smtClean="0"/>
              <a:t>TOTVALUE;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FROM   PRODUCT</a:t>
            </a:r>
          </a:p>
          <a:p>
            <a:pPr marL="0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Q: What is the average product price?</a:t>
            </a:r>
          </a:p>
          <a:p>
            <a:pPr marL="0" indent="0">
              <a:buNone/>
            </a:pPr>
            <a:r>
              <a:rPr lang="en-US" sz="2000" b="0" dirty="0"/>
              <a:t>SELECT AVG(P_PRICE) FROM PRODUCT;</a:t>
            </a:r>
          </a:p>
          <a:p>
            <a:pPr marL="0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Q: What products have a price that exceeds the average product price?</a:t>
            </a:r>
          </a:p>
          <a:p>
            <a:pPr marL="0" indent="0">
              <a:buNone/>
            </a:pPr>
            <a:r>
              <a:rPr lang="en-US" sz="2000" b="0" dirty="0"/>
              <a:t>SELECT P_CODE, P_DESCRIPT, P_QOH, P_PRICE, V_CODE </a:t>
            </a:r>
          </a:p>
          <a:p>
            <a:pPr marL="0" indent="0">
              <a:buNone/>
            </a:pPr>
            <a:r>
              <a:rPr lang="en-US" sz="2000" b="0" dirty="0"/>
              <a:t>FROM   PRODUCT</a:t>
            </a:r>
          </a:p>
          <a:p>
            <a:pPr marL="0" indent="0">
              <a:buNone/>
            </a:pPr>
            <a:r>
              <a:rPr lang="en-US" sz="2000" b="0" dirty="0"/>
              <a:t>WHERE  P_PRICE &gt; (SELECT AVG(P_PRICE) FROM PRODUCT)</a:t>
            </a:r>
          </a:p>
          <a:p>
            <a:pPr marL="0" indent="0">
              <a:buNone/>
            </a:pPr>
            <a:r>
              <a:rPr lang="en-US" sz="2000" b="0" dirty="0"/>
              <a:t>ORDER  BY P_PRICE </a:t>
            </a:r>
            <a:r>
              <a:rPr lang="en-US" sz="2000" b="0" dirty="0" smtClean="0"/>
              <a:t>DESC;</a:t>
            </a:r>
            <a:endParaRPr lang="en-US" sz="2000" b="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Grouping Data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Frequency distributions created by GROUP BY clause within SELECT statement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Syntax: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SELECT 	columnlist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FROM 		tablelist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[WHERE	conditionlist]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[GROUP BY 	columnlist]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[HAVING	conditionlist]</a:t>
            </a:r>
          </a:p>
          <a:p>
            <a:pPr lvl="1" indent="-49213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[ORDER BY	columnlist [ASC | DESC] ] ;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" y="76200"/>
            <a:ext cx="8910484" cy="64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172200" cy="1143000"/>
          </a:xfrm>
        </p:spPr>
        <p:txBody>
          <a:bodyPr/>
          <a:lstStyle/>
          <a:p>
            <a:r>
              <a:rPr lang="en-US" dirty="0" smtClean="0"/>
              <a:t>Simple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- Q: What is the minimum price for each sale code?</a:t>
            </a:r>
          </a:p>
          <a:p>
            <a:pPr marL="0" indent="0">
              <a:buNone/>
            </a:pPr>
            <a:r>
              <a:rPr lang="en-US" sz="2400" b="0" dirty="0"/>
              <a:t>SELECT P_SALECODE, MIN(P_PRICE)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GROUP  BY P_SALECODE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Q: What is the average price for each sale code?</a:t>
            </a:r>
          </a:p>
          <a:p>
            <a:pPr marL="0" indent="0">
              <a:buNone/>
            </a:pPr>
            <a:r>
              <a:rPr lang="en-US" sz="2400" b="0" dirty="0"/>
              <a:t>SELECT P_SALECODE, AVG(P_PRICE)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GROUP  BY P_SALECODE</a:t>
            </a:r>
          </a:p>
          <a:p>
            <a:pPr marL="0" indent="0">
              <a:buNone/>
            </a:pPr>
            <a:r>
              <a:rPr lang="en-US" sz="2400" dirty="0"/>
              <a:t>- How many products each vendor provides?</a:t>
            </a:r>
          </a:p>
          <a:p>
            <a:pPr marL="0" indent="0">
              <a:buNone/>
            </a:pPr>
            <a:r>
              <a:rPr lang="en-US" sz="2400" b="0" dirty="0"/>
              <a:t>SELECT V_CODE, COUNT(DISTINCT P_CODE)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GROUP  BY V_CODE</a:t>
            </a: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72683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</a:t>
            </a:r>
            <a:r>
              <a:rPr lang="en-US" sz="2400" dirty="0"/>
              <a:t>: List the number of products by vendor with the average price, include only the rows with price below 10.00.</a:t>
            </a:r>
          </a:p>
          <a:p>
            <a:pPr marL="0" indent="0">
              <a:buNone/>
            </a:pPr>
            <a:r>
              <a:rPr lang="en-US" sz="2400" b="0" dirty="0"/>
              <a:t>SELECT V_CODE, COUNT(DISTINCT P_CODE), AVG(P_PRICE)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GROUP  BY </a:t>
            </a:r>
            <a:r>
              <a:rPr lang="en-US" sz="2400" b="0" dirty="0" smtClean="0"/>
              <a:t>V_CODE;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SELECT </a:t>
            </a:r>
            <a:r>
              <a:rPr lang="en-US" sz="2400" b="0" dirty="0"/>
              <a:t>V_CODE, COUNT(DISTINCT P_CODE), AVG(P_PRICE)</a:t>
            </a:r>
          </a:p>
          <a:p>
            <a:pPr marL="0" indent="0">
              <a:buNone/>
            </a:pPr>
            <a:r>
              <a:rPr lang="en-US" sz="2400" b="0" dirty="0"/>
              <a:t>FROM   PRODUCT</a:t>
            </a:r>
          </a:p>
          <a:p>
            <a:pPr marL="0" indent="0">
              <a:buNone/>
            </a:pPr>
            <a:r>
              <a:rPr lang="en-US" sz="2400" b="0" dirty="0"/>
              <a:t>GROUP  BY V_CODE</a:t>
            </a:r>
          </a:p>
          <a:p>
            <a:pPr marL="0" indent="0">
              <a:buNone/>
            </a:pPr>
            <a:r>
              <a:rPr lang="en-US" sz="2400" b="0" dirty="0"/>
              <a:t>HAVING AVG(P_PRICE) &lt; </a:t>
            </a:r>
            <a:r>
              <a:rPr lang="en-US" sz="2400" b="0" dirty="0" smtClean="0"/>
              <a:t>10;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WITH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9140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52399"/>
            <a:ext cx="8915401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Joining Database Tables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Joining tables is the most important distinction between relational database and other DBs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Join is performed when data are retrieved from more than one table at a time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Equality comparison between foreign key and primary key of related tables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Join tables by listing tables in FROM clause of SELECT statement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creates Cartesian product of every table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8" y="1565076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Q: List the product description, price, vendor code, name, contact, area code and phone for each product</a:t>
            </a:r>
          </a:p>
          <a:p>
            <a:pPr marL="0" indent="0">
              <a:buNone/>
            </a:pPr>
            <a:r>
              <a:rPr lang="en-US" sz="2000" b="0" dirty="0"/>
              <a:t>SELECT P_DESCRIPT, P_PRICE, VENDOR.V_CODE, V_NAME, V_CONTACT, V_AREACODE, V_PHONE </a:t>
            </a:r>
          </a:p>
          <a:p>
            <a:pPr marL="0" indent="0">
              <a:buNone/>
            </a:pPr>
            <a:r>
              <a:rPr lang="en-US" sz="2000" b="0" dirty="0"/>
              <a:t>FROM   PRODUCT, VENDOR</a:t>
            </a:r>
          </a:p>
          <a:p>
            <a:pPr marL="0" indent="0">
              <a:buNone/>
            </a:pPr>
            <a:r>
              <a:rPr lang="en-US" sz="2000" b="0" dirty="0"/>
              <a:t>WHERE  PRODUCT.V_CODE = </a:t>
            </a:r>
            <a:r>
              <a:rPr lang="en-US" sz="2000" b="0" dirty="0" smtClean="0"/>
              <a:t>VENDOR.V_CODE</a:t>
            </a:r>
            <a:endParaRPr lang="en-US" sz="20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" y="3686346"/>
            <a:ext cx="8981551" cy="2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</a:t>
            </a:r>
            <a:r>
              <a:rPr lang="en-US" sz="2000" dirty="0"/>
              <a:t>: Ordered by P_PRICE</a:t>
            </a:r>
          </a:p>
          <a:p>
            <a:pPr marL="0" indent="0">
              <a:buNone/>
            </a:pPr>
            <a:r>
              <a:rPr lang="en-US" sz="2000" b="0" dirty="0"/>
              <a:t>SELECT P_DESCRIPT, P_PRICE, VENDOR.V_CODE, V_NAME, V_CONTACT, V_AREACODE, V_PHONE</a:t>
            </a:r>
          </a:p>
          <a:p>
            <a:pPr marL="0" indent="0">
              <a:buNone/>
            </a:pPr>
            <a:r>
              <a:rPr lang="en-US" sz="2000" b="0" dirty="0"/>
              <a:t>FROM   PRODUCT, VENDOR</a:t>
            </a:r>
          </a:p>
          <a:p>
            <a:pPr marL="0" indent="0">
              <a:buNone/>
            </a:pPr>
            <a:r>
              <a:rPr lang="en-US" sz="2000" b="0" dirty="0"/>
              <a:t>WHERE  PRODUCT.V_CODE = VENDOR.V_CODE</a:t>
            </a:r>
          </a:p>
          <a:p>
            <a:pPr marL="0" indent="0">
              <a:buNone/>
            </a:pPr>
            <a:r>
              <a:rPr lang="en-US" sz="2000" b="0" dirty="0"/>
              <a:t>ORDER  BY P_PRICE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957484"/>
            <a:ext cx="8807399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0" y="1551709"/>
            <a:ext cx="9144000" cy="4648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SQL </a:t>
            </a:r>
            <a:r>
              <a:rPr lang="en-US" altLang="en-US" dirty="0" smtClean="0"/>
              <a:t>to retrieve data in sorted order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Write SELECT queries that group data based on common values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</a:t>
            </a:r>
            <a:r>
              <a:rPr lang="en-US" altLang="en-US" dirty="0"/>
              <a:t>SELECT queries</a:t>
            </a:r>
            <a:r>
              <a:rPr lang="en-US" altLang="en-US" dirty="0" smtClean="0"/>
              <a:t> that join tables for listing of related data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7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- Q: List products with vendor data for products purchased after 15-JAN-2010</a:t>
            </a:r>
          </a:p>
          <a:p>
            <a:pPr marL="0" indent="0">
              <a:buNone/>
            </a:pPr>
            <a:r>
              <a:rPr lang="en-US" sz="2000" b="0" dirty="0"/>
              <a:t>SELECT P_DESCRIPT, P_PRICE, V_NAME, V_CONTACT, </a:t>
            </a:r>
            <a:r>
              <a:rPr lang="en-US" sz="2000" b="0" dirty="0" smtClean="0"/>
              <a:t>V_AREACODE FROM   </a:t>
            </a:r>
            <a:r>
              <a:rPr lang="en-US" sz="2000" b="0" dirty="0"/>
              <a:t>PRODUCT, VENDOR</a:t>
            </a:r>
          </a:p>
          <a:p>
            <a:pPr marL="0" indent="0">
              <a:buNone/>
            </a:pPr>
            <a:r>
              <a:rPr lang="en-US" sz="2000" b="0" dirty="0"/>
              <a:t>WHERE  PRODUCT.V_CODE = VENDOR.V_CODE</a:t>
            </a:r>
          </a:p>
          <a:p>
            <a:pPr marL="0" indent="0">
              <a:buNone/>
            </a:pPr>
            <a:r>
              <a:rPr lang="en-US" sz="2000" b="0" dirty="0"/>
              <a:t>  AND  P_INDATE &gt; '15-JAN-2012'</a:t>
            </a:r>
          </a:p>
          <a:p>
            <a:pPr marL="0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Q: List all invoice data for customer number 10014</a:t>
            </a:r>
          </a:p>
          <a:p>
            <a:pPr marL="0" indent="0">
              <a:buNone/>
            </a:pPr>
            <a:r>
              <a:rPr lang="en-US" sz="2000" b="0" dirty="0"/>
              <a:t>SELECT CUS_LNAME, INVOICE.INV_NUMBER, INV_DATE, P_DESCRIPT</a:t>
            </a:r>
          </a:p>
          <a:p>
            <a:pPr marL="0" indent="0">
              <a:buNone/>
            </a:pPr>
            <a:r>
              <a:rPr lang="en-US" sz="2000" b="0" dirty="0"/>
              <a:t>FROM   CUSTOMER, INVOICE, LINE, PRODUCT</a:t>
            </a:r>
          </a:p>
          <a:p>
            <a:pPr marL="0" indent="0">
              <a:buNone/>
            </a:pPr>
            <a:r>
              <a:rPr lang="en-US" sz="2000" b="0" dirty="0"/>
              <a:t>WHERE  CUSTOMER.CUS_CODE = INVOICE.CUS_CODE</a:t>
            </a:r>
          </a:p>
          <a:p>
            <a:pPr marL="0" indent="0">
              <a:buNone/>
            </a:pPr>
            <a:r>
              <a:rPr lang="en-US" sz="2000" b="0" dirty="0"/>
              <a:t>  AND  INVOICE.INV_NUMBER = LINE.INV_NUMBER</a:t>
            </a:r>
          </a:p>
          <a:p>
            <a:pPr marL="0" indent="0">
              <a:buNone/>
            </a:pPr>
            <a:r>
              <a:rPr lang="en-US" sz="2000" b="0" dirty="0"/>
              <a:t>  AND  LINE.P_CODE = PRODUCT.P_CODE</a:t>
            </a:r>
          </a:p>
          <a:p>
            <a:pPr marL="0" indent="0">
              <a:buNone/>
            </a:pPr>
            <a:r>
              <a:rPr lang="en-US" sz="2000" b="0" dirty="0"/>
              <a:t>  AND  CUSTOMER.CUS_CODE = 10014</a:t>
            </a:r>
          </a:p>
          <a:p>
            <a:pPr marL="0" indent="0">
              <a:buNone/>
            </a:pPr>
            <a:r>
              <a:rPr lang="en-US" sz="2000" b="0" dirty="0"/>
              <a:t>ORDER  BY INVOICE.INV_NUMBER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Joining Tables with an Alias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9578" y="1567534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Alias identifies the source table from which data are taken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Alias can be used to identify source table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Any legal table name can be used as alias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Add alias after table name in FROM clause</a:t>
            </a:r>
          </a:p>
          <a:p>
            <a:pPr marL="0" indent="0">
              <a:buNone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SELECT P_DESCRIPT, P_PRICE, V_NAME, V_CONTACT, V_AREACODE, V_PHONE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FROM   PRODUCT P, VENDOR V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WHERE  P.V_CODE = V.V_CODE</a:t>
            </a: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ORDER  BY P_PRICE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Recursive Joins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Alias is especially useful when a table must be joined to itself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Recursive query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 aliases to differentiate the table from itself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Q: List </a:t>
            </a:r>
            <a:r>
              <a:rPr lang="en-US" dirty="0"/>
              <a:t>all employees with their manager's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SELECT E.EMP_MGR, M.EMP_LNAME,E.EMP_NUM, E.EMP_LNAME</a:t>
            </a:r>
          </a:p>
          <a:p>
            <a:pPr marL="0" indent="0">
              <a:buNone/>
            </a:pPr>
            <a:r>
              <a:rPr lang="en-US" b="0" dirty="0"/>
              <a:t>FROM   EMP E, EMP M</a:t>
            </a:r>
          </a:p>
          <a:p>
            <a:pPr marL="0" indent="0">
              <a:buNone/>
            </a:pPr>
            <a:r>
              <a:rPr lang="en-US" b="0" dirty="0"/>
              <a:t>WHERE  E.EMP_MGR=M.EMP_NUM</a:t>
            </a:r>
          </a:p>
          <a:p>
            <a:pPr marL="0" indent="0">
              <a:buNone/>
            </a:pPr>
            <a:r>
              <a:rPr lang="en-US" b="0" dirty="0"/>
              <a:t>ORDER  BY E.EMP_MGR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5529"/>
            <a:ext cx="8839200" cy="3671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" y="3787389"/>
            <a:ext cx="8841658" cy="2957540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25361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836742" y="657436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8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Aggregate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Special functions that perform arithmetic computations over a set of rows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ORDER BY 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Used to sort output of SELECT statement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Can sort by one or more columns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Ascending or descending order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Join output of multiple tables with SELECT statement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 primary key / foreign key combinations to make most joins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Join performed every time you specify two or more tables in FROM clause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Write a SELECT query that performs a recursive join of the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following part table, which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shows all the components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for a given PART_CODE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PART (PART_CODE, PART_DESCRIPTION, PART_IN_STOCK, PART_UNITS_NEEDED, PART_OF_PART)</a:t>
            </a:r>
          </a:p>
          <a:p>
            <a:pPr marL="0" indent="0">
              <a:buNone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(see page 137 for more information on the table)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Additional SELECT Query Keywords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Logical operators work well in the query environment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provides useful functions that: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Count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Find minimum and maximum values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Calculate averages, etc.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allows user to limit queries to: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Entries having no duplicates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Entries whose duplicates may be grouped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Ordering a Listing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 BY clause is useful when listing order is important</a:t>
            </a:r>
          </a:p>
          <a:p>
            <a:pPr>
              <a:defRPr/>
            </a:pPr>
            <a:r>
              <a:rPr lang="en-US" dirty="0" smtClean="0"/>
              <a:t>Syntax:</a:t>
            </a:r>
          </a:p>
          <a:p>
            <a:pPr marL="457200" indent="0"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600" dirty="0" smtClean="0"/>
              <a:t>SELECT columnlist</a:t>
            </a:r>
          </a:p>
          <a:p>
            <a:pPr marL="457200" indent="0">
              <a:buFontTx/>
              <a:buNone/>
              <a:defRPr/>
            </a:pPr>
            <a:r>
              <a:rPr lang="en-US" sz="2600" dirty="0" smtClean="0"/>
              <a:t>	FROM tablelist</a:t>
            </a:r>
          </a:p>
          <a:p>
            <a:pPr marL="457200" indent="0">
              <a:buFontTx/>
              <a:buNone/>
              <a:defRPr/>
            </a:pPr>
            <a:r>
              <a:rPr lang="en-US" sz="2600" dirty="0" smtClean="0"/>
              <a:t>	[WHERE conditionlist]</a:t>
            </a:r>
          </a:p>
          <a:p>
            <a:pPr marL="457200" indent="0">
              <a:buFontTx/>
              <a:buNone/>
              <a:defRPr/>
            </a:pPr>
            <a:r>
              <a:rPr lang="en-US" sz="2600" dirty="0" smtClean="0"/>
              <a:t>	[ORDER BY columnlist [ASC | DESC]];</a:t>
            </a:r>
          </a:p>
          <a:p>
            <a:pPr>
              <a:defRPr/>
            </a:pPr>
            <a:r>
              <a:rPr lang="en-US" dirty="0" smtClean="0"/>
              <a:t>Ascending order by default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600" b="0" dirty="0" smtClean="0"/>
              <a:t>SELECT </a:t>
            </a:r>
            <a:r>
              <a:rPr lang="en-US" sz="1600" b="0" dirty="0"/>
              <a:t>P_CODE, P_DESCRIPT, P_INDATE, P_PRICE</a:t>
            </a:r>
          </a:p>
          <a:p>
            <a:pPr marL="0" indent="0">
              <a:buNone/>
            </a:pPr>
            <a:r>
              <a:rPr lang="en-US" sz="1600" b="0" dirty="0" smtClean="0"/>
              <a:t>FROM   </a:t>
            </a:r>
            <a:r>
              <a:rPr lang="en-US" sz="1600" b="0" dirty="0"/>
              <a:t>PRODUCT</a:t>
            </a:r>
          </a:p>
          <a:p>
            <a:pPr marL="0" indent="0">
              <a:buNone/>
            </a:pPr>
            <a:r>
              <a:rPr lang="en-US" sz="1600" b="0" dirty="0"/>
              <a:t>ORDER  BY </a:t>
            </a:r>
            <a:r>
              <a:rPr lang="en-US" sz="1600" b="0" dirty="0" smtClean="0"/>
              <a:t>P_PRICE;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SELECT P_CODE, P_DESCRIPT, P_INDATE, P_PRICE</a:t>
            </a:r>
          </a:p>
          <a:p>
            <a:pPr marL="0" indent="0">
              <a:buNone/>
            </a:pPr>
            <a:r>
              <a:rPr lang="en-US" sz="1600" b="0" dirty="0"/>
              <a:t>FROM   PRODUCT</a:t>
            </a:r>
          </a:p>
          <a:p>
            <a:pPr marL="0" indent="0">
              <a:buNone/>
            </a:pPr>
            <a:r>
              <a:rPr lang="en-US" sz="1600" b="0" dirty="0"/>
              <a:t>ORDER  BY P_PRICE </a:t>
            </a:r>
            <a:r>
              <a:rPr lang="en-US" sz="1600" b="0" dirty="0" smtClean="0"/>
              <a:t>DESC;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SELECT EMP_LNAME, EMP_FNAME, EMP_INITIAL, EMP_AREACODE, EMP_PHONE</a:t>
            </a:r>
          </a:p>
          <a:p>
            <a:pPr marL="0" indent="0">
              <a:buNone/>
            </a:pPr>
            <a:r>
              <a:rPr lang="en-US" sz="1600" b="0" dirty="0"/>
              <a:t>FROM   EMPLOYEE</a:t>
            </a:r>
          </a:p>
          <a:p>
            <a:pPr marL="0" indent="0">
              <a:buNone/>
            </a:pPr>
            <a:r>
              <a:rPr lang="en-US" sz="1600" b="0" dirty="0"/>
              <a:t>ORDER  BY EMP_LNAME, EMP_FNAME, </a:t>
            </a:r>
            <a:r>
              <a:rPr lang="en-US" sz="1600" b="0" dirty="0" smtClean="0"/>
              <a:t>EMP_INITIAL;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SELECT P_DESCRIPT, V_CODE, P_INDATE, P_PRICE</a:t>
            </a:r>
          </a:p>
          <a:p>
            <a:pPr marL="0" indent="0">
              <a:buNone/>
            </a:pPr>
            <a:r>
              <a:rPr lang="en-US" sz="1600" b="0" dirty="0"/>
              <a:t>FROM   PRODUCT</a:t>
            </a:r>
          </a:p>
          <a:p>
            <a:pPr marL="0" indent="0">
              <a:buNone/>
            </a:pPr>
            <a:r>
              <a:rPr lang="en-US" sz="1600" b="0" dirty="0"/>
              <a:t>WHERE  P_INDATE &lt; '21-JAN-2012'</a:t>
            </a:r>
          </a:p>
          <a:p>
            <a:pPr marL="0" indent="0">
              <a:buNone/>
            </a:pPr>
            <a:r>
              <a:rPr lang="en-US" sz="1600" b="0" dirty="0"/>
              <a:t>  AND  P_PRICE &lt;= 50.00</a:t>
            </a:r>
          </a:p>
          <a:p>
            <a:pPr marL="0" indent="0">
              <a:buNone/>
            </a:pPr>
            <a:r>
              <a:rPr lang="en-US" sz="1600" b="0" dirty="0"/>
              <a:t>ORDER  BY V_CODE, P_PRICE </a:t>
            </a:r>
            <a:r>
              <a:rPr lang="en-US" sz="1600" b="0" dirty="0" smtClean="0"/>
              <a:t>DESC;</a:t>
            </a:r>
            <a:endParaRPr lang="en-US" sz="16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Listing Unique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 clause produces list of only values that are different from one another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693738" lvl="1" indent="0">
              <a:buFontTx/>
              <a:buNone/>
              <a:defRPr/>
            </a:pPr>
            <a:r>
              <a:rPr lang="en-US" dirty="0" smtClean="0"/>
              <a:t>SELECT DISTINCT V_CODE</a:t>
            </a:r>
          </a:p>
          <a:p>
            <a:pPr marL="693738" lvl="1" indent="0">
              <a:buFontTx/>
              <a:buNone/>
              <a:defRPr/>
            </a:pPr>
            <a:r>
              <a:rPr lang="en-US" dirty="0" smtClean="0"/>
              <a:t>FROM 	PRODUCT;</a:t>
            </a:r>
          </a:p>
          <a:p>
            <a:pPr>
              <a:defRPr/>
            </a:pPr>
            <a:r>
              <a:rPr lang="en-US" dirty="0" smtClean="0"/>
              <a:t>Access places nulls at the top of the list</a:t>
            </a:r>
          </a:p>
          <a:p>
            <a:pPr lvl="1">
              <a:defRPr/>
            </a:pPr>
            <a:r>
              <a:rPr lang="en-US" dirty="0" smtClean="0"/>
              <a:t>Oracle places it at the bottom</a:t>
            </a:r>
          </a:p>
          <a:p>
            <a:pPr lvl="1">
              <a:defRPr/>
            </a:pPr>
            <a:r>
              <a:rPr lang="en-US" dirty="0" smtClean="0"/>
              <a:t>Placement of nulls does not affect list contents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Unique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LISTING </a:t>
            </a:r>
            <a:r>
              <a:rPr lang="en-US" sz="2400" dirty="0"/>
              <a:t>UNIQUE VALUES (ROWS!)</a:t>
            </a:r>
          </a:p>
          <a:p>
            <a:pPr marL="0" indent="0">
              <a:buNone/>
            </a:pPr>
            <a:r>
              <a:rPr lang="en-US" sz="2400" b="0" dirty="0" smtClean="0"/>
              <a:t>SELECT </a:t>
            </a:r>
            <a:r>
              <a:rPr lang="en-US" sz="2400" b="0" dirty="0"/>
              <a:t>DISTINCT V_CODE FROM </a:t>
            </a:r>
            <a:r>
              <a:rPr lang="en-US" sz="2400" b="0" dirty="0" smtClean="0"/>
              <a:t>PRODUCT;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SELECT DISTINCT V_STATE FROM </a:t>
            </a:r>
            <a:r>
              <a:rPr lang="en-US" sz="2400" b="0" dirty="0" smtClean="0"/>
              <a:t>VENDOR;</a:t>
            </a:r>
            <a:endParaRPr lang="en-US" sz="2400" b="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UNIQUE ROWS (VALUES COMBINATIONS)</a:t>
            </a:r>
          </a:p>
          <a:p>
            <a:pPr marL="0" indent="0">
              <a:buNone/>
            </a:pPr>
            <a:r>
              <a:rPr lang="en-US" sz="2400" b="0" dirty="0" smtClean="0"/>
              <a:t>SELECT </a:t>
            </a:r>
            <a:r>
              <a:rPr lang="en-US" sz="2400" b="0" dirty="0"/>
              <a:t>DISTINCT V_STATE, V_NAME FROM </a:t>
            </a:r>
            <a:r>
              <a:rPr lang="en-US" sz="2400" b="0" dirty="0" smtClean="0"/>
              <a:t>VENDOR;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SELECT DISTINCT V_STATE, V_AREACODE FROM </a:t>
            </a:r>
            <a:r>
              <a:rPr lang="en-US" sz="2400" b="0" dirty="0" smtClean="0"/>
              <a:t>VENDOR;</a:t>
            </a:r>
            <a:endParaRPr lang="en-US" sz="24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Aggregate 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 function tallies number of non-null values of an attribute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Takes one parameter: usually a column name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MAX and MIN find highest (lowest) value in a table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Compute MAX value in inner query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Compare to each value returned by the query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SUM computes total sum for any specified attribute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AVG function format is similar to MIN and MAX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Q: How many vendors provide products?</a:t>
            </a:r>
          </a:p>
          <a:p>
            <a:pPr marL="0" indent="0">
              <a:buNone/>
            </a:pPr>
            <a:r>
              <a:rPr lang="en-US" sz="1800" dirty="0"/>
              <a:t>- COUNT(column) counts the not null values in column</a:t>
            </a:r>
          </a:p>
          <a:p>
            <a:pPr marL="0" indent="0">
              <a:buNone/>
            </a:pPr>
            <a:r>
              <a:rPr lang="en-US" sz="1800" b="0" dirty="0"/>
              <a:t>SELECT COUNT(DISTINCT V_CODE) FROM </a:t>
            </a:r>
            <a:r>
              <a:rPr lang="en-US" sz="1800" b="0" dirty="0" smtClean="0"/>
              <a:t>PRODUCT;                   </a:t>
            </a:r>
            <a:endParaRPr lang="en-US" sz="1800" b="0" dirty="0"/>
          </a:p>
          <a:p>
            <a:pPr marL="0" indent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COUNT(*) counts the number of rows returned</a:t>
            </a:r>
          </a:p>
          <a:p>
            <a:pPr marL="0" indent="0">
              <a:buNone/>
            </a:pPr>
            <a:r>
              <a:rPr lang="en-US" sz="1800" b="0" dirty="0"/>
              <a:t>SELECT COUNT(*) FROM (SELECT DISTINCT V_CODE FROM PRODUCT</a:t>
            </a:r>
            <a:r>
              <a:rPr lang="en-US" sz="1800" b="0" dirty="0" smtClean="0"/>
              <a:t>);</a:t>
            </a: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Q: How many vendors (unique vendors) have products with price &lt; 10?</a:t>
            </a:r>
          </a:p>
          <a:p>
            <a:pPr marL="0" indent="0">
              <a:buNone/>
            </a:pPr>
            <a:r>
              <a:rPr lang="en-US" sz="1800" b="0" dirty="0"/>
              <a:t>SELECT COUNT(DISTINCT V_CODE) </a:t>
            </a:r>
          </a:p>
          <a:p>
            <a:pPr marL="0" indent="0">
              <a:buNone/>
            </a:pPr>
            <a:r>
              <a:rPr lang="en-US" sz="1800" b="0" dirty="0"/>
              <a:t>FROM   PRODUCT </a:t>
            </a:r>
          </a:p>
          <a:p>
            <a:pPr marL="0" indent="0">
              <a:buNone/>
            </a:pPr>
            <a:r>
              <a:rPr lang="en-US" sz="1800" b="0" dirty="0"/>
              <a:t>WHERE  P_PRICE &lt;= </a:t>
            </a:r>
            <a:r>
              <a:rPr lang="en-US" sz="1800" b="0" dirty="0" smtClean="0"/>
              <a:t>10.00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Q: How many products with price &lt; 10?</a:t>
            </a:r>
          </a:p>
          <a:p>
            <a:pPr marL="0" indent="0">
              <a:buNone/>
            </a:pPr>
            <a:r>
              <a:rPr lang="en-US" sz="1800" b="0" dirty="0"/>
              <a:t>SELECT COUNT(*) FROM PRODUCT </a:t>
            </a:r>
          </a:p>
          <a:p>
            <a:pPr marL="0" indent="0">
              <a:buNone/>
            </a:pPr>
            <a:r>
              <a:rPr lang="en-US" sz="1800" b="0" dirty="0"/>
              <a:t>WHERE  P_PRICE &lt;= 10.00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9DB3F52-D111-4427-9EB8-AD4CB463EEED}"/>
  <p:tag name="ATHENA.CUSTOMXMLCONTENT" val="&lt;?xml version=&quot;1.0&quot;?&gt;&lt;athena xmlns=&quot;http://schemas.microsoft.com/edu/athena&quot; version=&quot;0.1.2218.0&quot;&gt;&lt;timings duration=&quot;25846&quot;/&gt;&lt;/athena&gt;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2218.0">
  <timings duration="25846"/>
</athena>
</file>

<file path=customXml/item2.xml><?xml version="1.0" encoding="utf-8"?>
<athena xmlns="http://schemas.microsoft.com/edu/athena" version="0.1.2218.0">
  <media streamable="true" recordStart="0" recordEnd="25846" recordLength="25900" audioOnly="true" start="0" end="25846" audioFormat="{00001610-0000-0010-8000-00AA00389B71}" audioRate="44100" muted="false" volume="0.8" fadeIn="0" fadeOut="0" videoFormat="{34363248-0000-0010-8000-00AA00389B71}" videoRate="10" videoWidth="64" videoHeight="64"/>
</athena>
</file>

<file path=customXml/itemProps1.xml><?xml version="1.0" encoding="utf-8"?>
<ds:datastoreItem xmlns:ds="http://schemas.openxmlformats.org/officeDocument/2006/customXml" ds:itemID="{99DB3F52-D111-4427-9EB8-AD4CB463EEE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B6EC0A6D-D079-416B-87E5-B348E93F262D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3774</TotalTime>
  <Words>1408</Words>
  <Application>Microsoft Office PowerPoint</Application>
  <PresentationFormat>On-screen Show (4:3)</PresentationFormat>
  <Paragraphs>286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Additional SELECT Query Keywords</vt:lpstr>
      <vt:lpstr>Ordering a Listing</vt:lpstr>
      <vt:lpstr>Order By Examples</vt:lpstr>
      <vt:lpstr>Listing Unique Values</vt:lpstr>
      <vt:lpstr>Listing Unique Values</vt:lpstr>
      <vt:lpstr>Aggregate Functions</vt:lpstr>
      <vt:lpstr>Count Query Examples</vt:lpstr>
      <vt:lpstr>Max/Min Examples</vt:lpstr>
      <vt:lpstr>Sum and Avg Examples</vt:lpstr>
      <vt:lpstr>Grouping Data</vt:lpstr>
      <vt:lpstr>PowerPoint Presentation</vt:lpstr>
      <vt:lpstr>Simple Group By</vt:lpstr>
      <vt:lpstr>GROUP BY WITH HAVING CLAUSE</vt:lpstr>
      <vt:lpstr>PowerPoint Presentation</vt:lpstr>
      <vt:lpstr>Joining Database Tables</vt:lpstr>
      <vt:lpstr>Join Examples</vt:lpstr>
      <vt:lpstr>Join Examples</vt:lpstr>
      <vt:lpstr>Join Examples (cont.)</vt:lpstr>
      <vt:lpstr>Joining Tables with an Alias</vt:lpstr>
      <vt:lpstr>Recursive Joins</vt:lpstr>
      <vt:lpstr>Recursive Example</vt:lpstr>
      <vt:lpstr>PowerPoint Presentation</vt:lpstr>
      <vt:lpstr>Summary</vt:lpstr>
      <vt:lpstr>Summary (cont’d.)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326</cp:revision>
  <dcterms:created xsi:type="dcterms:W3CDTF">2003-01-16T16:51:42Z</dcterms:created>
  <dcterms:modified xsi:type="dcterms:W3CDTF">2017-07-05T22:22:15Z</dcterms:modified>
</cp:coreProperties>
</file>