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548" r:id="rId3"/>
    <p:sldId id="550" r:id="rId4"/>
    <p:sldId id="551" r:id="rId5"/>
    <p:sldId id="584" r:id="rId6"/>
    <p:sldId id="585" r:id="rId7"/>
    <p:sldId id="553" r:id="rId8"/>
    <p:sldId id="554" r:id="rId9"/>
    <p:sldId id="587" r:id="rId10"/>
    <p:sldId id="555" r:id="rId11"/>
    <p:sldId id="586" r:id="rId12"/>
    <p:sldId id="588" r:id="rId13"/>
    <p:sldId id="589" r:id="rId14"/>
    <p:sldId id="556" r:id="rId15"/>
    <p:sldId id="590" r:id="rId16"/>
    <p:sldId id="557" r:id="rId17"/>
    <p:sldId id="558" r:id="rId18"/>
    <p:sldId id="591" r:id="rId19"/>
    <p:sldId id="559" r:id="rId20"/>
    <p:sldId id="592" r:id="rId21"/>
    <p:sldId id="611" r:id="rId22"/>
    <p:sldId id="616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2286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/>
              <a:t>Chapter </a:t>
            </a:r>
            <a:r>
              <a:rPr lang="en-US" altLang="en-US" sz="3600" dirty="0" smtClean="0"/>
              <a:t>8 Part 1</a:t>
            </a: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/>
              <a:t>Advanced SQL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and HAVING Sub-queries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subqueries</a:t>
            </a:r>
          </a:p>
          <a:p>
            <a:pPr lvl="1" eaLnBrk="1" hangingPunct="1"/>
            <a:r>
              <a:rPr lang="en-US" altLang="en-US" smtClean="0"/>
              <a:t>Used to compare a single attribute to a list of values</a:t>
            </a:r>
          </a:p>
          <a:p>
            <a:pPr eaLnBrk="1" hangingPunct="1"/>
            <a:r>
              <a:rPr lang="en-US" altLang="en-US" smtClean="0"/>
              <a:t>HAVING subqueries</a:t>
            </a:r>
          </a:p>
          <a:p>
            <a:pPr lvl="1" eaLnBrk="1" hangingPunct="1"/>
            <a:r>
              <a:rPr lang="en-US" altLang="en-US" smtClean="0"/>
              <a:t>HAVING clause restricts the output of a GROUP BY query by applying conditional criteria to the grouped rows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" y="1582282"/>
            <a:ext cx="9220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: </a:t>
            </a:r>
            <a:r>
              <a:rPr lang="en-US" sz="1800" dirty="0"/>
              <a:t>LIST ALL CUSTOMERS WHO ORDERED THE PRODUCT "CLAW HAMMER"?</a:t>
            </a:r>
          </a:p>
          <a:p>
            <a:pPr marL="0" indent="0">
              <a:buNone/>
            </a:pPr>
            <a:r>
              <a:rPr lang="en-US" sz="1800" b="0" dirty="0"/>
              <a:t>SELECT DISTINCT CUS_CODE, CUS_LNAME, CUS_FNAME</a:t>
            </a:r>
          </a:p>
          <a:p>
            <a:pPr marL="0" indent="0">
              <a:buNone/>
            </a:pPr>
            <a:r>
              <a:rPr lang="en-US" sz="1800" b="0" dirty="0"/>
              <a:t>FROM CUSTOMER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INVOICE USING (CUS_CODE)</a:t>
            </a:r>
          </a:p>
          <a:p>
            <a:pPr marL="0" indent="0">
              <a:buNone/>
            </a:pPr>
            <a:r>
              <a:rPr lang="en-US" sz="1800" b="0" dirty="0"/>
              <a:t>              JOIN LINE USING (INV_NUMBER)</a:t>
            </a:r>
          </a:p>
          <a:p>
            <a:pPr marL="0" indent="0">
              <a:buNone/>
            </a:pPr>
            <a:r>
              <a:rPr lang="en-US" sz="1800" b="0" dirty="0"/>
              <a:t>              JOIN PRODUCT USING (P_CODE)</a:t>
            </a:r>
          </a:p>
          <a:p>
            <a:pPr marL="0" indent="0">
              <a:buNone/>
            </a:pPr>
            <a:r>
              <a:rPr lang="en-US" sz="1800" b="0" dirty="0"/>
              <a:t>WHERE P_CODE IN (SELECT P_CODE FROM PRODUCT WHERE P_DESCRIPT = 'Claw hammer</a:t>
            </a:r>
            <a:r>
              <a:rPr lang="en-US" sz="1800" b="0" dirty="0" smtClean="0"/>
              <a:t>');</a:t>
            </a:r>
          </a:p>
          <a:p>
            <a:pPr marL="0" indent="0">
              <a:buNone/>
            </a:pPr>
            <a:r>
              <a:rPr lang="en-US" sz="1800" dirty="0" smtClean="0"/>
              <a:t>: </a:t>
            </a:r>
            <a:r>
              <a:rPr lang="en-US" sz="1800" dirty="0"/>
              <a:t>ALTERNATIVE SYNTAX</a:t>
            </a:r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DISTINCT CUS_CODE, CUS_LNAME, CUS_FNAME </a:t>
            </a:r>
          </a:p>
          <a:p>
            <a:pPr marL="0" indent="0">
              <a:buNone/>
            </a:pPr>
            <a:r>
              <a:rPr lang="en-US" sz="1800" b="0" dirty="0"/>
              <a:t>FROM CUSTOMER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INVOICE USING (CUS_CODE)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LINE USING (INV_NUMBER) 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PRODUCT USING (P_CODE)</a:t>
            </a:r>
          </a:p>
          <a:p>
            <a:pPr marL="0" indent="0">
              <a:buNone/>
            </a:pPr>
            <a:r>
              <a:rPr lang="en-US" sz="1800" b="0" dirty="0"/>
              <a:t>WHERE P_DESCRIPT = 'Claw hammer';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92115"/>
            <a:ext cx="9220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: </a:t>
            </a:r>
            <a:r>
              <a:rPr lang="en-US" sz="1800" dirty="0"/>
              <a:t>LIST ALL CUSTOMERS WHO ORDERED THE PRODUCT "CLAW HAMMER"?</a:t>
            </a:r>
          </a:p>
          <a:p>
            <a:pPr marL="0" indent="0">
              <a:buNone/>
            </a:pPr>
            <a:r>
              <a:rPr lang="en-US" sz="1800" b="0" dirty="0"/>
              <a:t>SELECT DISTINCT CUS_CODE, CUS_LNAME, CUS_FNAME</a:t>
            </a:r>
          </a:p>
          <a:p>
            <a:pPr marL="0" indent="0">
              <a:buNone/>
            </a:pPr>
            <a:r>
              <a:rPr lang="en-US" sz="1800" b="0" dirty="0"/>
              <a:t>FROM CUSTOMER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INVOICE USING (CUS_CODE)</a:t>
            </a:r>
          </a:p>
          <a:p>
            <a:pPr marL="0" indent="0">
              <a:buNone/>
            </a:pPr>
            <a:r>
              <a:rPr lang="en-US" sz="1800" b="0" dirty="0"/>
              <a:t>              JOIN LINE USING (INV_NUMBER)</a:t>
            </a:r>
          </a:p>
          <a:p>
            <a:pPr marL="0" indent="0">
              <a:buNone/>
            </a:pPr>
            <a:r>
              <a:rPr lang="en-US" sz="1800" b="0" dirty="0"/>
              <a:t>              JOIN PRODUCT USING (P_CODE)</a:t>
            </a:r>
          </a:p>
          <a:p>
            <a:pPr marL="0" indent="0">
              <a:buNone/>
            </a:pPr>
            <a:r>
              <a:rPr lang="en-US" sz="1800" b="0" dirty="0"/>
              <a:t>WHERE P_CODE IN (SELECT P_CODE FROM PRODUCT WHERE P_DESCRIPT = 'Claw hammer</a:t>
            </a:r>
            <a:r>
              <a:rPr lang="en-US" sz="1800" b="0" dirty="0" smtClean="0"/>
              <a:t>');</a:t>
            </a:r>
          </a:p>
          <a:p>
            <a:pPr marL="0" indent="0">
              <a:buNone/>
            </a:pPr>
            <a:r>
              <a:rPr lang="en-US" sz="1800" dirty="0" smtClean="0"/>
              <a:t>: </a:t>
            </a:r>
            <a:r>
              <a:rPr lang="en-US" sz="1800" dirty="0"/>
              <a:t>ALTERNATIVE SYNTAX</a:t>
            </a:r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DISTINCT CUS_CODE, CUS_LNAME, CUS_FNAME </a:t>
            </a:r>
          </a:p>
          <a:p>
            <a:pPr marL="0" indent="0">
              <a:buNone/>
            </a:pPr>
            <a:r>
              <a:rPr lang="en-US" sz="1800" b="0" dirty="0"/>
              <a:t>FROM CUSTOMER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INVOICE USING (CUS_CODE)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LINE USING (INV_NUMBER) 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JOIN </a:t>
            </a:r>
            <a:r>
              <a:rPr lang="en-US" sz="1800" b="0" dirty="0"/>
              <a:t>PRODUCT USING (P_CODE)</a:t>
            </a:r>
          </a:p>
          <a:p>
            <a:pPr marL="0" indent="0">
              <a:buNone/>
            </a:pPr>
            <a:r>
              <a:rPr lang="en-US" sz="1800" b="0" dirty="0"/>
              <a:t>WHERE P_DESCRIPT = 'Claw hammer';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Having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4648200"/>
          </a:xfrm>
        </p:spPr>
        <p:txBody>
          <a:bodyPr/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SELECT P_CODE, SUM(LINE_UNITS)</a:t>
            </a:r>
          </a:p>
          <a:p>
            <a:pPr marL="0" indent="0">
              <a:buNone/>
            </a:pPr>
            <a:r>
              <a:rPr lang="en-US" sz="2400" b="0" dirty="0"/>
              <a:t>FROM LINE</a:t>
            </a:r>
          </a:p>
          <a:p>
            <a:pPr marL="0" indent="0">
              <a:buNone/>
            </a:pPr>
            <a:r>
              <a:rPr lang="en-US" sz="2400" b="0" dirty="0"/>
              <a:t>GROUP BY P_CODE</a:t>
            </a:r>
          </a:p>
          <a:p>
            <a:pPr marL="0" indent="0">
              <a:buNone/>
            </a:pPr>
            <a:r>
              <a:rPr lang="en-US" sz="2400" b="0" dirty="0"/>
              <a:t>HAVING SUM(LINE_UNITS) &gt; (SELECT AVG(LINE_UNITS) FROM LINE);</a:t>
            </a: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Multirow Subquery Operators: </a:t>
            </a:r>
            <a:br>
              <a:rPr lang="en-US" altLang="en-US" smtClean="0"/>
            </a:br>
            <a:r>
              <a:rPr lang="en-US" altLang="en-US" smtClean="0"/>
              <a:t> ANY and ALL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 operator</a:t>
            </a:r>
          </a:p>
          <a:p>
            <a:pPr lvl="1" eaLnBrk="1" hangingPunct="1"/>
            <a:r>
              <a:rPr lang="en-US" altLang="en-US" dirty="0" smtClean="0"/>
              <a:t>Allows comparison of a single value with a list of values returned by the first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Uses a comparison operator other than equals</a:t>
            </a:r>
          </a:p>
          <a:p>
            <a:pPr eaLnBrk="1" hangingPunct="1"/>
            <a:r>
              <a:rPr lang="en-US" altLang="en-US" dirty="0" smtClean="0"/>
              <a:t>ANY operator</a:t>
            </a:r>
          </a:p>
          <a:p>
            <a:pPr lvl="1" eaLnBrk="1" hangingPunct="1"/>
            <a:r>
              <a:rPr lang="en-US" altLang="en-US" dirty="0" smtClean="0"/>
              <a:t>Allows comparison of a single value to a list of values and selects only the rows for which the value is greater than or less than any value in the list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172200" cy="1143000"/>
          </a:xfrm>
        </p:spPr>
        <p:txBody>
          <a:bodyPr/>
          <a:lstStyle/>
          <a:p>
            <a:r>
              <a:rPr lang="en-US" dirty="0" smtClean="0"/>
              <a:t>Multi-row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: LIST ALL PRODUCTS WITH A PRODUCT COST GREATER THAN ALL INDIVIDUAL PRODUCT COSTS OF PRODUCTS PROVIDED BY VENDORS IN FLORIDA?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SELECT P_CODE, P_QOH*P_PRICE</a:t>
            </a:r>
          </a:p>
          <a:p>
            <a:pPr marL="0" indent="0">
              <a:buNone/>
            </a:pPr>
            <a:r>
              <a:rPr lang="en-US" sz="2400" b="0" dirty="0"/>
              <a:t>FROM PRODUCT</a:t>
            </a:r>
          </a:p>
          <a:p>
            <a:pPr marL="0" indent="0">
              <a:buNone/>
            </a:pPr>
            <a:r>
              <a:rPr lang="en-US" sz="2400" b="0" dirty="0"/>
              <a:t>WHERE P_QOH*P_PRICE &gt; ALL </a:t>
            </a:r>
          </a:p>
          <a:p>
            <a:pPr marL="0" indent="0">
              <a:buNone/>
            </a:pPr>
            <a:r>
              <a:rPr lang="en-US" sz="2400" b="0" dirty="0"/>
              <a:t>(SELECT P_QOH*P_PRICE FROM PRODUCT</a:t>
            </a:r>
          </a:p>
          <a:p>
            <a:pPr marL="0" indent="0">
              <a:buNone/>
            </a:pPr>
            <a:r>
              <a:rPr lang="en-US" sz="2400" b="0" dirty="0"/>
              <a:t>	WHERE V_CODE IN (SELECT V_CODE FROM VENDOR WHERE V_STATE = 'FL'));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FROM Sub-queries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FROM clause:</a:t>
            </a:r>
          </a:p>
          <a:p>
            <a:pPr lvl="1" eaLnBrk="1" hangingPunct="1"/>
            <a:r>
              <a:rPr lang="en-US" altLang="en-US" dirty="0" smtClean="0"/>
              <a:t>Specifies the tables from which the data will be drawn</a:t>
            </a:r>
          </a:p>
          <a:p>
            <a:pPr lvl="1" eaLnBrk="1" hangingPunct="1"/>
            <a:r>
              <a:rPr lang="en-US" altLang="en-US" dirty="0" smtClean="0"/>
              <a:t>Can use SELECT </a:t>
            </a:r>
            <a:r>
              <a:rPr lang="en-US" altLang="en-US" dirty="0" err="1" smtClean="0"/>
              <a:t>subquery</a:t>
            </a:r>
            <a:endParaRPr lang="en-US" altLang="en-US" dirty="0" smtClean="0"/>
          </a:p>
          <a:p>
            <a:pPr marL="57150" indent="0" eaLnBrk="1" hangingPunct="1">
              <a:buNone/>
            </a:pPr>
            <a:r>
              <a:rPr lang="en-US" altLang="en-US" sz="2000" b="1" dirty="0" smtClean="0"/>
              <a:t>: </a:t>
            </a:r>
            <a:r>
              <a:rPr lang="en-US" altLang="en-US" sz="2000" b="1" dirty="0"/>
              <a:t>LIST ALL CUSTOMER WHO PURCHASED PRODUCTS 13-Q2/P2 AND </a:t>
            </a:r>
            <a:r>
              <a:rPr lang="en-US" altLang="en-US" sz="2000" b="1" dirty="0" smtClean="0"/>
              <a:t>23109-HB?</a:t>
            </a:r>
          </a:p>
          <a:p>
            <a:pPr marL="57150" indent="0" eaLnBrk="1" hangingPunct="1">
              <a:buNone/>
            </a:pPr>
            <a:r>
              <a:rPr lang="en-US" altLang="en-US" sz="1800" b="0" dirty="0"/>
              <a:t>SELECT DISTINCT CUSTOMER.CUS_CODE, </a:t>
            </a:r>
            <a:r>
              <a:rPr lang="en-US" altLang="en-US" sz="1800" b="0" dirty="0" smtClean="0"/>
              <a:t>CUSTOMER.CUS_LNAME </a:t>
            </a:r>
            <a:endParaRPr lang="en-US" altLang="en-US" sz="1800" b="0" dirty="0"/>
          </a:p>
          <a:p>
            <a:pPr marL="57150" indent="0" eaLnBrk="1" hangingPunct="1">
              <a:buNone/>
            </a:pPr>
            <a:r>
              <a:rPr lang="en-US" altLang="en-US" sz="1800" b="0" dirty="0"/>
              <a:t>FROM CUSTOMER, </a:t>
            </a:r>
            <a:endParaRPr lang="en-US" altLang="en-US" sz="1800" b="0" dirty="0" smtClean="0"/>
          </a:p>
          <a:p>
            <a:pPr marL="57150" indent="0" eaLnBrk="1" hangingPunct="1">
              <a:buNone/>
            </a:pPr>
            <a:r>
              <a:rPr lang="en-US" altLang="en-US" sz="1800" b="0" dirty="0"/>
              <a:t>	</a:t>
            </a:r>
            <a:r>
              <a:rPr lang="en-US" altLang="en-US" sz="1800" b="0" dirty="0" smtClean="0"/>
              <a:t>(</a:t>
            </a:r>
            <a:r>
              <a:rPr lang="en-US" altLang="en-US" sz="1800" b="0" dirty="0"/>
              <a:t>SELECT INVOICE.CUS_CODE </a:t>
            </a:r>
            <a:r>
              <a:rPr lang="en-US" altLang="en-US" sz="1800" b="0" dirty="0" smtClean="0"/>
              <a:t>FROM </a:t>
            </a:r>
            <a:r>
              <a:rPr lang="en-US" altLang="en-US" sz="1800" b="0" dirty="0"/>
              <a:t>INVOICE NATURAL </a:t>
            </a:r>
            <a:endParaRPr lang="en-US" altLang="en-US" sz="1800" b="0" dirty="0" smtClean="0"/>
          </a:p>
          <a:p>
            <a:pPr marL="57150" indent="0" eaLnBrk="1" hangingPunct="1">
              <a:buNone/>
            </a:pPr>
            <a:r>
              <a:rPr lang="en-US" altLang="en-US" sz="1800" b="0" dirty="0"/>
              <a:t>	</a:t>
            </a:r>
            <a:r>
              <a:rPr lang="en-US" altLang="en-US" sz="1800" b="0" dirty="0" smtClean="0"/>
              <a:t>	JOIN </a:t>
            </a:r>
            <a:r>
              <a:rPr lang="en-US" altLang="en-US" sz="1800" b="0" dirty="0"/>
              <a:t>LINE WHERE P_CODE = '13-Q2/P2') CP1, </a:t>
            </a:r>
            <a:endParaRPr lang="en-US" altLang="en-US" sz="1800" b="0" dirty="0" smtClean="0"/>
          </a:p>
          <a:p>
            <a:pPr marL="57150" indent="0" eaLnBrk="1" hangingPunct="1">
              <a:buNone/>
            </a:pPr>
            <a:r>
              <a:rPr lang="en-US" altLang="en-US" sz="1800" b="0" dirty="0"/>
              <a:t>	</a:t>
            </a:r>
            <a:r>
              <a:rPr lang="en-US" altLang="en-US" sz="1800" b="0" dirty="0" smtClean="0"/>
              <a:t>(</a:t>
            </a:r>
            <a:r>
              <a:rPr lang="en-US" altLang="en-US" sz="1800" b="0" dirty="0"/>
              <a:t>SELECT INVOICE.CUS_CODE </a:t>
            </a:r>
            <a:r>
              <a:rPr lang="en-US" altLang="en-US" sz="1800" b="0" dirty="0" smtClean="0"/>
              <a:t>FROM </a:t>
            </a:r>
            <a:r>
              <a:rPr lang="en-US" altLang="en-US" sz="1800" b="0" dirty="0"/>
              <a:t>INVOICE </a:t>
            </a:r>
            <a:r>
              <a:rPr lang="en-US" altLang="en-US" sz="1800" b="0" dirty="0" smtClean="0"/>
              <a:t>NATURAL</a:t>
            </a:r>
          </a:p>
          <a:p>
            <a:pPr marL="57150" indent="0" eaLnBrk="1" hangingPunct="1">
              <a:buNone/>
            </a:pPr>
            <a:r>
              <a:rPr lang="en-US" altLang="en-US" sz="1800" b="0" dirty="0"/>
              <a:t>	</a:t>
            </a:r>
            <a:r>
              <a:rPr lang="en-US" altLang="en-US" sz="1800" b="0" dirty="0" smtClean="0"/>
              <a:t>	 </a:t>
            </a:r>
            <a:r>
              <a:rPr lang="en-US" altLang="en-US" sz="1800" b="0" dirty="0"/>
              <a:t>JOIN LINE WHERE P_CODE = '23109-HB') CP2</a:t>
            </a:r>
          </a:p>
          <a:p>
            <a:pPr marL="57150" indent="0" eaLnBrk="1" hangingPunct="1">
              <a:buNone/>
            </a:pPr>
            <a:r>
              <a:rPr lang="en-US" altLang="en-US" sz="1800" b="0" dirty="0"/>
              <a:t>WHERE CUSTOMER.CUS_CODE = CP1.CUS_CODE AND</a:t>
            </a:r>
          </a:p>
          <a:p>
            <a:pPr marL="57150" indent="0" eaLnBrk="1" hangingPunct="1">
              <a:buNone/>
            </a:pPr>
            <a:r>
              <a:rPr lang="en-US" altLang="en-US" sz="1800" b="0" dirty="0"/>
              <a:t>	   CP1.CUS_CODE = CP2.CUS_CODE;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Attribute List Sub-queries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statement uses attribute list to indicate what columns to project in the resulting set</a:t>
            </a:r>
          </a:p>
          <a:p>
            <a:pPr eaLnBrk="1" hangingPunct="1"/>
            <a:r>
              <a:rPr lang="en-US" altLang="en-US" smtClean="0"/>
              <a:t>Inline subquery</a:t>
            </a:r>
          </a:p>
          <a:p>
            <a:pPr lvl="1" eaLnBrk="1" hangingPunct="1"/>
            <a:r>
              <a:rPr lang="en-US" altLang="en-US" smtClean="0"/>
              <a:t>Subquery expression included in the attribute list that must return one value</a:t>
            </a:r>
          </a:p>
          <a:p>
            <a:pPr eaLnBrk="1" hangingPunct="1"/>
            <a:r>
              <a:rPr lang="en-US" altLang="en-US" smtClean="0"/>
              <a:t>Column alias cannot be used in attribute list computation if alias is defined in the same attribute list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List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79" y="1572450"/>
            <a:ext cx="8797925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: List the </a:t>
            </a:r>
            <a:r>
              <a:rPr lang="en-US" sz="1800" dirty="0" smtClean="0"/>
              <a:t>difference </a:t>
            </a:r>
            <a:r>
              <a:rPr lang="en-US" sz="1800" dirty="0"/>
              <a:t>between each product’s price and </a:t>
            </a:r>
            <a:r>
              <a:rPr lang="en-US" sz="1800" dirty="0" smtClean="0"/>
              <a:t>average </a:t>
            </a:r>
            <a:r>
              <a:rPr lang="en-US" sz="1800" dirty="0"/>
              <a:t>product price</a:t>
            </a:r>
          </a:p>
          <a:p>
            <a:pPr marL="0" indent="0">
              <a:buNone/>
            </a:pPr>
            <a:r>
              <a:rPr lang="en-US" sz="1800" b="0" dirty="0" smtClean="0"/>
              <a:t>SELECT  P_CODE</a:t>
            </a:r>
            <a:r>
              <a:rPr lang="en-US" sz="1800" b="0" dirty="0"/>
              <a:t>,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P_PRICE</a:t>
            </a:r>
            <a:r>
              <a:rPr lang="en-US" sz="1800" b="0" dirty="0"/>
              <a:t>,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(</a:t>
            </a:r>
            <a:r>
              <a:rPr lang="en-US" sz="1800" b="0" dirty="0"/>
              <a:t>SELECT AVG(P_PRICE) FROM PRODUCT) AS AVGPRICE,</a:t>
            </a:r>
          </a:p>
          <a:p>
            <a:pPr marL="0" indent="0">
              <a:buNone/>
            </a:pPr>
            <a:r>
              <a:rPr lang="en-US" sz="1800" b="0" dirty="0"/>
              <a:t>       </a:t>
            </a:r>
            <a:r>
              <a:rPr lang="en-US" sz="1800" b="0" dirty="0" smtClean="0"/>
              <a:t>	P_PRICE-</a:t>
            </a:r>
            <a:r>
              <a:rPr lang="en-US" sz="1800" b="0" dirty="0"/>
              <a:t>(SELECT AVG(P_PRICE) FROM PRODUCT) AS DIFF</a:t>
            </a:r>
          </a:p>
          <a:p>
            <a:pPr marL="0" indent="0">
              <a:buNone/>
            </a:pPr>
            <a:r>
              <a:rPr lang="en-US" sz="1800" b="0" dirty="0"/>
              <a:t>FROM PRODUCT;</a:t>
            </a:r>
          </a:p>
          <a:p>
            <a:pPr marL="0" indent="0">
              <a:buNone/>
            </a:pPr>
            <a:r>
              <a:rPr lang="en-US" sz="1800" dirty="0" smtClean="0"/>
              <a:t>: </a:t>
            </a:r>
            <a:r>
              <a:rPr lang="en-US" sz="1800" dirty="0"/>
              <a:t>List the product code, total sales by product, and contribution by employee of each product sales?</a:t>
            </a:r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P_CODE,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SUM(LINE_UNITS*LINE_PRICE</a:t>
            </a:r>
            <a:r>
              <a:rPr lang="en-US" sz="1800" b="0" dirty="0"/>
              <a:t>) AS SALES,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(</a:t>
            </a:r>
            <a:r>
              <a:rPr lang="en-US" sz="1800" b="0" dirty="0"/>
              <a:t>SELECT COUNT(*) FROM EMPLOYEE) AS ECOUNT, </a:t>
            </a:r>
            <a:r>
              <a:rPr lang="en-US" sz="1800" b="0" dirty="0" smtClean="0"/>
              <a:t> 	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	 SUM(LINE_UNITS*LINE_PRICE</a:t>
            </a:r>
            <a:r>
              <a:rPr lang="en-US" sz="1800" b="0" dirty="0" smtClean="0"/>
              <a:t>) /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(SELECT </a:t>
            </a:r>
            <a:r>
              <a:rPr lang="en-US" sz="1800" b="0" dirty="0"/>
              <a:t>COUNT(*) </a:t>
            </a:r>
            <a:r>
              <a:rPr lang="en-US" sz="1800" b="0" dirty="0" smtClean="0"/>
              <a:t>FROM EMPLOYEE</a:t>
            </a:r>
            <a:r>
              <a:rPr lang="en-US" sz="1800" b="0" dirty="0"/>
              <a:t>) AS CONTRIB</a:t>
            </a:r>
          </a:p>
          <a:p>
            <a:pPr marL="0" indent="0">
              <a:buNone/>
            </a:pPr>
            <a:r>
              <a:rPr lang="en-US" sz="1800" b="0" dirty="0"/>
              <a:t>FROM LINE </a:t>
            </a:r>
          </a:p>
          <a:p>
            <a:pPr marL="0" indent="0">
              <a:buNone/>
            </a:pPr>
            <a:r>
              <a:rPr lang="en-US" sz="1800" b="0" dirty="0"/>
              <a:t>GROUP BY P_CODE</a:t>
            </a:r>
            <a:r>
              <a:rPr lang="en-US" sz="1800" b="0" dirty="0" smtClean="0"/>
              <a:t>;</a:t>
            </a:r>
            <a:endParaRPr lang="en-US" sz="18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Correlated Sub-query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Executes once for each row in the outer query</a:t>
            </a:r>
          </a:p>
          <a:p>
            <a:pPr eaLnBrk="1" hangingPunct="1"/>
            <a:r>
              <a:rPr lang="en-US" altLang="en-US" smtClean="0"/>
              <a:t>Inner query references a column of the outer subquery</a:t>
            </a:r>
          </a:p>
          <a:p>
            <a:pPr eaLnBrk="1" hangingPunct="1"/>
            <a:r>
              <a:rPr lang="en-US" altLang="en-US" smtClean="0"/>
              <a:t>Can be used with the EXISTS special operator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the advanced SQL JOIN operator syntax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Explain </a:t>
            </a:r>
            <a:r>
              <a:rPr lang="en-US" altLang="en-US" dirty="0" smtClean="0"/>
              <a:t>and use different types of subqueries and correlated queries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172200" cy="1143000"/>
          </a:xfrm>
        </p:spPr>
        <p:txBody>
          <a:bodyPr/>
          <a:lstStyle/>
          <a:p>
            <a:r>
              <a:rPr lang="en-US" dirty="0" smtClean="0"/>
              <a:t>Correlated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: List all product sales for which the units sold is greater than the average units sold for that product</a:t>
            </a:r>
          </a:p>
          <a:p>
            <a:pPr marL="0" indent="0">
              <a:buNone/>
            </a:pPr>
            <a:r>
              <a:rPr lang="en-US" sz="1700" b="0" dirty="0" smtClean="0"/>
              <a:t>SELECT </a:t>
            </a:r>
            <a:r>
              <a:rPr lang="en-US" sz="1700" b="0" dirty="0"/>
              <a:t>INV_NUMBER, P_CODE, LINE_UNITS</a:t>
            </a:r>
          </a:p>
          <a:p>
            <a:pPr marL="0" indent="0">
              <a:buNone/>
            </a:pPr>
            <a:r>
              <a:rPr lang="en-US" sz="1700" b="0" dirty="0"/>
              <a:t>FROM LINE LS</a:t>
            </a:r>
          </a:p>
          <a:p>
            <a:pPr marL="0" indent="0">
              <a:buNone/>
            </a:pPr>
            <a:r>
              <a:rPr lang="en-US" sz="1700" b="0" dirty="0"/>
              <a:t>WHERE LS.LINE_UNITS &gt; </a:t>
            </a:r>
          </a:p>
          <a:p>
            <a:pPr marL="0" indent="0">
              <a:buNone/>
            </a:pPr>
            <a:r>
              <a:rPr lang="en-US" sz="1700" b="0" dirty="0"/>
              <a:t>	(SELECT AVG(LINE_UNITS) </a:t>
            </a:r>
          </a:p>
          <a:p>
            <a:pPr marL="0" indent="0">
              <a:buNone/>
            </a:pPr>
            <a:r>
              <a:rPr lang="en-US" sz="1700" b="0" dirty="0"/>
              <a:t>		FROM LINE LA</a:t>
            </a:r>
          </a:p>
          <a:p>
            <a:pPr marL="0" indent="0">
              <a:buNone/>
            </a:pPr>
            <a:r>
              <a:rPr lang="en-US" sz="1700" b="0" dirty="0"/>
              <a:t>		WHERE LA.P_CODE = LS.P_CODE);</a:t>
            </a:r>
          </a:p>
          <a:p>
            <a:pPr marL="0" indent="0">
              <a:buNone/>
            </a:pPr>
            <a:r>
              <a:rPr lang="en-US" sz="1700" dirty="0" smtClean="0"/>
              <a:t>: </a:t>
            </a:r>
            <a:r>
              <a:rPr lang="en-US" sz="1700" dirty="0"/>
              <a:t>Add a correlated in-line sub-query to list the average units sold per product</a:t>
            </a:r>
          </a:p>
          <a:p>
            <a:pPr marL="0" indent="0">
              <a:buNone/>
            </a:pPr>
            <a:r>
              <a:rPr lang="en-US" sz="1700" b="0" dirty="0"/>
              <a:t>SELECT INV_NUMBER, P_CODE, LINE_UNITS, </a:t>
            </a:r>
          </a:p>
          <a:p>
            <a:pPr marL="0" indent="0">
              <a:buNone/>
            </a:pPr>
            <a:r>
              <a:rPr lang="en-US" sz="1700" b="0" dirty="0"/>
              <a:t>       (SELECT AVG(LINE_UNITS) FROM LINE LX WHERE LX.P_CODE = LS.P_CODE) AS AVG</a:t>
            </a:r>
          </a:p>
          <a:p>
            <a:pPr marL="0" indent="0">
              <a:buNone/>
            </a:pPr>
            <a:r>
              <a:rPr lang="en-US" sz="1700" b="0" dirty="0"/>
              <a:t>FROM LINE LS</a:t>
            </a:r>
          </a:p>
          <a:p>
            <a:pPr marL="0" indent="0">
              <a:buNone/>
            </a:pPr>
            <a:r>
              <a:rPr lang="en-US" sz="1700" b="0" dirty="0"/>
              <a:t>WHERE LS.LINE_UNITS &gt;</a:t>
            </a:r>
          </a:p>
          <a:p>
            <a:pPr marL="0" indent="0">
              <a:buNone/>
            </a:pPr>
            <a:r>
              <a:rPr lang="en-US" sz="1700" b="0" dirty="0"/>
              <a:t>		 ( SELECT AVG(LINE_UNITS)</a:t>
            </a:r>
          </a:p>
          <a:p>
            <a:pPr marL="0" indent="0">
              <a:buNone/>
            </a:pPr>
            <a:r>
              <a:rPr lang="en-US" sz="1700" b="0" dirty="0"/>
              <a:t>			FROM LINE LA</a:t>
            </a:r>
          </a:p>
          <a:p>
            <a:pPr marL="0" indent="0">
              <a:buNone/>
            </a:pPr>
            <a:r>
              <a:rPr lang="en-US" sz="1700" b="0" dirty="0"/>
              <a:t>			WHERE LA.P_CODE = LS.P_CODE);</a:t>
            </a:r>
          </a:p>
          <a:p>
            <a:pPr marL="0" indent="0">
              <a:buNone/>
            </a:pPr>
            <a:endParaRPr lang="en-US" sz="17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94217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4648200"/>
          </a:xfrm>
        </p:spPr>
        <p:txBody>
          <a:bodyPr/>
          <a:lstStyle/>
          <a:p>
            <a:r>
              <a:rPr lang="en-US" altLang="en-US" b="0" dirty="0" smtClean="0">
                <a:ea typeface="ＭＳ Ｐゴシック" panose="020B0600070205080204" pitchFamily="34" charset="-128"/>
              </a:rPr>
              <a:t>SQL is a robust language with many features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Operations that join tables are the most common in database systems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Inner joins and outer joins are both used in industry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Sub-queries and correlated queries process data based on other processed data</a:t>
            </a:r>
          </a:p>
          <a:p>
            <a:r>
              <a:rPr lang="en-US" altLang="en-US" b="0" dirty="0">
                <a:ea typeface="ＭＳ Ｐゴシック" panose="020B0600070205080204" pitchFamily="34" charset="-128"/>
              </a:rPr>
              <a:t>Most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sub-queries </a:t>
            </a:r>
            <a:r>
              <a:rPr lang="en-US" altLang="en-US" b="0" dirty="0">
                <a:ea typeface="ＭＳ Ｐゴシック" panose="020B0600070205080204" pitchFamily="34" charset="-128"/>
              </a:rPr>
              <a:t>are executed in serial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fashion</a:t>
            </a:r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78" y="1981200"/>
            <a:ext cx="8686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Explain the role of the sub-queries in the following statement. </a:t>
            </a:r>
            <a:endParaRPr lang="en-US" altLang="en-US" sz="2000" b="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0" dirty="0"/>
              <a:t>SELECT P_CODE, </a:t>
            </a:r>
          </a:p>
          <a:p>
            <a:pPr marL="0" indent="0">
              <a:buNone/>
            </a:pPr>
            <a:r>
              <a:rPr lang="en-US" sz="2000" b="0" dirty="0"/>
              <a:t>	SUM(LINE_UNITS*LINE_PRICE) AS SALES, </a:t>
            </a:r>
          </a:p>
          <a:p>
            <a:pPr marL="0" indent="0">
              <a:buNone/>
            </a:pPr>
            <a:r>
              <a:rPr lang="en-US" sz="2000" b="0" dirty="0"/>
              <a:t>	(SELECT COUNT(*) FROM EMPLOYEE) AS ECOUNT,  	</a:t>
            </a:r>
          </a:p>
          <a:p>
            <a:pPr marL="0" indent="0">
              <a:buNone/>
            </a:pPr>
            <a:r>
              <a:rPr lang="en-US" sz="2000" b="0" dirty="0"/>
              <a:t>		 SUM(LINE_UNITS*LINE_PRICE</a:t>
            </a:r>
            <a:r>
              <a:rPr lang="en-US" sz="2000" b="0" dirty="0" smtClean="0"/>
              <a:t>) /</a:t>
            </a:r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        (</a:t>
            </a:r>
            <a:r>
              <a:rPr lang="en-US" sz="2000" b="0" dirty="0"/>
              <a:t>SELECT COUNT(*) </a:t>
            </a:r>
            <a:r>
              <a:rPr lang="en-US" sz="2000" b="0" dirty="0" smtClean="0"/>
              <a:t>FROM </a:t>
            </a:r>
            <a:r>
              <a:rPr lang="en-US" sz="2000" b="0" dirty="0"/>
              <a:t>EMPLOYEE) AS CONTRIB</a:t>
            </a:r>
          </a:p>
          <a:p>
            <a:pPr marL="0" indent="0">
              <a:buNone/>
            </a:pPr>
            <a:r>
              <a:rPr lang="en-US" sz="2000" b="0" dirty="0"/>
              <a:t>FROM LINE </a:t>
            </a:r>
          </a:p>
          <a:p>
            <a:pPr marL="0" indent="0">
              <a:buNone/>
            </a:pPr>
            <a:r>
              <a:rPr lang="en-US" sz="2000" b="0" dirty="0"/>
              <a:t>GROUP BY P_CODE;</a:t>
            </a:r>
            <a:endParaRPr lang="en-US" sz="2000" b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Join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join operation merges rows from two tables and returns rows with one of the following</a:t>
            </a:r>
          </a:p>
          <a:p>
            <a:pPr lvl="1" eaLnBrk="1" hangingPunct="1"/>
            <a:r>
              <a:rPr lang="en-US" altLang="en-US" smtClean="0"/>
              <a:t>Natural join - Have common values in common columns</a:t>
            </a:r>
          </a:p>
          <a:p>
            <a:pPr lvl="1" eaLnBrk="1" hangingPunct="1"/>
            <a:r>
              <a:rPr lang="en-US" altLang="en-US" smtClean="0"/>
              <a:t>Equality or inequality - Meet a given join condition </a:t>
            </a:r>
          </a:p>
          <a:p>
            <a:pPr lvl="1" eaLnBrk="1" hangingPunct="1"/>
            <a:r>
              <a:rPr lang="en-US" altLang="en-US" b="1" smtClean="0"/>
              <a:t>Outer join</a:t>
            </a:r>
            <a:r>
              <a:rPr lang="en-US" altLang="en-US" smtClean="0"/>
              <a:t>: Have common values in common columns or have no matching values</a:t>
            </a:r>
          </a:p>
          <a:p>
            <a:pPr eaLnBrk="1" hangingPunct="1"/>
            <a:r>
              <a:rPr lang="en-US" altLang="en-US" b="1" smtClean="0"/>
              <a:t>Inner join</a:t>
            </a:r>
            <a:r>
              <a:rPr lang="en-US" altLang="en-US" smtClean="0"/>
              <a:t>: Only rows that meet a given criterion are selected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8.1 - SQL Join Expression Styles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15400" cy="65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51875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OUTER </a:t>
            </a:r>
            <a:r>
              <a:rPr lang="en-US" sz="2000" dirty="0"/>
              <a:t>JOINS</a:t>
            </a:r>
          </a:p>
          <a:p>
            <a:pPr marL="0" indent="0">
              <a:buNone/>
            </a:pPr>
            <a:r>
              <a:rPr lang="en-US" sz="2000" b="0" dirty="0" smtClean="0"/>
              <a:t>SELECT </a:t>
            </a:r>
            <a:r>
              <a:rPr lang="en-US" sz="2000" b="0" dirty="0"/>
              <a:t>P_CODE, VENDOR.V_CODE, V_NAME</a:t>
            </a:r>
          </a:p>
          <a:p>
            <a:pPr marL="0" indent="0">
              <a:buNone/>
            </a:pPr>
            <a:r>
              <a:rPr lang="en-US" sz="2000" b="0" dirty="0"/>
              <a:t>FROM VENDOR LEFT JOIN PRODUCT ON VENDOR.V_CODE = PRODUCT.V_CODE</a:t>
            </a:r>
            <a:r>
              <a:rPr lang="en-US" sz="2000" b="0" dirty="0" smtClean="0"/>
              <a:t>;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dirty="0" smtClean="0"/>
              <a:t>RIGHT </a:t>
            </a:r>
            <a:r>
              <a:rPr lang="en-US" sz="2000" dirty="0"/>
              <a:t>OUTER JOIN</a:t>
            </a:r>
          </a:p>
          <a:p>
            <a:pPr marL="0" indent="0">
              <a:buNone/>
            </a:pPr>
            <a:r>
              <a:rPr lang="en-US" sz="2000" b="0" dirty="0" smtClean="0"/>
              <a:t>SELECT </a:t>
            </a:r>
            <a:r>
              <a:rPr lang="en-US" sz="2000" b="0" dirty="0"/>
              <a:t>P_CODE, VENDOR.V_CODE, V_NAME</a:t>
            </a:r>
          </a:p>
          <a:p>
            <a:pPr marL="0" indent="0">
              <a:buNone/>
            </a:pPr>
            <a:r>
              <a:rPr lang="en-US" sz="2000" b="0" dirty="0"/>
              <a:t>FROM VENDOR RIGHT JOIN PRODUCT ON VENDOR.V_CODE = PRODUCT.V_CODE</a:t>
            </a:r>
            <a:r>
              <a:rPr lang="en-US" sz="2000" b="0" dirty="0" smtClean="0"/>
              <a:t>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dirty="0" smtClean="0"/>
              <a:t>FULL </a:t>
            </a:r>
            <a:r>
              <a:rPr lang="en-US" sz="2000" dirty="0"/>
              <a:t>OUTER JOIN</a:t>
            </a:r>
          </a:p>
          <a:p>
            <a:pPr marL="0" indent="0">
              <a:buNone/>
            </a:pPr>
            <a:r>
              <a:rPr lang="en-US" sz="2000" b="0" dirty="0" smtClean="0"/>
              <a:t>SELECT </a:t>
            </a:r>
            <a:r>
              <a:rPr lang="en-US" sz="2000" b="0" dirty="0"/>
              <a:t>P_CODE, VENDOR.V_CODE, V_NAME</a:t>
            </a:r>
          </a:p>
          <a:p>
            <a:pPr marL="0" indent="0">
              <a:buNone/>
            </a:pPr>
            <a:r>
              <a:rPr lang="en-US" sz="2000" b="0" dirty="0"/>
              <a:t>FROM VENDOR FULL JOIN PRODUCT ON VENDOR.V_CODE = PRODUCT.V_CODE;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and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51875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CROSS </a:t>
            </a:r>
            <a:r>
              <a:rPr lang="en-US" sz="1800" dirty="0"/>
              <a:t>JOINS (PRODUCT)</a:t>
            </a:r>
          </a:p>
          <a:p>
            <a:pPr marL="0" indent="0">
              <a:buNone/>
            </a:pPr>
            <a:r>
              <a:rPr lang="en-US" sz="1800" b="0" dirty="0"/>
              <a:t>SELECT * FROM INVOICE CROSS JOIN LINE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INVOICE.INV_NUMBER, CUS_CODE, INV_DATE, P_CODE</a:t>
            </a:r>
          </a:p>
          <a:p>
            <a:pPr marL="0" indent="0">
              <a:buNone/>
            </a:pPr>
            <a:r>
              <a:rPr lang="en-US" sz="1800" b="0" dirty="0"/>
              <a:t>	FROM INVOICE CROSS JOIN LINE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INVOICE.INV_NUMBER, CUS_CODE, INV_DATE, P_CODE</a:t>
            </a:r>
          </a:p>
          <a:p>
            <a:pPr marL="0" indent="0">
              <a:buNone/>
            </a:pPr>
            <a:r>
              <a:rPr lang="en-US" sz="1800" b="0" dirty="0"/>
              <a:t>	FROM INVOICE, LINE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NATURAL </a:t>
            </a:r>
            <a:r>
              <a:rPr lang="en-US" sz="1800" dirty="0"/>
              <a:t>JOIN </a:t>
            </a:r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CUS_CODE, CUS_LNAME, INV_NUMBER, INV_DATE</a:t>
            </a:r>
          </a:p>
          <a:p>
            <a:pPr marL="0" indent="0">
              <a:buNone/>
            </a:pPr>
            <a:r>
              <a:rPr lang="en-US" sz="1800" b="0" dirty="0"/>
              <a:t>FROM CUSTOMER NATURAL JOIN INVOICE</a:t>
            </a:r>
            <a:r>
              <a:rPr lang="en-US" sz="1800" b="0" dirty="0" smtClean="0"/>
              <a:t>;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SELECT </a:t>
            </a:r>
            <a:r>
              <a:rPr lang="en-US" sz="1800" b="0" dirty="0"/>
              <a:t>INV_NUMBER, P_CODE, P_DESCRIPT, LINE_UNITS, LINE_PRICE</a:t>
            </a:r>
          </a:p>
          <a:p>
            <a:pPr marL="0" indent="0">
              <a:buNone/>
            </a:pPr>
            <a:r>
              <a:rPr lang="en-US" sz="1800" b="0" dirty="0"/>
              <a:t>FROM INVOICE NATURAL JOIN LINE NATURAL JOIN PRODUCT;</a:t>
            </a:r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Subqueries and Correlated Queries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Subquery is a query inside another query</a:t>
            </a:r>
          </a:p>
          <a:p>
            <a:pPr eaLnBrk="1" hangingPunct="1"/>
            <a:r>
              <a:rPr lang="en-US" altLang="en-US" dirty="0" smtClean="0"/>
              <a:t>Subquery can return:</a:t>
            </a:r>
          </a:p>
          <a:p>
            <a:pPr lvl="1" eaLnBrk="1" hangingPunct="1"/>
            <a:r>
              <a:rPr lang="en-US" altLang="en-US" dirty="0" smtClean="0"/>
              <a:t>One single value - One column and one row</a:t>
            </a:r>
          </a:p>
          <a:p>
            <a:pPr lvl="1" eaLnBrk="1" hangingPunct="1"/>
            <a:r>
              <a:rPr lang="en-US" altLang="en-US" dirty="0" smtClean="0"/>
              <a:t>A list of values - One column and multiple rows</a:t>
            </a:r>
          </a:p>
          <a:p>
            <a:pPr lvl="1" eaLnBrk="1" hangingPunct="1"/>
            <a:r>
              <a:rPr lang="en-US" altLang="en-US" dirty="0" smtClean="0"/>
              <a:t>A virtual table - Multicolumn, </a:t>
            </a:r>
            <a:r>
              <a:rPr lang="en-US" altLang="en-US" dirty="0" err="1" smtClean="0"/>
              <a:t>multirow</a:t>
            </a:r>
            <a:r>
              <a:rPr lang="en-US" altLang="en-US" dirty="0" smtClean="0"/>
              <a:t> set of values</a:t>
            </a:r>
          </a:p>
          <a:p>
            <a:pPr lvl="1" eaLnBrk="1" hangingPunct="1"/>
            <a:r>
              <a:rPr lang="en-US" altLang="en-US" dirty="0" smtClean="0"/>
              <a:t>No value - Output of the outer query might result in an error or a null empty set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56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WHERE Sub-queries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Uses inner SELECT subquery on the right side of a WHERE comparison expression</a:t>
            </a:r>
          </a:p>
          <a:p>
            <a:pPr eaLnBrk="1" hangingPunct="1"/>
            <a:r>
              <a:rPr lang="en-US" altLang="en-US" smtClean="0"/>
              <a:t>Value generated by the subquery must be of a comparable data type</a:t>
            </a:r>
          </a:p>
          <a:p>
            <a:pPr eaLnBrk="1" hangingPunct="1"/>
            <a:r>
              <a:rPr lang="en-US" altLang="en-US" smtClean="0"/>
              <a:t>If the query returns more than a single value, the DBMS will generate an error</a:t>
            </a:r>
          </a:p>
          <a:p>
            <a:pPr eaLnBrk="1" hangingPunct="1"/>
            <a:r>
              <a:rPr lang="en-US" altLang="en-US" smtClean="0"/>
              <a:t>Can be used in combination with joins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: LIST ALL VENDORS THAT PROVIDE PRODUCTS?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SELECT V_CODE, V_NAME FROM VENDOR</a:t>
            </a:r>
          </a:p>
          <a:p>
            <a:pPr marL="0" indent="0">
              <a:buNone/>
            </a:pPr>
            <a:r>
              <a:rPr lang="en-US" sz="2400" b="0" dirty="0"/>
              <a:t>WHERE V_CODE IN (SELECT V_CODE FROM PRODUCT);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dirty="0" smtClean="0"/>
              <a:t>: </a:t>
            </a:r>
            <a:r>
              <a:rPr lang="en-US" sz="2400" dirty="0"/>
              <a:t>LIST OF PRODUCTS WITH PRICE &gt;= AVERAGE PRODUCT PRICE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>SELECT P_CODE, P_PRICE FROM PRODUCT</a:t>
            </a:r>
          </a:p>
          <a:p>
            <a:pPr marL="0" indent="0">
              <a:buNone/>
            </a:pPr>
            <a:r>
              <a:rPr lang="en-US" sz="2400" b="0" dirty="0"/>
              <a:t>WHERE P_PRICE &gt;= (SELECT AVG(P_PRICE) FROM PRODUCT);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3247</TotalTime>
  <Words>946</Words>
  <Application>Microsoft Office PowerPoint</Application>
  <PresentationFormat>On-screen Show (4:3)</PresentationFormat>
  <Paragraphs>230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SQL Join Operators</vt:lpstr>
      <vt:lpstr>Table 8.1 - SQL Join Expression Styles</vt:lpstr>
      <vt:lpstr>Outer Joins</vt:lpstr>
      <vt:lpstr>Cross and Natural Join</vt:lpstr>
      <vt:lpstr>Subqueries and Correlated Queries</vt:lpstr>
      <vt:lpstr>WHERE Sub-queries</vt:lpstr>
      <vt:lpstr>Where Sub-queries</vt:lpstr>
      <vt:lpstr>IN and HAVING Sub-queries</vt:lpstr>
      <vt:lpstr> In Sub-queries</vt:lpstr>
      <vt:lpstr> In Sub-queries</vt:lpstr>
      <vt:lpstr> Having Sub-queries</vt:lpstr>
      <vt:lpstr>Multirow Subquery Operators:   ANY and ALL</vt:lpstr>
      <vt:lpstr>Multi-row Sub-queries</vt:lpstr>
      <vt:lpstr>FROM Sub-queries</vt:lpstr>
      <vt:lpstr>Attribute List Sub-queries</vt:lpstr>
      <vt:lpstr>Attribute List Sub-queries</vt:lpstr>
      <vt:lpstr>Correlated Sub-query</vt:lpstr>
      <vt:lpstr>Correlated Sub-queries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289</cp:revision>
  <dcterms:created xsi:type="dcterms:W3CDTF">2003-01-16T16:51:42Z</dcterms:created>
  <dcterms:modified xsi:type="dcterms:W3CDTF">2017-07-06T21:51:37Z</dcterms:modified>
</cp:coreProperties>
</file>