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76AD4D8-0980-496B-99F9-FFA61FFBC261}">
  <a:tblStyle styleId="{D76AD4D8-0980-496B-99F9-FFA61FFBC26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1f646412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1f646412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2ca61d78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2ca61d7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1f646412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1f646412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2ca61d78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2ca61d78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1f646412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1f646412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1f646412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1f646412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1f6464125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1f6464125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2ca61d78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2ca61d78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1f646412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1f646412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1f646412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1f646412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2ca61d78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2ca61d78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2ca61d78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2ca61d78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1f6464125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1f6464125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2ca61d78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2ca61d78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1f646412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1f646412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1f646412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1f646412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192.168.7.2/ide.html"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192.168.7.2/ide.html" TargetMode="External"/><Relationship Id="rId4" Type="http://schemas.openxmlformats.org/officeDocument/2006/relationships/image" Target="../media/image1.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Autonomous Multi-cycle Farming in Space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Christopher Millsap , Giampiero Corsbie</a:t>
            </a:r>
            <a:endParaRPr/>
          </a:p>
          <a:p>
            <a:pPr indent="0" lvl="0" marL="0" rtl="0" algn="l">
              <a:spcBef>
                <a:spcPts val="0"/>
              </a:spcBef>
              <a:spcAft>
                <a:spcPts val="0"/>
              </a:spcAft>
              <a:buNone/>
            </a:pPr>
            <a:r>
              <a:rPr lang="en"/>
              <a:t>Client/ Sponsor: Dr. Philip Chan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600"/>
              </a:spcAft>
              <a:buNone/>
            </a:pPr>
            <a:r>
              <a:rPr lang="en">
                <a:solidFill>
                  <a:srgbClr val="FFFFFF"/>
                </a:solidFill>
                <a:latin typeface="Lato"/>
                <a:ea typeface="Lato"/>
                <a:cs typeface="Lato"/>
                <a:sym typeface="Lato"/>
              </a:rPr>
              <a:t>SSD</a:t>
            </a:r>
            <a:endParaRPr/>
          </a:p>
        </p:txBody>
      </p:sp>
      <p:sp>
        <p:nvSpPr>
          <p:cNvPr id="195" name="Google Shape;195;p22"/>
          <p:cNvSpPr txBox="1"/>
          <p:nvPr>
            <p:ph idx="1" type="body"/>
          </p:nvPr>
        </p:nvSpPr>
        <p:spPr>
          <a:xfrm>
            <a:off x="1297500" y="1567550"/>
            <a:ext cx="2729400" cy="29112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None/>
            </a:pPr>
            <a:r>
              <a:rPr lang="en" sz="1400">
                <a:solidFill>
                  <a:srgbClr val="FFFFFF"/>
                </a:solidFill>
              </a:rPr>
              <a:t>Use Case Example: Seed and Grow Loops</a:t>
            </a:r>
            <a:endParaRPr sz="1400">
              <a:solidFill>
                <a:srgbClr val="FFFFFF"/>
              </a:solidFill>
            </a:endParaRPr>
          </a:p>
          <a:p>
            <a:pPr indent="-304800" lvl="0" marL="457200" rtl="0" algn="l">
              <a:spcBef>
                <a:spcPts val="400"/>
              </a:spcBef>
              <a:spcAft>
                <a:spcPts val="0"/>
              </a:spcAft>
              <a:buClr>
                <a:srgbClr val="FFFFFF"/>
              </a:buClr>
              <a:buSzPts val="1200"/>
              <a:buAutoNum type="arabicPeriod"/>
            </a:pPr>
            <a:r>
              <a:rPr lang="en" sz="1200">
                <a:solidFill>
                  <a:srgbClr val="FFFFFF"/>
                </a:solidFill>
              </a:rPr>
              <a:t>Get seeds</a:t>
            </a:r>
            <a:endParaRPr sz="1200">
              <a:solidFill>
                <a:srgbClr val="FFFFFF"/>
              </a:solidFill>
            </a:endParaRPr>
          </a:p>
          <a:p>
            <a:pPr indent="-304800" lvl="0" marL="457200" rtl="0" algn="l">
              <a:spcBef>
                <a:spcPts val="0"/>
              </a:spcBef>
              <a:spcAft>
                <a:spcPts val="0"/>
              </a:spcAft>
              <a:buClr>
                <a:srgbClr val="FFFFFF"/>
              </a:buClr>
              <a:buSzPts val="1200"/>
              <a:buAutoNum type="arabicPeriod"/>
            </a:pPr>
            <a:r>
              <a:rPr lang="en" sz="1200">
                <a:solidFill>
                  <a:srgbClr val="FFFFFF"/>
                </a:solidFill>
              </a:rPr>
              <a:t>Plant seeds</a:t>
            </a:r>
            <a:endParaRPr sz="1200">
              <a:solidFill>
                <a:srgbClr val="FFFFFF"/>
              </a:solidFill>
            </a:endParaRPr>
          </a:p>
          <a:p>
            <a:pPr indent="-304800" lvl="0" marL="457200" rtl="0" algn="l">
              <a:spcBef>
                <a:spcPts val="0"/>
              </a:spcBef>
              <a:spcAft>
                <a:spcPts val="0"/>
              </a:spcAft>
              <a:buClr>
                <a:srgbClr val="FFFFFF"/>
              </a:buClr>
              <a:buSzPts val="1200"/>
              <a:buAutoNum type="arabicPeriod"/>
            </a:pPr>
            <a:r>
              <a:rPr lang="en" sz="1200">
                <a:solidFill>
                  <a:srgbClr val="FFFFFF"/>
                </a:solidFill>
              </a:rPr>
              <a:t>Cycle sensor activation</a:t>
            </a:r>
            <a:endParaRPr sz="1200">
              <a:solidFill>
                <a:srgbClr val="FFFFFF"/>
              </a:solidFill>
            </a:endParaRPr>
          </a:p>
          <a:p>
            <a:pPr indent="-304800" lvl="0" marL="457200" rtl="0" algn="l">
              <a:spcBef>
                <a:spcPts val="0"/>
              </a:spcBef>
              <a:spcAft>
                <a:spcPts val="0"/>
              </a:spcAft>
              <a:buClr>
                <a:srgbClr val="FFFFFF"/>
              </a:buClr>
              <a:buSzPts val="1200"/>
              <a:buAutoNum type="arabicPeriod"/>
            </a:pPr>
            <a:r>
              <a:rPr lang="en" sz="1200">
                <a:solidFill>
                  <a:srgbClr val="FFFFFF"/>
                </a:solidFill>
              </a:rPr>
              <a:t>Engage support systems</a:t>
            </a:r>
            <a:endParaRPr>
              <a:solidFill>
                <a:srgbClr val="FFFFFF"/>
              </a:solidFill>
            </a:endParaRPr>
          </a:p>
        </p:txBody>
      </p:sp>
      <p:pic>
        <p:nvPicPr>
          <p:cNvPr id="196" name="Google Shape;196;p22"/>
          <p:cNvPicPr preferRelativeResize="0"/>
          <p:nvPr/>
        </p:nvPicPr>
        <p:blipFill>
          <a:blip r:embed="rId3">
            <a:alphaModFix/>
          </a:blip>
          <a:stretch>
            <a:fillRect/>
          </a:stretch>
        </p:blipFill>
        <p:spPr>
          <a:xfrm>
            <a:off x="3869550" y="951475"/>
            <a:ext cx="4812300" cy="324054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7: Create design document - Requirements and Config</a:t>
            </a:r>
            <a:endParaRPr/>
          </a:p>
          <a:p>
            <a:pPr indent="0" lvl="0" marL="0" rtl="0" algn="l">
              <a:spcBef>
                <a:spcPts val="0"/>
              </a:spcBef>
              <a:spcAft>
                <a:spcPts val="0"/>
              </a:spcAft>
              <a:buNone/>
            </a:pPr>
            <a:r>
              <a:t/>
            </a:r>
            <a:endParaRPr/>
          </a:p>
        </p:txBody>
      </p:sp>
      <p:sp>
        <p:nvSpPr>
          <p:cNvPr id="202" name="Google Shape;202;p23"/>
          <p:cNvSpPr txBox="1"/>
          <p:nvPr>
            <p:ph idx="1" type="body"/>
          </p:nvPr>
        </p:nvSpPr>
        <p:spPr>
          <a:xfrm>
            <a:off x="1297500" y="1567550"/>
            <a:ext cx="34827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XML Parser:</a:t>
            </a:r>
            <a:endParaRPr/>
          </a:p>
          <a:p>
            <a:pPr indent="0" lvl="0" marL="0" rtl="0" algn="l">
              <a:spcBef>
                <a:spcPts val="1600"/>
              </a:spcBef>
              <a:spcAft>
                <a:spcPts val="0"/>
              </a:spcAft>
              <a:buNone/>
            </a:pPr>
            <a:r>
              <a:rPr lang="en"/>
              <a:t>Pros:</a:t>
            </a:r>
            <a:endParaRPr/>
          </a:p>
          <a:p>
            <a:pPr indent="-311150" lvl="0" marL="457200" rtl="0" algn="l">
              <a:spcBef>
                <a:spcPts val="1600"/>
              </a:spcBef>
              <a:spcAft>
                <a:spcPts val="0"/>
              </a:spcAft>
              <a:buSzPts val="1300"/>
              <a:buAutoNum type="arabicPeriod"/>
            </a:pPr>
            <a:r>
              <a:rPr lang="en"/>
              <a:t>Easy to parse</a:t>
            </a:r>
            <a:endParaRPr/>
          </a:p>
          <a:p>
            <a:pPr indent="0" lvl="0" marL="0" rtl="0" algn="l">
              <a:spcBef>
                <a:spcPts val="1600"/>
              </a:spcBef>
              <a:spcAft>
                <a:spcPts val="0"/>
              </a:spcAft>
              <a:buNone/>
            </a:pPr>
            <a:r>
              <a:rPr lang="en"/>
              <a:t>Cons:</a:t>
            </a:r>
            <a:endParaRPr/>
          </a:p>
          <a:p>
            <a:pPr indent="-311150" lvl="0" marL="457200" rtl="0" algn="l">
              <a:spcBef>
                <a:spcPts val="1600"/>
              </a:spcBef>
              <a:spcAft>
                <a:spcPts val="0"/>
              </a:spcAft>
              <a:buSzPts val="1300"/>
              <a:buAutoNum type="arabicPeriod"/>
            </a:pPr>
            <a:r>
              <a:rPr lang="en"/>
              <a:t>Verbose</a:t>
            </a:r>
            <a:endParaRPr/>
          </a:p>
          <a:p>
            <a:pPr indent="-311150" lvl="0" marL="457200" rtl="0" algn="l">
              <a:spcBef>
                <a:spcPts val="0"/>
              </a:spcBef>
              <a:spcAft>
                <a:spcPts val="0"/>
              </a:spcAft>
              <a:buSzPts val="1300"/>
              <a:buAutoNum type="arabicPeriod"/>
            </a:pPr>
            <a:r>
              <a:rPr lang="en"/>
              <a:t>May be difficult to debug</a:t>
            </a:r>
            <a:endParaRPr/>
          </a:p>
          <a:p>
            <a:pPr indent="-311150" lvl="0" marL="457200" rtl="0" algn="l">
              <a:spcBef>
                <a:spcPts val="0"/>
              </a:spcBef>
              <a:spcAft>
                <a:spcPts val="0"/>
              </a:spcAft>
              <a:buSzPts val="1300"/>
              <a:buAutoNum type="arabicPeriod"/>
            </a:pPr>
            <a:r>
              <a:rPr lang="en"/>
              <a:t>Parser may be large</a:t>
            </a:r>
            <a:endParaRPr/>
          </a:p>
        </p:txBody>
      </p:sp>
      <p:sp>
        <p:nvSpPr>
          <p:cNvPr id="203" name="Google Shape;203;p23"/>
          <p:cNvSpPr txBox="1"/>
          <p:nvPr>
            <p:ph idx="1" type="body"/>
          </p:nvPr>
        </p:nvSpPr>
        <p:spPr>
          <a:xfrm>
            <a:off x="4933525" y="1567550"/>
            <a:ext cx="34827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Parser:</a:t>
            </a:r>
            <a:endParaRPr/>
          </a:p>
          <a:p>
            <a:pPr indent="-311150" lvl="0" marL="457200" rtl="0" algn="l">
              <a:spcBef>
                <a:spcPts val="1600"/>
              </a:spcBef>
              <a:spcAft>
                <a:spcPts val="0"/>
              </a:spcAft>
              <a:buSzPts val="1300"/>
              <a:buChar char="●"/>
            </a:pPr>
            <a:r>
              <a:rPr lang="en"/>
              <a:t>Configurations fall into:</a:t>
            </a:r>
            <a:endParaRPr/>
          </a:p>
          <a:p>
            <a:pPr indent="-298450" lvl="1" marL="914400" rtl="0" algn="l">
              <a:spcBef>
                <a:spcPts val="0"/>
              </a:spcBef>
              <a:spcAft>
                <a:spcPts val="0"/>
              </a:spcAft>
              <a:buSzPts val="1100"/>
              <a:buChar char="○"/>
            </a:pPr>
            <a:r>
              <a:rPr lang="en"/>
              <a:t>Actions</a:t>
            </a:r>
            <a:endParaRPr/>
          </a:p>
          <a:p>
            <a:pPr indent="-298450" lvl="1" marL="914400" rtl="0" algn="l">
              <a:spcBef>
                <a:spcPts val="0"/>
              </a:spcBef>
              <a:spcAft>
                <a:spcPts val="0"/>
              </a:spcAft>
              <a:buSzPts val="1100"/>
              <a:buChar char="○"/>
            </a:pPr>
            <a:r>
              <a:rPr lang="en"/>
              <a:t>Specifying a conditions</a:t>
            </a:r>
            <a:endParaRPr/>
          </a:p>
          <a:p>
            <a:pPr indent="-311150" lvl="0" marL="457200" rtl="0" algn="l">
              <a:spcBef>
                <a:spcPts val="0"/>
              </a:spcBef>
              <a:spcAft>
                <a:spcPts val="0"/>
              </a:spcAft>
              <a:buSzPts val="1300"/>
              <a:buChar char="●"/>
            </a:pPr>
            <a:r>
              <a:rPr lang="en"/>
              <a:t>Duration</a:t>
            </a:r>
            <a:r>
              <a:rPr lang="en"/>
              <a:t> </a:t>
            </a:r>
            <a:endParaRPr/>
          </a:p>
          <a:p>
            <a:pPr indent="-311150" lvl="0" marL="457200" rtl="0" algn="l">
              <a:spcBef>
                <a:spcPts val="0"/>
              </a:spcBef>
              <a:spcAft>
                <a:spcPts val="0"/>
              </a:spcAft>
              <a:buSzPts val="1300"/>
              <a:buChar char="●"/>
            </a:pPr>
            <a:r>
              <a:rPr lang="en"/>
              <a:t>Frequency</a:t>
            </a:r>
            <a:endParaRPr/>
          </a:p>
          <a:p>
            <a:pPr indent="-311150" lvl="0" marL="457200" rtl="0" algn="l">
              <a:spcBef>
                <a:spcPts val="0"/>
              </a:spcBef>
              <a:spcAft>
                <a:spcPts val="0"/>
              </a:spcAft>
              <a:buSzPts val="1300"/>
              <a:buChar char="●"/>
            </a:pPr>
            <a:r>
              <a:rPr lang="en"/>
              <a:t>Intensity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5126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7: Create design document - </a:t>
            </a:r>
            <a:r>
              <a:rPr lang="en"/>
              <a:t>Requirements</a:t>
            </a:r>
            <a:r>
              <a:rPr lang="en"/>
              <a:t> and Config (Some Ideas)</a:t>
            </a:r>
            <a:endParaRPr/>
          </a:p>
        </p:txBody>
      </p:sp>
      <p:pic>
        <p:nvPicPr>
          <p:cNvPr id="209" name="Google Shape;209;p24"/>
          <p:cNvPicPr preferRelativeResize="0"/>
          <p:nvPr/>
        </p:nvPicPr>
        <p:blipFill>
          <a:blip r:embed="rId3">
            <a:alphaModFix/>
          </a:blip>
          <a:stretch>
            <a:fillRect/>
          </a:stretch>
        </p:blipFill>
        <p:spPr>
          <a:xfrm>
            <a:off x="2283575" y="1307851"/>
            <a:ext cx="4853824" cy="36923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7: Create design document - Requirements and Config (Some Ideas)</a:t>
            </a:r>
            <a:endParaRPr/>
          </a:p>
          <a:p>
            <a:pPr indent="0" lvl="0" marL="0" rtl="0" algn="l">
              <a:spcBef>
                <a:spcPts val="0"/>
              </a:spcBef>
              <a:spcAft>
                <a:spcPts val="0"/>
              </a:spcAft>
              <a:buNone/>
            </a:pPr>
            <a:r>
              <a:t/>
            </a:r>
            <a:endParaRPr/>
          </a:p>
        </p:txBody>
      </p:sp>
      <p:sp>
        <p:nvSpPr>
          <p:cNvPr id="215" name="Google Shape;215;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a:t>
            </a:r>
            <a:r>
              <a:rPr lang="en"/>
              <a:t>impler syntax/grammar than XML is probably achievable...</a:t>
            </a:r>
            <a:endParaRPr/>
          </a:p>
          <a:p>
            <a:pPr indent="-311150" lvl="0" marL="457200" rtl="0" algn="l">
              <a:spcBef>
                <a:spcPts val="0"/>
              </a:spcBef>
              <a:spcAft>
                <a:spcPts val="0"/>
              </a:spcAft>
              <a:buSzPts val="1300"/>
              <a:buChar char="●"/>
            </a:pPr>
            <a:r>
              <a:rPr lang="en"/>
              <a:t>One possible idea is keyword:value pair</a:t>
            </a:r>
            <a:endParaRPr/>
          </a:p>
          <a:p>
            <a:pPr indent="-311150" lvl="0" marL="457200" rtl="0" algn="l">
              <a:spcBef>
                <a:spcPts val="0"/>
              </a:spcBef>
              <a:spcAft>
                <a:spcPts val="0"/>
              </a:spcAft>
              <a:buSzPts val="1300"/>
              <a:buChar char="●"/>
            </a:pPr>
            <a:r>
              <a:rPr lang="en"/>
              <a:t>An action can be a list of keyword:value pair</a:t>
            </a:r>
            <a:endParaRPr/>
          </a:p>
          <a:p>
            <a:pPr indent="-298450" lvl="1" marL="914400" rtl="0" algn="l">
              <a:spcBef>
                <a:spcPts val="0"/>
              </a:spcBef>
              <a:spcAft>
                <a:spcPts val="0"/>
              </a:spcAft>
              <a:buSzPts val="1100"/>
              <a:buChar char="○"/>
            </a:pPr>
            <a:r>
              <a:rPr lang="en"/>
              <a:t>activate:waterpump duration:10s</a:t>
            </a:r>
            <a:endParaRPr/>
          </a:p>
          <a:p>
            <a:pPr indent="-298450" lvl="1" marL="914400" rtl="0" algn="l">
              <a:spcBef>
                <a:spcPts val="0"/>
              </a:spcBef>
              <a:spcAft>
                <a:spcPts val="0"/>
              </a:spcAft>
              <a:buSzPts val="1100"/>
              <a:buChar char="○"/>
            </a:pPr>
            <a:r>
              <a:rPr lang="en"/>
              <a:t>activate:moistureSensor frequency:6h</a:t>
            </a:r>
            <a:endParaRPr/>
          </a:p>
          <a:p>
            <a:pPr indent="-298450" lvl="1" marL="914400" rtl="0" algn="l">
              <a:spcBef>
                <a:spcPts val="0"/>
              </a:spcBef>
              <a:spcAft>
                <a:spcPts val="0"/>
              </a:spcAft>
              <a:buSzPts val="1100"/>
              <a:buChar char="○"/>
            </a:pPr>
            <a:r>
              <a:rPr lang="en"/>
              <a:t>activate:light intensity:5</a:t>
            </a:r>
            <a:endParaRPr/>
          </a:p>
          <a:p>
            <a:pPr indent="0" lvl="0" marL="0" rtl="0" algn="l">
              <a:spcBef>
                <a:spcPts val="1600"/>
              </a:spcBef>
              <a:spcAft>
                <a:spcPts val="0"/>
              </a:spcAft>
              <a:buNone/>
            </a:pPr>
            <a:r>
              <a:rPr lang="en"/>
              <a:t>Other things to consider:</a:t>
            </a:r>
            <a:endParaRPr/>
          </a:p>
          <a:p>
            <a:pPr indent="-311150" lvl="0" marL="457200" rtl="0" algn="l">
              <a:spcBef>
                <a:spcPts val="1600"/>
              </a:spcBef>
              <a:spcAft>
                <a:spcPts val="0"/>
              </a:spcAft>
              <a:buSzPts val="1300"/>
              <a:buChar char="●"/>
            </a:pPr>
            <a:r>
              <a:rPr lang="en"/>
              <a:t>Processes parallel or sequential and how to specify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8: Test plan - Overview</a:t>
            </a:r>
            <a:endParaRPr/>
          </a:p>
        </p:txBody>
      </p:sp>
      <p:sp>
        <p:nvSpPr>
          <p:cNvPr id="221" name="Google Shape;221;p26"/>
          <p:cNvSpPr txBox="1"/>
          <p:nvPr>
            <p:ph idx="1" type="body"/>
          </p:nvPr>
        </p:nvSpPr>
        <p:spPr>
          <a:xfrm>
            <a:off x="1297500" y="1186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The first run will be a single stage, going through the respective queue of actions and jobs. The second run will operate through one cycle, consisting of each stage and its transitions. The third run will have the simulated farm and software go through multiple cycles. With each testing session following the format of the matrix below:</a:t>
            </a:r>
            <a:endParaRPr sz="1200">
              <a:solidFill>
                <a:srgbClr val="FFFFFF"/>
              </a:solidFill>
            </a:endParaRPr>
          </a:p>
          <a:p>
            <a:pPr indent="0" lvl="0" marL="0" rtl="0" algn="l">
              <a:spcBef>
                <a:spcPts val="0"/>
              </a:spcBef>
              <a:spcAft>
                <a:spcPts val="1600"/>
              </a:spcAft>
              <a:buNone/>
            </a:pPr>
            <a:r>
              <a:t/>
            </a:r>
            <a:endParaRPr>
              <a:solidFill>
                <a:srgbClr val="FFFFFF"/>
              </a:solidFill>
            </a:endParaRPr>
          </a:p>
        </p:txBody>
      </p:sp>
      <p:graphicFrame>
        <p:nvGraphicFramePr>
          <p:cNvPr id="222" name="Google Shape;222;p26"/>
          <p:cNvGraphicFramePr/>
          <p:nvPr/>
        </p:nvGraphicFramePr>
        <p:xfrm>
          <a:off x="1600200" y="2321025"/>
          <a:ext cx="3000000" cy="3000000"/>
        </p:xfrm>
        <a:graphic>
          <a:graphicData uri="http://schemas.openxmlformats.org/drawingml/2006/table">
            <a:tbl>
              <a:tblPr>
                <a:noFill/>
                <a:tableStyleId>{D76AD4D8-0980-496B-99F9-FFA61FFBC261}</a:tableStyleId>
              </a:tblPr>
              <a:tblGrid>
                <a:gridCol w="1485900"/>
                <a:gridCol w="1485900"/>
                <a:gridCol w="1485900"/>
                <a:gridCol w="1485900"/>
              </a:tblGrid>
              <a:tr h="12700">
                <a:tc>
                  <a:txBody>
                    <a:bodyPr/>
                    <a:lstStyle/>
                    <a:p>
                      <a:pPr indent="0" lvl="0" marL="0" rtl="0" algn="l">
                        <a:spcBef>
                          <a:spcPts val="0"/>
                        </a:spcBef>
                        <a:spcAft>
                          <a:spcPts val="0"/>
                        </a:spcAft>
                        <a:buNone/>
                      </a:pPr>
                      <a:r>
                        <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Simulated Farm</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Sensor</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Actuator</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Single Stage</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State cases</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Expected data behavior for features</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Expected actions and reactions for features</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One Cycle</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State and transitions cases</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Expected data behavior for features</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Expected actions and reactions for features</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Multi Cycle</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Multiple sets of state and transition cases</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Expected data behavior for features</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FFFFFF"/>
                          </a:solidFill>
                          <a:latin typeface="Lato"/>
                          <a:ea typeface="Lato"/>
                          <a:cs typeface="Lato"/>
                          <a:sym typeface="Lato"/>
                        </a:rPr>
                        <a:t>Expected actions and reactions for features</a:t>
                      </a:r>
                      <a:endParaRPr sz="1200">
                        <a:solidFill>
                          <a:srgbClr val="FFFFFF"/>
                        </a:solidFill>
                        <a:latin typeface="Lato"/>
                        <a:ea typeface="Lato"/>
                        <a:cs typeface="Lato"/>
                        <a:sym typeface="Lato"/>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
        <p:nvSpPr>
          <p:cNvPr id="223" name="Google Shape;223;p26"/>
          <p:cNvSpPr txBox="1"/>
          <p:nvPr/>
        </p:nvSpPr>
        <p:spPr>
          <a:xfrm>
            <a:off x="1600200" y="4683550"/>
            <a:ext cx="2807400" cy="3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Defined pass/fail criteria</a:t>
            </a:r>
            <a:endParaRPr>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9: Change </a:t>
            </a:r>
            <a:r>
              <a:rPr lang="en"/>
              <a:t>Management - Overview</a:t>
            </a:r>
            <a:endParaRPr/>
          </a:p>
        </p:txBody>
      </p:sp>
      <p:sp>
        <p:nvSpPr>
          <p:cNvPr id="229" name="Google Shape;22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All hardware changes are handled by MEE subteam</a:t>
            </a:r>
            <a:endParaRPr/>
          </a:p>
          <a:p>
            <a:pPr indent="-311150" lvl="0" marL="457200" rtl="0" algn="l">
              <a:spcBef>
                <a:spcPts val="0"/>
              </a:spcBef>
              <a:spcAft>
                <a:spcPts val="0"/>
              </a:spcAft>
              <a:buSzPts val="1300"/>
              <a:buChar char="●"/>
            </a:pPr>
            <a:r>
              <a:rPr lang="en"/>
              <a:t>Software changes will be versioned by GitHub</a:t>
            </a:r>
            <a:endParaRPr/>
          </a:p>
          <a:p>
            <a:pPr indent="-311150" lvl="0" marL="457200" rtl="0" algn="l">
              <a:spcBef>
                <a:spcPts val="0"/>
              </a:spcBef>
              <a:spcAft>
                <a:spcPts val="0"/>
              </a:spcAft>
              <a:buSzPts val="1300"/>
              <a:buChar char="●"/>
            </a:pPr>
            <a:r>
              <a:rPr lang="en"/>
              <a:t>Software changes for bug fixes and requirements will be discussed by team and reviewed by project sponsor</a:t>
            </a:r>
            <a:endParaRPr/>
          </a:p>
          <a:p>
            <a:pPr indent="-311150" lvl="0" marL="457200" rtl="0" algn="l">
              <a:spcBef>
                <a:spcPts val="0"/>
              </a:spcBef>
              <a:spcAft>
                <a:spcPts val="0"/>
              </a:spcAft>
              <a:buSzPts val="1300"/>
              <a:buChar char="●"/>
            </a:pPr>
            <a:r>
              <a:rPr lang="en"/>
              <a:t>Software changes for adding or removing features must be approved by sponsor and validated through testing</a:t>
            </a:r>
            <a:endParaRPr/>
          </a:p>
          <a:p>
            <a:pPr indent="-311150" lvl="0" marL="457200" rtl="0" algn="l">
              <a:spcBef>
                <a:spcPts val="0"/>
              </a:spcBef>
              <a:spcAft>
                <a:spcPts val="0"/>
              </a:spcAft>
              <a:buSzPts val="1300"/>
              <a:buChar char="●"/>
            </a:pPr>
            <a:r>
              <a:rPr lang="en"/>
              <a:t>Baselining will occur after testing and sponsor approval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2</a:t>
            </a:r>
            <a:endParaRPr/>
          </a:p>
        </p:txBody>
      </p:sp>
      <p:graphicFrame>
        <p:nvGraphicFramePr>
          <p:cNvPr id="235" name="Google Shape;235;p28"/>
          <p:cNvGraphicFramePr/>
          <p:nvPr/>
        </p:nvGraphicFramePr>
        <p:xfrm>
          <a:off x="1683850" y="1567550"/>
          <a:ext cx="3000000" cy="3000000"/>
        </p:xfrm>
        <a:graphic>
          <a:graphicData uri="http://schemas.openxmlformats.org/drawingml/2006/table">
            <a:tbl>
              <a:tblPr>
                <a:noFill/>
                <a:tableStyleId>{D76AD4D8-0980-496B-99F9-FFA61FFBC261}</a:tableStyleId>
              </a:tblPr>
              <a:tblGrid>
                <a:gridCol w="1981200"/>
                <a:gridCol w="1981200"/>
                <a:gridCol w="1981200"/>
              </a:tblGrid>
              <a:tr h="1270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Task</a:t>
                      </a:r>
                      <a:endParaRPr b="1"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Giampiero</a:t>
                      </a:r>
                      <a:endParaRPr b="1"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Christopher</a:t>
                      </a:r>
                      <a:endParaRPr b="1" sz="1200">
                        <a:latin typeface="Times New Roman"/>
                        <a:ea typeface="Times New Roman"/>
                        <a:cs typeface="Times New Roman"/>
                        <a:sym typeface="Times New Roman"/>
                      </a:endParaRPr>
                    </a:p>
                  </a:txBody>
                  <a:tcPr marT="63500" marB="63500" marR="63500" marL="63500">
                    <a:solidFill>
                      <a:srgbClr val="D9D9D9"/>
                    </a:solidFill>
                  </a:tcPr>
                </a:tc>
              </a:tr>
              <a:tr h="2667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Implement inheritable high-level interfaces/classes for sensor communication</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Create simulated farm for testing</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 Test</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 Test/Demo</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Create baselining requirements and process</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- 25%</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- 75% </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Added this task 9/30/19 to create a configuration file for at least one phase in system and run in simulation</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 Test/Demo</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 Test/Demo</a:t>
                      </a:r>
                      <a:endParaRPr sz="1200">
                        <a:latin typeface="Times New Roman"/>
                        <a:ea typeface="Times New Roman"/>
                        <a:cs typeface="Times New Roman"/>
                        <a:sym typeface="Times New Roman"/>
                      </a:endParaRPr>
                    </a:p>
                  </a:txBody>
                  <a:tcPr marT="63500" marB="63500" marR="63500" marL="63500">
                    <a:solidFill>
                      <a:srgbClr val="F3F3F3"/>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9"/>
          <p:cNvSpPr txBox="1"/>
          <p:nvPr>
            <p:ph idx="1" type="body"/>
          </p:nvPr>
        </p:nvSpPr>
        <p:spPr>
          <a:xfrm>
            <a:off x="42750" y="28500"/>
            <a:ext cx="9047400" cy="50721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400">
                <a:latin typeface="Montserrat"/>
                <a:ea typeface="Montserrat"/>
                <a:cs typeface="Montserrat"/>
                <a:sym typeface="Montserrat"/>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685150" y="2323350"/>
            <a:ext cx="1958700" cy="15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1</a:t>
            </a:r>
            <a:endParaRPr i="1" sz="1200"/>
          </a:p>
        </p:txBody>
      </p:sp>
      <p:graphicFrame>
        <p:nvGraphicFramePr>
          <p:cNvPr id="141" name="Google Shape;141;p14"/>
          <p:cNvGraphicFramePr/>
          <p:nvPr/>
        </p:nvGraphicFramePr>
        <p:xfrm>
          <a:off x="3127550" y="127000"/>
          <a:ext cx="3000000" cy="3000000"/>
        </p:xfrm>
        <a:graphic>
          <a:graphicData uri="http://schemas.openxmlformats.org/drawingml/2006/table">
            <a:tbl>
              <a:tblPr>
                <a:noFill/>
                <a:tableStyleId>{D76AD4D8-0980-496B-99F9-FFA61FFBC261}</a:tableStyleId>
              </a:tblPr>
              <a:tblGrid>
                <a:gridCol w="1485900"/>
                <a:gridCol w="1485900"/>
                <a:gridCol w="1895475"/>
                <a:gridCol w="1076325"/>
              </a:tblGrid>
              <a:tr h="1270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Task</a:t>
                      </a:r>
                      <a:endParaRPr b="1"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Giampiero</a:t>
                      </a:r>
                      <a:endParaRPr b="1"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Christopher</a:t>
                      </a:r>
                      <a:endParaRPr b="1"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To do</a:t>
                      </a:r>
                      <a:endParaRPr b="1" sz="1200">
                        <a:latin typeface="Times New Roman"/>
                        <a:ea typeface="Times New Roman"/>
                        <a:cs typeface="Times New Roman"/>
                        <a:sym typeface="Times New Roman"/>
                      </a:endParaRPr>
                    </a:p>
                  </a:txBody>
                  <a:tcPr marT="63500" marB="63500" marR="63500" marL="63500">
                    <a:solidFill>
                      <a:srgbClr val="D9D9D9"/>
                    </a:solidFill>
                  </a:tcPr>
                </a:tc>
              </a:tr>
              <a:tr h="266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 Choosing microcontroller</a:t>
                      </a:r>
                      <a:endParaRPr sz="12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266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 Decide on development OS</a:t>
                      </a:r>
                      <a:endParaRPr sz="12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Informed</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Based on sensors and actuators</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 Install and configure VS</a:t>
                      </a:r>
                      <a:endParaRPr sz="12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demo</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 Compare and select collaboration tools</a:t>
                      </a:r>
                      <a:endParaRPr sz="12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Informed</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 Provide demos</a:t>
                      </a:r>
                      <a:endParaRPr sz="12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Not done as of 9/29/19</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 Create requirements document</a:t>
                      </a:r>
                      <a:endParaRPr sz="12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 Create design document</a:t>
                      </a:r>
                      <a:endParaRPr sz="12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 Create test plan</a:t>
                      </a:r>
                      <a:endParaRPr sz="12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More defined</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 Define change management process</a:t>
                      </a:r>
                      <a:endParaRPr sz="1200">
                        <a:latin typeface="Times New Roman"/>
                        <a:ea typeface="Times New Roman"/>
                        <a:cs typeface="Times New Roman"/>
                        <a:sym typeface="Times New Roman"/>
                      </a:endParaRPr>
                    </a:p>
                  </a:txBody>
                  <a:tcPr marT="63500" marB="63500" marR="63500" marL="63500">
                    <a:solidFill>
                      <a:srgbClr val="EFEFEF"/>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- 25%</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- 75%</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Verify with MEE</a:t>
                      </a:r>
                      <a:endParaRPr sz="1200">
                        <a:latin typeface="Times New Roman"/>
                        <a:ea typeface="Times New Roman"/>
                        <a:cs typeface="Times New Roman"/>
                        <a:sym typeface="Times New Roman"/>
                      </a:endParaRPr>
                    </a:p>
                  </a:txBody>
                  <a:tcPr marT="63500" marB="63500" marR="63500" marL="63500">
                    <a:solidFill>
                      <a:srgbClr val="F3F3F3"/>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1: Choosing microcontroller</a:t>
            </a:r>
            <a:endParaRPr/>
          </a:p>
        </p:txBody>
      </p:sp>
      <p:sp>
        <p:nvSpPr>
          <p:cNvPr id="147" name="Google Shape;147;p15"/>
          <p:cNvSpPr txBox="1"/>
          <p:nvPr>
            <p:ph idx="1" type="body"/>
          </p:nvPr>
        </p:nvSpPr>
        <p:spPr>
          <a:xfrm>
            <a:off x="1297500" y="1567550"/>
            <a:ext cx="3565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SPI - Blue model</a:t>
            </a:r>
            <a:endParaRPr/>
          </a:p>
          <a:p>
            <a:pPr indent="-311150" lvl="0" marL="457200" rtl="0" algn="l">
              <a:spcBef>
                <a:spcPts val="0"/>
              </a:spcBef>
              <a:spcAft>
                <a:spcPts val="0"/>
              </a:spcAft>
              <a:buSzPts val="1300"/>
              <a:buChar char="●"/>
            </a:pPr>
            <a:r>
              <a:rPr lang="en"/>
              <a:t>eMMC</a:t>
            </a:r>
            <a:endParaRPr/>
          </a:p>
          <a:p>
            <a:pPr indent="-311150" lvl="0" marL="457200" rtl="0" algn="l">
              <a:spcBef>
                <a:spcPts val="0"/>
              </a:spcBef>
              <a:spcAft>
                <a:spcPts val="0"/>
              </a:spcAft>
              <a:buSzPts val="1300"/>
              <a:buChar char="●"/>
            </a:pPr>
            <a:r>
              <a:rPr lang="en"/>
              <a:t>Embedded</a:t>
            </a:r>
            <a:endParaRPr/>
          </a:p>
          <a:p>
            <a:pPr indent="-311150" lvl="0" marL="457200" rtl="0" algn="l">
              <a:spcBef>
                <a:spcPts val="0"/>
              </a:spcBef>
              <a:spcAft>
                <a:spcPts val="0"/>
              </a:spcAft>
              <a:buSzPts val="1300"/>
              <a:buChar char="●"/>
            </a:pPr>
            <a:r>
              <a:rPr lang="en"/>
              <a:t>Linux</a:t>
            </a:r>
            <a:endParaRPr/>
          </a:p>
          <a:p>
            <a:pPr indent="-311150" lvl="0" marL="457200" rtl="0" algn="l">
              <a:spcBef>
                <a:spcPts val="0"/>
              </a:spcBef>
              <a:spcAft>
                <a:spcPts val="0"/>
              </a:spcAft>
              <a:buSzPts val="1300"/>
              <a:buChar char="●"/>
            </a:pPr>
            <a:r>
              <a:rPr lang="en"/>
              <a:t>Ethernet</a:t>
            </a:r>
            <a:endParaRPr/>
          </a:p>
          <a:p>
            <a:pPr indent="-311150" lvl="0" marL="457200" rtl="0" algn="l">
              <a:spcBef>
                <a:spcPts val="0"/>
              </a:spcBef>
              <a:spcAft>
                <a:spcPts val="0"/>
              </a:spcAft>
              <a:buSzPts val="1300"/>
              <a:buChar char="●"/>
            </a:pPr>
            <a:r>
              <a:rPr lang="en"/>
              <a:t>2x 46 pin headers</a:t>
            </a:r>
            <a:endParaRPr/>
          </a:p>
          <a:p>
            <a:pPr indent="-311150" lvl="0" marL="457200" rtl="0" algn="l">
              <a:spcBef>
                <a:spcPts val="0"/>
              </a:spcBef>
              <a:spcAft>
                <a:spcPts val="0"/>
              </a:spcAft>
              <a:buSzPts val="1300"/>
              <a:buChar char="●"/>
            </a:pPr>
            <a:r>
              <a:rPr lang="en"/>
              <a:t>Cloud9 IDE</a:t>
            </a:r>
            <a:endParaRPr/>
          </a:p>
          <a:p>
            <a:pPr indent="-311150" lvl="0" marL="457200" rtl="0" algn="l">
              <a:spcBef>
                <a:spcPts val="0"/>
              </a:spcBef>
              <a:spcAft>
                <a:spcPts val="0"/>
              </a:spcAft>
              <a:buSzPts val="1300"/>
              <a:buChar char="●"/>
            </a:pPr>
            <a:r>
              <a:rPr lang="en"/>
              <a:t>Little chance of EOL</a:t>
            </a:r>
            <a:endParaRPr/>
          </a:p>
          <a:p>
            <a:pPr indent="-311150" lvl="0" marL="457200" rtl="0" algn="l">
              <a:spcBef>
                <a:spcPts val="0"/>
              </a:spcBef>
              <a:spcAft>
                <a:spcPts val="0"/>
              </a:spcAft>
              <a:buSzPts val="1300"/>
              <a:buChar char="●"/>
            </a:pPr>
            <a:r>
              <a:rPr lang="en"/>
              <a:t>Decent documentation</a:t>
            </a:r>
            <a:endParaRPr/>
          </a:p>
          <a:p>
            <a:pPr indent="0" lvl="0" marL="0" rtl="0" algn="l">
              <a:spcBef>
                <a:spcPts val="1600"/>
              </a:spcBef>
              <a:spcAft>
                <a:spcPts val="0"/>
              </a:spcAft>
              <a:buNone/>
            </a:pPr>
            <a:r>
              <a:rPr lang="en"/>
              <a:t>(</a:t>
            </a:r>
            <a:r>
              <a:rPr lang="en" u="sng">
                <a:solidFill>
                  <a:schemeClr val="hlink"/>
                </a:solidFill>
                <a:hlinkClick r:id="rId3"/>
              </a:rPr>
              <a:t>DEMO</a:t>
            </a:r>
            <a:r>
              <a:rPr lang="en"/>
              <a:t>) - </a:t>
            </a:r>
            <a:r>
              <a:rPr i="1" lang="en"/>
              <a:t>in class only</a:t>
            </a:r>
            <a:endParaRPr/>
          </a:p>
          <a:p>
            <a:pPr indent="0" lvl="0" marL="0" rtl="0" algn="l">
              <a:spcBef>
                <a:spcPts val="1600"/>
              </a:spcBef>
              <a:spcAft>
                <a:spcPts val="1600"/>
              </a:spcAft>
              <a:buNone/>
            </a:pPr>
            <a:r>
              <a:rPr lang="en"/>
              <a:t>Extra: Mapping out custom board plan</a:t>
            </a:r>
            <a:endParaRPr/>
          </a:p>
        </p:txBody>
      </p:sp>
      <p:pic>
        <p:nvPicPr>
          <p:cNvPr id="148" name="Google Shape;148;p15"/>
          <p:cNvPicPr preferRelativeResize="0"/>
          <p:nvPr/>
        </p:nvPicPr>
        <p:blipFill rotWithShape="1">
          <a:blip r:embed="rId4">
            <a:alphaModFix/>
          </a:blip>
          <a:srcRect b="0" l="0" r="0" t="27219"/>
          <a:stretch/>
        </p:blipFill>
        <p:spPr>
          <a:xfrm>
            <a:off x="5146350" y="1307853"/>
            <a:ext cx="3053500" cy="29669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Lato"/>
                <a:ea typeface="Lato"/>
                <a:cs typeface="Lato"/>
                <a:sym typeface="Lato"/>
              </a:rPr>
              <a:t>HelloWorld - LEDS say “hello” in Morse Code using Python! (</a:t>
            </a:r>
            <a:r>
              <a:rPr lang="en" sz="1300" u="sng">
                <a:solidFill>
                  <a:schemeClr val="accent5"/>
                </a:solidFill>
                <a:latin typeface="Lato"/>
                <a:ea typeface="Lato"/>
                <a:cs typeface="Lato"/>
                <a:sym typeface="Lato"/>
                <a:hlinkClick r:id="rId3"/>
              </a:rPr>
              <a:t>DEMO</a:t>
            </a:r>
            <a:r>
              <a:rPr lang="en" sz="1300">
                <a:latin typeface="Lato"/>
                <a:ea typeface="Lato"/>
                <a:cs typeface="Lato"/>
                <a:sym typeface="Lato"/>
              </a:rPr>
              <a:t>) - </a:t>
            </a:r>
            <a:r>
              <a:rPr i="1" lang="en" sz="1300">
                <a:latin typeface="Lato"/>
                <a:ea typeface="Lato"/>
                <a:cs typeface="Lato"/>
                <a:sym typeface="Lato"/>
              </a:rPr>
              <a:t>in class only</a:t>
            </a:r>
            <a:endParaRPr sz="1300">
              <a:latin typeface="Lato"/>
              <a:ea typeface="Lato"/>
              <a:cs typeface="Lato"/>
              <a:sym typeface="Lato"/>
            </a:endParaRPr>
          </a:p>
          <a:p>
            <a:pPr indent="0" lvl="0" marL="0" rtl="0" algn="l">
              <a:lnSpc>
                <a:spcPct val="115000"/>
              </a:lnSpc>
              <a:spcBef>
                <a:spcPts val="1600"/>
              </a:spcBef>
              <a:spcAft>
                <a:spcPts val="0"/>
              </a:spcAft>
              <a:buNone/>
            </a:pPr>
            <a:r>
              <a:t/>
            </a:r>
            <a:endParaRPr sz="1300">
              <a:latin typeface="Lato"/>
              <a:ea typeface="Lato"/>
              <a:cs typeface="Lato"/>
              <a:sym typeface="Lato"/>
            </a:endParaRPr>
          </a:p>
          <a:p>
            <a:pPr indent="0" lvl="0" marL="0" rtl="0" algn="l">
              <a:spcBef>
                <a:spcPts val="1600"/>
              </a:spcBef>
              <a:spcAft>
                <a:spcPts val="0"/>
              </a:spcAft>
              <a:buNone/>
            </a:pPr>
            <a:r>
              <a:t/>
            </a:r>
            <a:endParaRPr/>
          </a:p>
        </p:txBody>
      </p:sp>
      <p:pic>
        <p:nvPicPr>
          <p:cNvPr id="154" name="Google Shape;154;p16"/>
          <p:cNvPicPr preferRelativeResize="0"/>
          <p:nvPr/>
        </p:nvPicPr>
        <p:blipFill>
          <a:blip r:embed="rId4">
            <a:alphaModFix/>
          </a:blip>
          <a:stretch>
            <a:fillRect/>
          </a:stretch>
        </p:blipFill>
        <p:spPr>
          <a:xfrm rot="5400000">
            <a:off x="4886763" y="1028313"/>
            <a:ext cx="2839100" cy="5267524"/>
          </a:xfrm>
          <a:prstGeom prst="rect">
            <a:avLst/>
          </a:prstGeom>
          <a:noFill/>
          <a:ln cap="flat" cmpd="sng" w="9525">
            <a:solidFill>
              <a:schemeClr val="dk2"/>
            </a:solidFill>
            <a:prstDash val="solid"/>
            <a:round/>
            <a:headEnd len="sm" w="sm" type="none"/>
            <a:tailEnd len="sm" w="sm" type="none"/>
          </a:ln>
        </p:spPr>
      </p:pic>
      <p:pic>
        <p:nvPicPr>
          <p:cNvPr id="155" name="Google Shape;155;p16"/>
          <p:cNvPicPr preferRelativeResize="0"/>
          <p:nvPr/>
        </p:nvPicPr>
        <p:blipFill>
          <a:blip r:embed="rId5">
            <a:alphaModFix/>
          </a:blip>
          <a:stretch>
            <a:fillRect/>
          </a:stretch>
        </p:blipFill>
        <p:spPr>
          <a:xfrm>
            <a:off x="127549" y="1495900"/>
            <a:ext cx="4597375" cy="215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685150" y="2323350"/>
            <a:ext cx="1958700" cy="15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 1</a:t>
            </a:r>
            <a:endParaRPr/>
          </a:p>
          <a:p>
            <a:pPr indent="0" lvl="0" marL="0" rtl="0" algn="l">
              <a:spcBef>
                <a:spcPts val="0"/>
              </a:spcBef>
              <a:spcAft>
                <a:spcPts val="0"/>
              </a:spcAft>
              <a:buNone/>
            </a:pPr>
            <a:r>
              <a:rPr i="1" lang="en" sz="1200"/>
              <a:t>2-5 No slides needed</a:t>
            </a:r>
            <a:endParaRPr i="1" sz="1200"/>
          </a:p>
        </p:txBody>
      </p:sp>
      <p:graphicFrame>
        <p:nvGraphicFramePr>
          <p:cNvPr id="161" name="Google Shape;161;p17"/>
          <p:cNvGraphicFramePr/>
          <p:nvPr/>
        </p:nvGraphicFramePr>
        <p:xfrm>
          <a:off x="3127550" y="127000"/>
          <a:ext cx="3000000" cy="3000000"/>
        </p:xfrm>
        <a:graphic>
          <a:graphicData uri="http://schemas.openxmlformats.org/drawingml/2006/table">
            <a:tbl>
              <a:tblPr>
                <a:noFill/>
                <a:tableStyleId>{D76AD4D8-0980-496B-99F9-FFA61FFBC261}</a:tableStyleId>
              </a:tblPr>
              <a:tblGrid>
                <a:gridCol w="1485900"/>
                <a:gridCol w="1485900"/>
                <a:gridCol w="1895475"/>
                <a:gridCol w="1076325"/>
              </a:tblGrid>
              <a:tr h="1270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Task</a:t>
                      </a:r>
                      <a:endParaRPr b="1"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Giampiero</a:t>
                      </a:r>
                      <a:endParaRPr b="1"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Christopher</a:t>
                      </a:r>
                      <a:endParaRPr b="1"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To do</a:t>
                      </a:r>
                      <a:endParaRPr b="1" sz="1200">
                        <a:latin typeface="Times New Roman"/>
                        <a:ea typeface="Times New Roman"/>
                        <a:cs typeface="Times New Roman"/>
                        <a:sym typeface="Times New Roman"/>
                      </a:endParaRPr>
                    </a:p>
                  </a:txBody>
                  <a:tcPr marT="63500" marB="63500" marR="63500" marL="63500">
                    <a:solidFill>
                      <a:srgbClr val="D9D9D9"/>
                    </a:solidFill>
                  </a:tcPr>
                </a:tc>
              </a:tr>
              <a:tr h="266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 Choosing microcontroller</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266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 Decide on development OS</a:t>
                      </a:r>
                      <a:endParaRPr sz="1200">
                        <a:latin typeface="Times New Roman"/>
                        <a:ea typeface="Times New Roman"/>
                        <a:cs typeface="Times New Roman"/>
                        <a:sym typeface="Times New Roman"/>
                      </a:endParaRPr>
                    </a:p>
                  </a:txBody>
                  <a:tcPr marT="63500" marB="63500" marR="63500" marL="63500">
                    <a:solidFill>
                      <a:srgbClr val="FFFF00"/>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Informed</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Based on sensors and actuators</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 Install and configure VS</a:t>
                      </a:r>
                      <a:endParaRPr sz="1200">
                        <a:latin typeface="Times New Roman"/>
                        <a:ea typeface="Times New Roman"/>
                        <a:cs typeface="Times New Roman"/>
                        <a:sym typeface="Times New Roman"/>
                      </a:endParaRPr>
                    </a:p>
                  </a:txBody>
                  <a:tcPr marT="63500" marB="63500" marR="63500" marL="63500">
                    <a:solidFill>
                      <a:srgbClr val="FFFF00"/>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demo</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 Compare and select collaboration tools</a:t>
                      </a:r>
                      <a:endParaRPr sz="1200">
                        <a:latin typeface="Times New Roman"/>
                        <a:ea typeface="Times New Roman"/>
                        <a:cs typeface="Times New Roman"/>
                        <a:sym typeface="Times New Roman"/>
                      </a:endParaRPr>
                    </a:p>
                  </a:txBody>
                  <a:tcPr marT="63500" marB="63500" marR="63500" marL="63500">
                    <a:solidFill>
                      <a:srgbClr val="FFFF00"/>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Informed</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 Provide demos</a:t>
                      </a:r>
                      <a:endParaRPr sz="1200">
                        <a:latin typeface="Times New Roman"/>
                        <a:ea typeface="Times New Roman"/>
                        <a:cs typeface="Times New Roman"/>
                        <a:sym typeface="Times New Roman"/>
                      </a:endParaRPr>
                    </a:p>
                  </a:txBody>
                  <a:tcPr marT="63500" marB="63500" marR="63500" marL="63500">
                    <a:solidFill>
                      <a:srgbClr val="FFFF00"/>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Not done as of 9/29/19</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 Create requirements document</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 Create design document</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none</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 Create test plan</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- 50%</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More defined</a:t>
                      </a:r>
                      <a:endParaRPr sz="1200">
                        <a:latin typeface="Times New Roman"/>
                        <a:ea typeface="Times New Roman"/>
                        <a:cs typeface="Times New Roman"/>
                        <a:sym typeface="Times New Roman"/>
                      </a:endParaRPr>
                    </a:p>
                  </a:txBody>
                  <a:tcPr marT="63500" marB="63500" marR="63500" marL="63500">
                    <a:solidFill>
                      <a:srgbClr val="F3F3F3"/>
                    </a:solidFill>
                  </a:tcPr>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 Define change management process</a:t>
                      </a:r>
                      <a:endParaRPr sz="1200">
                        <a:latin typeface="Times New Roman"/>
                        <a:ea typeface="Times New Roman"/>
                        <a:cs typeface="Times New Roman"/>
                        <a:sym typeface="Times New Roman"/>
                      </a:endParaRPr>
                    </a:p>
                  </a:txBody>
                  <a:tcPr marT="63500" marB="63500" marR="63500" marL="63500">
                    <a:solidFill>
                      <a:srgbClr val="D9D9D9"/>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- 25%</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Responsible - 75%</a:t>
                      </a:r>
                      <a:endParaRPr sz="1200">
                        <a:latin typeface="Times New Roman"/>
                        <a:ea typeface="Times New Roman"/>
                        <a:cs typeface="Times New Roman"/>
                        <a:sym typeface="Times New Roman"/>
                      </a:endParaRPr>
                    </a:p>
                  </a:txBody>
                  <a:tcPr marT="63500" marB="63500" marR="63500" marL="63500">
                    <a:solidFill>
                      <a:srgbClr val="F3F3F3"/>
                    </a:solidFill>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Verify with MEE</a:t>
                      </a:r>
                      <a:endParaRPr sz="1200">
                        <a:latin typeface="Times New Roman"/>
                        <a:ea typeface="Times New Roman"/>
                        <a:cs typeface="Times New Roman"/>
                        <a:sym typeface="Times New Roman"/>
                      </a:endParaRPr>
                    </a:p>
                  </a:txBody>
                  <a:tcPr marT="63500" marB="63500" marR="63500" marL="63500">
                    <a:solidFill>
                      <a:srgbClr val="F3F3F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6: Requirements Document</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rPr>
              <a:t>Deciding on the structure of the software was the most difficult problem so far, but designing the syntax of the configuration file may be more of a challenge in the future.</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l">
              <a:spcBef>
                <a:spcPts val="0"/>
              </a:spcBef>
              <a:spcAft>
                <a:spcPts val="0"/>
              </a:spcAft>
              <a:buNone/>
            </a:pPr>
            <a:r>
              <a:rPr lang="en" sz="1100">
                <a:solidFill>
                  <a:srgbClr val="FFFFFF"/>
                </a:solidFill>
              </a:rPr>
              <a:t>Requirements:</a:t>
            </a:r>
            <a:endParaRPr sz="1100">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NFR:</a:t>
            </a:r>
            <a:endParaRPr sz="1100">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Lockers and interfaces:</a:t>
            </a:r>
            <a:endParaRPr>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Express locker with ethernet</a:t>
            </a:r>
            <a:endParaRPr>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700w &lt; power</a:t>
            </a:r>
            <a:endParaRPr>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FR:</a:t>
            </a:r>
            <a:endParaRPr sz="1100">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Define control flow:</a:t>
            </a:r>
            <a:endParaRPr>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Input from config file</a:t>
            </a:r>
            <a:endParaRPr>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Run phases start 1-4 with config</a:t>
            </a:r>
            <a:endParaRPr>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On/Off how much for </a:t>
            </a:r>
            <a:r>
              <a:rPr lang="en">
                <a:solidFill>
                  <a:srgbClr val="FFFFFF"/>
                </a:solidFill>
              </a:rPr>
              <a:t>actuators</a:t>
            </a:r>
            <a:endParaRPr>
              <a:solidFill>
                <a:srgbClr val="FFFFFF"/>
              </a:solidFill>
            </a:endParaRPr>
          </a:p>
          <a:p>
            <a:pPr indent="-298450" lvl="1" marL="914400" rtl="0" algn="l">
              <a:spcBef>
                <a:spcPts val="0"/>
              </a:spcBef>
              <a:spcAft>
                <a:spcPts val="0"/>
              </a:spcAft>
              <a:buClr>
                <a:srgbClr val="FFFFFF"/>
              </a:buClr>
              <a:buSzPts val="1100"/>
              <a:buChar char="○"/>
            </a:pPr>
            <a:r>
              <a:rPr lang="en">
                <a:solidFill>
                  <a:srgbClr val="FFFFFF"/>
                </a:solidFill>
              </a:rPr>
              <a:t>Power sensors then read sensors</a:t>
            </a:r>
            <a:endParaRPr>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Traceability</a:t>
            </a:r>
            <a:endParaRPr sz="1100">
              <a:solidFill>
                <a:srgbClr val="FFFFFF"/>
              </a:solidFill>
            </a:endParaRPr>
          </a:p>
          <a:p>
            <a:pPr indent="-298450" lvl="0" marL="457200" rtl="0" algn="l">
              <a:spcBef>
                <a:spcPts val="0"/>
              </a:spcBef>
              <a:spcAft>
                <a:spcPts val="0"/>
              </a:spcAft>
              <a:buClr>
                <a:srgbClr val="FFFFFF"/>
              </a:buClr>
              <a:buSzPts val="1100"/>
              <a:buChar char="●"/>
            </a:pPr>
            <a:r>
              <a:rPr lang="en" sz="1100">
                <a:solidFill>
                  <a:srgbClr val="FFFFFF"/>
                </a:solidFill>
              </a:rPr>
              <a:t>WBS</a:t>
            </a:r>
            <a:endParaRPr sz="1100">
              <a:solidFill>
                <a:srgbClr val="FFFFFF"/>
              </a:solidFill>
            </a:endParaRPr>
          </a:p>
          <a:p>
            <a:pPr indent="-298450" lvl="0" marL="457200" rtl="0" algn="l">
              <a:spcBef>
                <a:spcPts val="0"/>
              </a:spcBef>
              <a:spcAft>
                <a:spcPts val="0"/>
              </a:spcAft>
              <a:buClr>
                <a:srgbClr val="FFFF00"/>
              </a:buClr>
              <a:buSzPts val="1100"/>
              <a:buChar char="●"/>
            </a:pPr>
            <a:r>
              <a:rPr lang="en" sz="1100">
                <a:solidFill>
                  <a:srgbClr val="FFFF00"/>
                </a:solidFill>
              </a:rPr>
              <a:t>Astronauts can be considered in autonomy</a:t>
            </a:r>
            <a:endParaRPr sz="1100">
              <a:solidFill>
                <a:srgbClr val="FFFF00"/>
              </a:solidFill>
            </a:endParaRPr>
          </a:p>
        </p:txBody>
      </p:sp>
      <p:pic>
        <p:nvPicPr>
          <p:cNvPr id="168" name="Google Shape;168;p18"/>
          <p:cNvPicPr preferRelativeResize="0"/>
          <p:nvPr/>
        </p:nvPicPr>
        <p:blipFill>
          <a:blip r:embed="rId3">
            <a:alphaModFix/>
          </a:blip>
          <a:stretch>
            <a:fillRect/>
          </a:stretch>
        </p:blipFill>
        <p:spPr>
          <a:xfrm>
            <a:off x="5182758" y="1948625"/>
            <a:ext cx="2938068" cy="2911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6: Requirements Document</a:t>
            </a:r>
            <a:endParaRPr/>
          </a:p>
          <a:p>
            <a:pPr indent="0" lvl="0" marL="0" rtl="0" algn="l">
              <a:spcBef>
                <a:spcPts val="0"/>
              </a:spcBef>
              <a:spcAft>
                <a:spcPts val="0"/>
              </a:spcAft>
              <a:buNone/>
            </a:pPr>
            <a:r>
              <a:t/>
            </a:r>
            <a:endParaRPr/>
          </a:p>
        </p:txBody>
      </p:sp>
      <p:sp>
        <p:nvSpPr>
          <p:cNvPr id="174" name="Google Shape;174;p19"/>
          <p:cNvSpPr txBox="1"/>
          <p:nvPr>
            <p:ph idx="1" type="body"/>
          </p:nvPr>
        </p:nvSpPr>
        <p:spPr>
          <a:xfrm>
            <a:off x="840300" y="1567550"/>
            <a:ext cx="1488000" cy="29112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000"/>
              <a:t>0 - Preseeding Environment:</a:t>
            </a:r>
            <a:endParaRPr i="1" sz="1000"/>
          </a:p>
          <a:p>
            <a:pPr indent="0" lvl="0" marL="0" rtl="0" algn="l">
              <a:lnSpc>
                <a:spcPct val="100000"/>
              </a:lnSpc>
              <a:spcBef>
                <a:spcPts val="1600"/>
              </a:spcBef>
              <a:spcAft>
                <a:spcPts val="1600"/>
              </a:spcAft>
              <a:buNone/>
            </a:pPr>
            <a:r>
              <a:rPr i="1" lang="en" sz="1000"/>
              <a:t>Transition: Start</a:t>
            </a:r>
            <a:endParaRPr i="1" sz="1000"/>
          </a:p>
        </p:txBody>
      </p:sp>
      <p:sp>
        <p:nvSpPr>
          <p:cNvPr id="175" name="Google Shape;175;p19"/>
          <p:cNvSpPr txBox="1"/>
          <p:nvPr>
            <p:ph idx="1" type="body"/>
          </p:nvPr>
        </p:nvSpPr>
        <p:spPr>
          <a:xfrm>
            <a:off x="2351350" y="1567550"/>
            <a:ext cx="1488000" cy="29112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1 - Seeding:</a:t>
            </a:r>
            <a:endParaRPr sz="1000"/>
          </a:p>
          <a:p>
            <a:pPr indent="-292100" lvl="0" marL="457200" rtl="0" algn="l">
              <a:lnSpc>
                <a:spcPct val="100000"/>
              </a:lnSpc>
              <a:spcBef>
                <a:spcPts val="1600"/>
              </a:spcBef>
              <a:spcAft>
                <a:spcPts val="0"/>
              </a:spcAft>
              <a:buSzPts val="1000"/>
              <a:buChar char="●"/>
            </a:pPr>
            <a:r>
              <a:rPr lang="en" sz="1000"/>
              <a:t>Get</a:t>
            </a:r>
            <a:endParaRPr sz="1000"/>
          </a:p>
          <a:p>
            <a:pPr indent="-292100" lvl="0" marL="457200" rtl="0" algn="l">
              <a:lnSpc>
                <a:spcPct val="100000"/>
              </a:lnSpc>
              <a:spcBef>
                <a:spcPts val="0"/>
              </a:spcBef>
              <a:spcAft>
                <a:spcPts val="0"/>
              </a:spcAft>
              <a:buSzPts val="1000"/>
              <a:buChar char="●"/>
            </a:pPr>
            <a:r>
              <a:rPr lang="en" sz="1000"/>
              <a:t>Move</a:t>
            </a:r>
            <a:endParaRPr sz="1000"/>
          </a:p>
          <a:p>
            <a:pPr indent="-292100" lvl="0" marL="457200" rtl="0" algn="l">
              <a:lnSpc>
                <a:spcPct val="100000"/>
              </a:lnSpc>
              <a:spcBef>
                <a:spcPts val="0"/>
              </a:spcBef>
              <a:spcAft>
                <a:spcPts val="0"/>
              </a:spcAft>
              <a:buSzPts val="1000"/>
              <a:buChar char="●"/>
            </a:pPr>
            <a:r>
              <a:rPr lang="en" sz="1000"/>
              <a:t>Plant</a:t>
            </a:r>
            <a:endParaRPr sz="1000"/>
          </a:p>
          <a:p>
            <a:pPr indent="-292100" lvl="0" marL="457200" rtl="0" algn="l">
              <a:lnSpc>
                <a:spcPct val="100000"/>
              </a:lnSpc>
              <a:spcBef>
                <a:spcPts val="0"/>
              </a:spcBef>
              <a:spcAft>
                <a:spcPts val="0"/>
              </a:spcAft>
              <a:buSzPts val="1000"/>
              <a:buChar char="●"/>
            </a:pPr>
            <a:r>
              <a:rPr lang="en" sz="1000"/>
              <a:t>Observe/React</a:t>
            </a:r>
            <a:endParaRPr sz="1000"/>
          </a:p>
          <a:p>
            <a:pPr indent="0" lvl="0" marL="0" rtl="0" algn="l">
              <a:lnSpc>
                <a:spcPct val="100000"/>
              </a:lnSpc>
              <a:spcBef>
                <a:spcPts val="1600"/>
              </a:spcBef>
              <a:spcAft>
                <a:spcPts val="0"/>
              </a:spcAft>
              <a:buNone/>
            </a:pPr>
            <a:r>
              <a:rPr lang="en" sz="1000"/>
              <a:t>Transition:</a:t>
            </a:r>
            <a:endParaRPr sz="1000"/>
          </a:p>
          <a:p>
            <a:pPr indent="0" lvl="0" marL="0" rtl="0" algn="l">
              <a:lnSpc>
                <a:spcPct val="100000"/>
              </a:lnSpc>
              <a:spcBef>
                <a:spcPts val="1600"/>
              </a:spcBef>
              <a:spcAft>
                <a:spcPts val="1600"/>
              </a:spcAft>
              <a:buNone/>
            </a:pPr>
            <a:r>
              <a:rPr lang="en" sz="1000"/>
              <a:t>Germination</a:t>
            </a:r>
            <a:endParaRPr sz="1000"/>
          </a:p>
        </p:txBody>
      </p:sp>
      <p:sp>
        <p:nvSpPr>
          <p:cNvPr id="176" name="Google Shape;176;p19"/>
          <p:cNvSpPr txBox="1"/>
          <p:nvPr>
            <p:ph idx="1" type="body"/>
          </p:nvPr>
        </p:nvSpPr>
        <p:spPr>
          <a:xfrm>
            <a:off x="5373438" y="1567550"/>
            <a:ext cx="1488000" cy="29112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3 - Harvest</a:t>
            </a:r>
            <a:r>
              <a:rPr lang="en" sz="1000"/>
              <a:t>:</a:t>
            </a:r>
            <a:endParaRPr sz="1000"/>
          </a:p>
          <a:p>
            <a:pPr indent="-292100" lvl="0" marL="457200" rtl="0" algn="l">
              <a:lnSpc>
                <a:spcPct val="100000"/>
              </a:lnSpc>
              <a:spcBef>
                <a:spcPts val="1600"/>
              </a:spcBef>
              <a:spcAft>
                <a:spcPts val="0"/>
              </a:spcAft>
              <a:buSzPts val="1000"/>
              <a:buChar char="●"/>
            </a:pPr>
            <a:r>
              <a:rPr lang="en" sz="1000"/>
              <a:t>Cut</a:t>
            </a:r>
            <a:endParaRPr sz="1000"/>
          </a:p>
          <a:p>
            <a:pPr indent="-292100" lvl="0" marL="457200" rtl="0" algn="l">
              <a:lnSpc>
                <a:spcPct val="100000"/>
              </a:lnSpc>
              <a:spcBef>
                <a:spcPts val="0"/>
              </a:spcBef>
              <a:spcAft>
                <a:spcPts val="0"/>
              </a:spcAft>
              <a:buSzPts val="1000"/>
              <a:buChar char="●"/>
            </a:pPr>
            <a:r>
              <a:rPr lang="en" sz="1000"/>
              <a:t>Gather</a:t>
            </a:r>
            <a:endParaRPr sz="1000"/>
          </a:p>
          <a:p>
            <a:pPr indent="-292100" lvl="0" marL="457200" rtl="0" algn="l">
              <a:lnSpc>
                <a:spcPct val="100000"/>
              </a:lnSpc>
              <a:spcBef>
                <a:spcPts val="0"/>
              </a:spcBef>
              <a:spcAft>
                <a:spcPts val="0"/>
              </a:spcAft>
              <a:buSzPts val="1000"/>
              <a:buChar char="●"/>
            </a:pPr>
            <a:r>
              <a:rPr lang="en" sz="1000"/>
              <a:t>Separate</a:t>
            </a:r>
            <a:endParaRPr sz="1000"/>
          </a:p>
          <a:p>
            <a:pPr indent="-292100" lvl="0" marL="457200" rtl="0" algn="l">
              <a:lnSpc>
                <a:spcPct val="100000"/>
              </a:lnSpc>
              <a:spcBef>
                <a:spcPts val="0"/>
              </a:spcBef>
              <a:spcAft>
                <a:spcPts val="0"/>
              </a:spcAft>
              <a:buSzPts val="1000"/>
              <a:buChar char="●"/>
            </a:pPr>
            <a:r>
              <a:rPr lang="en" sz="1000"/>
              <a:t>Store</a:t>
            </a:r>
            <a:endParaRPr sz="1000"/>
          </a:p>
          <a:p>
            <a:pPr indent="0" lvl="0" marL="0" rtl="0" algn="l">
              <a:lnSpc>
                <a:spcPct val="100000"/>
              </a:lnSpc>
              <a:spcBef>
                <a:spcPts val="1600"/>
              </a:spcBef>
              <a:spcAft>
                <a:spcPts val="0"/>
              </a:spcAft>
              <a:buNone/>
            </a:pPr>
            <a:r>
              <a:rPr lang="en" sz="1000"/>
              <a:t>Observe/React</a:t>
            </a:r>
            <a:endParaRPr sz="1000"/>
          </a:p>
          <a:p>
            <a:pPr indent="0" lvl="0" marL="0" rtl="0" algn="l">
              <a:lnSpc>
                <a:spcPct val="100000"/>
              </a:lnSpc>
              <a:spcBef>
                <a:spcPts val="1600"/>
              </a:spcBef>
              <a:spcAft>
                <a:spcPts val="1600"/>
              </a:spcAft>
              <a:buNone/>
            </a:pPr>
            <a:r>
              <a:rPr lang="en" sz="1000"/>
              <a:t>Transition: Crop gathered</a:t>
            </a:r>
            <a:endParaRPr sz="1000"/>
          </a:p>
        </p:txBody>
      </p:sp>
      <p:sp>
        <p:nvSpPr>
          <p:cNvPr id="177" name="Google Shape;177;p19"/>
          <p:cNvSpPr txBox="1"/>
          <p:nvPr>
            <p:ph idx="1" type="body"/>
          </p:nvPr>
        </p:nvSpPr>
        <p:spPr>
          <a:xfrm>
            <a:off x="3862400" y="1567550"/>
            <a:ext cx="1488000" cy="29112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2</a:t>
            </a:r>
            <a:r>
              <a:rPr lang="en" sz="1000"/>
              <a:t> - Grow:</a:t>
            </a:r>
            <a:endParaRPr sz="1000"/>
          </a:p>
          <a:p>
            <a:pPr indent="0" lvl="0" marL="0" rtl="0" algn="l">
              <a:lnSpc>
                <a:spcPct val="100000"/>
              </a:lnSpc>
              <a:spcBef>
                <a:spcPts val="1600"/>
              </a:spcBef>
              <a:spcAft>
                <a:spcPts val="0"/>
              </a:spcAft>
              <a:buNone/>
            </a:pPr>
            <a:r>
              <a:rPr lang="en" sz="1000"/>
              <a:t>Observe/React</a:t>
            </a:r>
            <a:endParaRPr sz="1000"/>
          </a:p>
          <a:p>
            <a:pPr indent="0" lvl="0" marL="0" rtl="0" algn="l">
              <a:lnSpc>
                <a:spcPct val="100000"/>
              </a:lnSpc>
              <a:spcBef>
                <a:spcPts val="1600"/>
              </a:spcBef>
              <a:spcAft>
                <a:spcPts val="0"/>
              </a:spcAft>
              <a:buNone/>
            </a:pPr>
            <a:r>
              <a:rPr lang="en" sz="1000"/>
              <a:t>Transition:</a:t>
            </a:r>
            <a:endParaRPr sz="1000"/>
          </a:p>
          <a:p>
            <a:pPr indent="0" lvl="0" marL="0" rtl="0" algn="l">
              <a:lnSpc>
                <a:spcPct val="100000"/>
              </a:lnSpc>
              <a:spcBef>
                <a:spcPts val="1600"/>
              </a:spcBef>
              <a:spcAft>
                <a:spcPts val="1600"/>
              </a:spcAft>
              <a:buNone/>
            </a:pPr>
            <a:r>
              <a:rPr lang="en" sz="1000"/>
              <a:t>Height=grown</a:t>
            </a:r>
            <a:endParaRPr sz="1000"/>
          </a:p>
        </p:txBody>
      </p:sp>
      <p:sp>
        <p:nvSpPr>
          <p:cNvPr id="178" name="Google Shape;178;p19"/>
          <p:cNvSpPr txBox="1"/>
          <p:nvPr>
            <p:ph idx="1" type="body"/>
          </p:nvPr>
        </p:nvSpPr>
        <p:spPr>
          <a:xfrm>
            <a:off x="6884500" y="1567550"/>
            <a:ext cx="1488000" cy="29112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4 - Clean</a:t>
            </a:r>
            <a:r>
              <a:rPr lang="en" sz="1000"/>
              <a:t>:</a:t>
            </a:r>
            <a:endParaRPr sz="1000"/>
          </a:p>
          <a:p>
            <a:pPr indent="0" lvl="0" marL="0" rtl="0" algn="l">
              <a:lnSpc>
                <a:spcPct val="100000"/>
              </a:lnSpc>
              <a:spcBef>
                <a:spcPts val="1600"/>
              </a:spcBef>
              <a:spcAft>
                <a:spcPts val="0"/>
              </a:spcAft>
              <a:buNone/>
            </a:pPr>
            <a:r>
              <a:rPr lang="en" sz="1000"/>
              <a:t>Must match states before seeding as set by config file</a:t>
            </a:r>
            <a:endParaRPr sz="1000"/>
          </a:p>
          <a:p>
            <a:pPr indent="0" lvl="0" marL="0" rtl="0" algn="l">
              <a:lnSpc>
                <a:spcPct val="100000"/>
              </a:lnSpc>
              <a:spcBef>
                <a:spcPts val="1600"/>
              </a:spcBef>
              <a:spcAft>
                <a:spcPts val="0"/>
              </a:spcAft>
              <a:buNone/>
            </a:pPr>
            <a:r>
              <a:rPr lang="en" sz="1000"/>
              <a:t>Observe/React</a:t>
            </a:r>
            <a:endParaRPr sz="1000"/>
          </a:p>
          <a:p>
            <a:pPr indent="0" lvl="0" marL="0" rtl="0" algn="l">
              <a:lnSpc>
                <a:spcPct val="100000"/>
              </a:lnSpc>
              <a:spcBef>
                <a:spcPts val="1600"/>
              </a:spcBef>
              <a:spcAft>
                <a:spcPts val="0"/>
              </a:spcAft>
              <a:buNone/>
            </a:pPr>
            <a:r>
              <a:rPr lang="en" sz="1000"/>
              <a:t>Transition:</a:t>
            </a:r>
            <a:endParaRPr sz="1000"/>
          </a:p>
          <a:p>
            <a:pPr indent="0" lvl="0" marL="0" rtl="0" algn="l">
              <a:lnSpc>
                <a:spcPct val="100000"/>
              </a:lnSpc>
              <a:spcBef>
                <a:spcPts val="1600"/>
              </a:spcBef>
              <a:spcAft>
                <a:spcPts val="1600"/>
              </a:spcAft>
              <a:buNone/>
            </a:pPr>
            <a:r>
              <a:rPr lang="en" sz="1000"/>
              <a:t>State = 0/config</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20"/>
          <p:cNvPicPr preferRelativeResize="0"/>
          <p:nvPr/>
        </p:nvPicPr>
        <p:blipFill rotWithShape="1">
          <a:blip r:embed="rId3">
            <a:alphaModFix/>
          </a:blip>
          <a:srcRect b="0" l="416" r="406" t="0"/>
          <a:stretch/>
        </p:blipFill>
        <p:spPr>
          <a:xfrm>
            <a:off x="1314788" y="112225"/>
            <a:ext cx="6514425" cy="4919049"/>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Actuator</a:t>
            </a:r>
            <a:r>
              <a:rPr lang="en"/>
              <a:t> State Diagram</a:t>
            </a:r>
            <a:endParaRPr/>
          </a:p>
        </p:txBody>
      </p:sp>
      <p:pic>
        <p:nvPicPr>
          <p:cNvPr id="189" name="Google Shape;189;p21"/>
          <p:cNvPicPr preferRelativeResize="0"/>
          <p:nvPr/>
        </p:nvPicPr>
        <p:blipFill>
          <a:blip r:embed="rId3">
            <a:alphaModFix/>
          </a:blip>
          <a:stretch>
            <a:fillRect/>
          </a:stretch>
        </p:blipFill>
        <p:spPr>
          <a:xfrm>
            <a:off x="1426075" y="1071250"/>
            <a:ext cx="6291851" cy="386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