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A3B765-3EC4-48AE-858C-BEBE6EAC6162}">
  <a:tblStyle styleId="{95A3B765-3EC4-48AE-858C-BEBE6EAC616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1f646412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1f646412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1f646412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1f646412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1f646412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1f646412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1f646412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f646412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1f6464125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1f6464125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1f646412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1f646412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1f646412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1f646412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1f646412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1f646412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1f646412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1f646412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1f646412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1f646412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Autonomous Multi-cycle Farming in Space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 Millsap , Giampiero Corsbie</a:t>
            </a:r>
            <a:endParaRPr/>
          </a:p>
          <a:p>
            <a:pPr indent="0" lvl="0" marL="0" rtl="0" algn="l">
              <a:spcBef>
                <a:spcPts val="0"/>
              </a:spcBef>
              <a:spcAft>
                <a:spcPts val="0"/>
              </a:spcAft>
              <a:buNone/>
            </a:pPr>
            <a:r>
              <a:rPr lang="en"/>
              <a:t>Client/ Sponsor: Dr. Philip Chan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8: Test plan - Overview</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The first run will be a single stage, going through the respective queue of actions and jobs. The second run will operate through one cycle, consisting of each stage and its transitions. The third run will have the simulated farm and software go through multiple cycles. With each testing session following the format of the matrix below:</a:t>
            </a:r>
            <a:endParaRPr sz="1200">
              <a:solidFill>
                <a:srgbClr val="FFFFFF"/>
              </a:solidFill>
            </a:endParaRPr>
          </a:p>
          <a:p>
            <a:pPr indent="0" lvl="0" marL="0" rtl="0" algn="l">
              <a:spcBef>
                <a:spcPts val="0"/>
              </a:spcBef>
              <a:spcAft>
                <a:spcPts val="1600"/>
              </a:spcAft>
              <a:buNone/>
            </a:pPr>
            <a:r>
              <a:t/>
            </a:r>
            <a:endParaRPr>
              <a:solidFill>
                <a:srgbClr val="FFFFFF"/>
              </a:solidFill>
            </a:endParaRPr>
          </a:p>
        </p:txBody>
      </p:sp>
      <p:graphicFrame>
        <p:nvGraphicFramePr>
          <p:cNvPr id="190" name="Google Shape;190;p22"/>
          <p:cNvGraphicFramePr/>
          <p:nvPr/>
        </p:nvGraphicFramePr>
        <p:xfrm>
          <a:off x="1600200" y="2702025"/>
          <a:ext cx="3000000" cy="3000000"/>
        </p:xfrm>
        <a:graphic>
          <a:graphicData uri="http://schemas.openxmlformats.org/drawingml/2006/table">
            <a:tbl>
              <a:tblPr>
                <a:noFill/>
                <a:tableStyleId>{95A3B765-3EC4-48AE-858C-BEBE6EAC6162}</a:tableStyleId>
              </a:tblPr>
              <a:tblGrid>
                <a:gridCol w="1485900"/>
                <a:gridCol w="1485900"/>
                <a:gridCol w="1485900"/>
                <a:gridCol w="1485900"/>
              </a:tblGrid>
              <a:tr h="12700">
                <a:tc>
                  <a:txBody>
                    <a:bodyPr/>
                    <a:lstStyle/>
                    <a:p>
                      <a:pPr indent="0" lvl="0" marL="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Simulated Farm</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Sensor</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Actuator</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Single Stage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State cases</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Expected data behavior for features</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Expected actions and reactions for features</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One Cycle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State and transitions cases</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Expected data behavior for features</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Expected actions and reactions for features</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Multi Cycle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Multiple sets of state and transition cases</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Expected data behavior for features</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Expected actions and reactions for features</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9: Change </a:t>
            </a:r>
            <a:r>
              <a:rPr lang="en"/>
              <a:t>Management - Overview</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All hardware changes are handled by MEE subteam</a:t>
            </a:r>
            <a:endParaRPr/>
          </a:p>
          <a:p>
            <a:pPr indent="-311150" lvl="0" marL="457200" rtl="0" algn="l">
              <a:spcBef>
                <a:spcPts val="0"/>
              </a:spcBef>
              <a:spcAft>
                <a:spcPts val="0"/>
              </a:spcAft>
              <a:buSzPts val="1300"/>
              <a:buChar char="●"/>
            </a:pPr>
            <a:r>
              <a:rPr lang="en"/>
              <a:t>Software changes will be versioned by GitHub</a:t>
            </a:r>
            <a:endParaRPr/>
          </a:p>
          <a:p>
            <a:pPr indent="-311150" lvl="0" marL="457200" rtl="0" algn="l">
              <a:spcBef>
                <a:spcPts val="0"/>
              </a:spcBef>
              <a:spcAft>
                <a:spcPts val="0"/>
              </a:spcAft>
              <a:buSzPts val="1300"/>
              <a:buChar char="●"/>
            </a:pPr>
            <a:r>
              <a:rPr lang="en"/>
              <a:t>Software changes for bug fixes and requirements will be discussed by team and reviewed by project sponsor</a:t>
            </a:r>
            <a:endParaRPr/>
          </a:p>
          <a:p>
            <a:pPr indent="-311150" lvl="0" marL="457200" rtl="0" algn="l">
              <a:spcBef>
                <a:spcPts val="0"/>
              </a:spcBef>
              <a:spcAft>
                <a:spcPts val="0"/>
              </a:spcAft>
              <a:buSzPts val="1300"/>
              <a:buChar char="●"/>
            </a:pPr>
            <a:r>
              <a:rPr lang="en"/>
              <a:t>Software changes for adding or removing features must be approved by sponsor and validated through testing</a:t>
            </a:r>
            <a:endParaRPr/>
          </a:p>
          <a:p>
            <a:pPr indent="-311150" lvl="0" marL="457200" rtl="0" algn="l">
              <a:spcBef>
                <a:spcPts val="0"/>
              </a:spcBef>
              <a:spcAft>
                <a:spcPts val="0"/>
              </a:spcAft>
              <a:buSzPts val="1300"/>
              <a:buChar char="●"/>
            </a:pPr>
            <a:r>
              <a:rPr lang="en"/>
              <a:t>Baselining will occur after testing and sponsor approval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685150" y="2323350"/>
            <a:ext cx="1958700" cy="15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1</a:t>
            </a:r>
            <a:endParaRPr/>
          </a:p>
          <a:p>
            <a:pPr indent="0" lvl="0" marL="0" rtl="0" algn="l">
              <a:spcBef>
                <a:spcPts val="0"/>
              </a:spcBef>
              <a:spcAft>
                <a:spcPts val="0"/>
              </a:spcAft>
              <a:buNone/>
            </a:pPr>
            <a:r>
              <a:rPr i="1" lang="en" sz="1200"/>
              <a:t>2-5 No slides needed</a:t>
            </a:r>
            <a:endParaRPr i="1" sz="1200"/>
          </a:p>
        </p:txBody>
      </p:sp>
      <p:graphicFrame>
        <p:nvGraphicFramePr>
          <p:cNvPr id="141" name="Google Shape;141;p14"/>
          <p:cNvGraphicFramePr/>
          <p:nvPr/>
        </p:nvGraphicFramePr>
        <p:xfrm>
          <a:off x="3127550" y="127000"/>
          <a:ext cx="3000000" cy="3000000"/>
        </p:xfrm>
        <a:graphic>
          <a:graphicData uri="http://schemas.openxmlformats.org/drawingml/2006/table">
            <a:tbl>
              <a:tblPr>
                <a:noFill/>
                <a:tableStyleId>{95A3B765-3EC4-48AE-858C-BEBE6EAC6162}</a:tableStyleId>
              </a:tblPr>
              <a:tblGrid>
                <a:gridCol w="1485900"/>
                <a:gridCol w="1485900"/>
                <a:gridCol w="1895475"/>
                <a:gridCol w="1076325"/>
              </a:tblGrid>
              <a:tr h="1270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Task</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Giampiero</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Christopher</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To do</a:t>
                      </a:r>
                      <a:endParaRPr b="1" sz="1200">
                        <a:latin typeface="Times New Roman"/>
                        <a:ea typeface="Times New Roman"/>
                        <a:cs typeface="Times New Roman"/>
                        <a:sym typeface="Times New Roman"/>
                      </a:endParaRPr>
                    </a:p>
                  </a:txBody>
                  <a:tcPr marT="63500" marB="63500" marR="63500" marL="63500">
                    <a:solidFill>
                      <a:srgbClr val="D9D9D9"/>
                    </a:solidFill>
                  </a:tcPr>
                </a:tc>
              </a:tr>
              <a:tr h="266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Choosing microcontroller</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266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 Decide on development OS</a:t>
                      </a:r>
                      <a:endParaRPr sz="1200">
                        <a:latin typeface="Times New Roman"/>
                        <a:ea typeface="Times New Roman"/>
                        <a:cs typeface="Times New Roman"/>
                        <a:sym typeface="Times New Roman"/>
                      </a:endParaRPr>
                    </a:p>
                  </a:txBody>
                  <a:tcPr marT="63500" marB="63500" marR="63500" marL="63500">
                    <a:solidFill>
                      <a:srgbClr val="FFFF00"/>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Informed</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Based on sensors and actuators</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 Install and configure VS</a:t>
                      </a:r>
                      <a:endParaRPr sz="1200">
                        <a:latin typeface="Times New Roman"/>
                        <a:ea typeface="Times New Roman"/>
                        <a:cs typeface="Times New Roman"/>
                        <a:sym typeface="Times New Roman"/>
                      </a:endParaRPr>
                    </a:p>
                  </a:txBody>
                  <a:tcPr marT="63500" marB="63500" marR="63500" marL="63500">
                    <a:solidFill>
                      <a:srgbClr val="FFFF00"/>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demo</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 Compare and select collaboration tools</a:t>
                      </a:r>
                      <a:endParaRPr sz="1200">
                        <a:latin typeface="Times New Roman"/>
                        <a:ea typeface="Times New Roman"/>
                        <a:cs typeface="Times New Roman"/>
                        <a:sym typeface="Times New Roman"/>
                      </a:endParaRPr>
                    </a:p>
                  </a:txBody>
                  <a:tcPr marT="63500" marB="63500" marR="63500" marL="63500">
                    <a:solidFill>
                      <a:srgbClr val="FFFF00"/>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Informed</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 Provide demos of tools</a:t>
                      </a:r>
                      <a:endParaRPr sz="1200">
                        <a:latin typeface="Times New Roman"/>
                        <a:ea typeface="Times New Roman"/>
                        <a:cs typeface="Times New Roman"/>
                        <a:sym typeface="Times New Roman"/>
                      </a:endParaRPr>
                    </a:p>
                  </a:txBody>
                  <a:tcPr marT="63500" marB="63500" marR="63500" marL="63500">
                    <a:solidFill>
                      <a:srgbClr val="FFFF00"/>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Not done as of 9/29/19</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 Create requirements document</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 Create design document</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 Create test plan</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More defined</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 Define change management process</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- 25%</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- 75%</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Verify with MEE</a:t>
                      </a:r>
                      <a:endParaRPr sz="1200">
                        <a:latin typeface="Times New Roman"/>
                        <a:ea typeface="Times New Roman"/>
                        <a:cs typeface="Times New Roman"/>
                        <a:sym typeface="Times New Roman"/>
                      </a:endParaRPr>
                    </a:p>
                  </a:txBody>
                  <a:tcPr marT="63500" marB="63500" marR="63500" marL="63500">
                    <a:solidFill>
                      <a:srgbClr val="F3F3F3"/>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Choosing microcontroller</a:t>
            </a:r>
            <a:endParaRPr/>
          </a:p>
        </p:txBody>
      </p:sp>
      <p:sp>
        <p:nvSpPr>
          <p:cNvPr id="147" name="Google Shape;147;p15"/>
          <p:cNvSpPr txBox="1"/>
          <p:nvPr>
            <p:ph idx="1" type="body"/>
          </p:nvPr>
        </p:nvSpPr>
        <p:spPr>
          <a:xfrm>
            <a:off x="1297500" y="1567550"/>
            <a:ext cx="3565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SPI</a:t>
            </a:r>
            <a:endParaRPr/>
          </a:p>
          <a:p>
            <a:pPr indent="-311150" lvl="0" marL="457200" rtl="0" algn="l">
              <a:spcBef>
                <a:spcPts val="0"/>
              </a:spcBef>
              <a:spcAft>
                <a:spcPts val="0"/>
              </a:spcAft>
              <a:buSzPts val="1300"/>
              <a:buChar char="●"/>
            </a:pPr>
            <a:r>
              <a:rPr lang="en"/>
              <a:t>eMMC</a:t>
            </a:r>
            <a:endParaRPr/>
          </a:p>
          <a:p>
            <a:pPr indent="-311150" lvl="0" marL="457200" rtl="0" algn="l">
              <a:spcBef>
                <a:spcPts val="0"/>
              </a:spcBef>
              <a:spcAft>
                <a:spcPts val="0"/>
              </a:spcAft>
              <a:buSzPts val="1300"/>
              <a:buChar char="●"/>
            </a:pPr>
            <a:r>
              <a:rPr lang="en"/>
              <a:t>Embedded</a:t>
            </a:r>
            <a:endParaRPr/>
          </a:p>
          <a:p>
            <a:pPr indent="-311150" lvl="0" marL="457200" rtl="0" algn="l">
              <a:spcBef>
                <a:spcPts val="0"/>
              </a:spcBef>
              <a:spcAft>
                <a:spcPts val="0"/>
              </a:spcAft>
              <a:buSzPts val="1300"/>
              <a:buChar char="●"/>
            </a:pPr>
            <a:r>
              <a:rPr lang="en"/>
              <a:t>Linux</a:t>
            </a:r>
            <a:endParaRPr/>
          </a:p>
          <a:p>
            <a:pPr indent="-311150" lvl="0" marL="457200" rtl="0" algn="l">
              <a:spcBef>
                <a:spcPts val="0"/>
              </a:spcBef>
              <a:spcAft>
                <a:spcPts val="0"/>
              </a:spcAft>
              <a:buSzPts val="1300"/>
              <a:buChar char="●"/>
            </a:pPr>
            <a:r>
              <a:rPr lang="en"/>
              <a:t>Ethernet</a:t>
            </a:r>
            <a:endParaRPr/>
          </a:p>
          <a:p>
            <a:pPr indent="-311150" lvl="0" marL="457200" rtl="0" algn="l">
              <a:spcBef>
                <a:spcPts val="0"/>
              </a:spcBef>
              <a:spcAft>
                <a:spcPts val="0"/>
              </a:spcAft>
              <a:buSzPts val="1300"/>
              <a:buChar char="●"/>
            </a:pPr>
            <a:r>
              <a:rPr lang="en"/>
              <a:t>2x 46 pin headers</a:t>
            </a:r>
            <a:endParaRPr/>
          </a:p>
        </p:txBody>
      </p:sp>
      <p:pic>
        <p:nvPicPr>
          <p:cNvPr id="148" name="Google Shape;148;p15"/>
          <p:cNvPicPr preferRelativeResize="0"/>
          <p:nvPr/>
        </p:nvPicPr>
        <p:blipFill>
          <a:blip r:embed="rId3">
            <a:alphaModFix/>
          </a:blip>
          <a:stretch>
            <a:fillRect/>
          </a:stretch>
        </p:blipFill>
        <p:spPr>
          <a:xfrm>
            <a:off x="5203325" y="984862"/>
            <a:ext cx="3053500" cy="4076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6: Requirements Document</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Deciding on the structure of the software was the most difficult problem so far, but designing the syntax of the configuration file may be more of a challenge in the future.</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Actions:</a:t>
            </a:r>
            <a:endParaRPr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NFR</a:t>
            </a:r>
            <a:endParaRPr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FR</a:t>
            </a:r>
            <a:endParaRPr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Traceability</a:t>
            </a:r>
            <a:endParaRPr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WBS</a:t>
            </a:r>
            <a:endParaRPr sz="11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17"/>
          <p:cNvPicPr preferRelativeResize="0"/>
          <p:nvPr/>
        </p:nvPicPr>
        <p:blipFill>
          <a:blip r:embed="rId3">
            <a:alphaModFix/>
          </a:blip>
          <a:stretch>
            <a:fillRect/>
          </a:stretch>
        </p:blipFill>
        <p:spPr>
          <a:xfrm>
            <a:off x="2255625" y="276551"/>
            <a:ext cx="4632751" cy="4590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512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7: Create design document - </a:t>
            </a:r>
            <a:r>
              <a:rPr lang="en"/>
              <a:t>Requirements</a:t>
            </a:r>
            <a:r>
              <a:rPr lang="en"/>
              <a:t> and Config</a:t>
            </a:r>
            <a:endParaRPr/>
          </a:p>
        </p:txBody>
      </p:sp>
      <p:pic>
        <p:nvPicPr>
          <p:cNvPr id="165" name="Google Shape;165;p18"/>
          <p:cNvPicPr preferRelativeResize="0"/>
          <p:nvPr/>
        </p:nvPicPr>
        <p:blipFill>
          <a:blip r:embed="rId3">
            <a:alphaModFix/>
          </a:blip>
          <a:stretch>
            <a:fillRect/>
          </a:stretch>
        </p:blipFill>
        <p:spPr>
          <a:xfrm>
            <a:off x="2283575" y="1307851"/>
            <a:ext cx="4853824" cy="3692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19"/>
          <p:cNvPicPr preferRelativeResize="0"/>
          <p:nvPr/>
        </p:nvPicPr>
        <p:blipFill rotWithShape="1">
          <a:blip r:embed="rId3">
            <a:alphaModFix/>
          </a:blip>
          <a:srcRect b="0" l="416" r="406" t="0"/>
          <a:stretch/>
        </p:blipFill>
        <p:spPr>
          <a:xfrm>
            <a:off x="1314788" y="112225"/>
            <a:ext cx="6514425" cy="4919049"/>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Actuator</a:t>
            </a:r>
            <a:r>
              <a:rPr lang="en"/>
              <a:t> State Diagram</a:t>
            </a:r>
            <a:endParaRPr/>
          </a:p>
        </p:txBody>
      </p:sp>
      <p:pic>
        <p:nvPicPr>
          <p:cNvPr id="176" name="Google Shape;176;p20"/>
          <p:cNvPicPr preferRelativeResize="0"/>
          <p:nvPr/>
        </p:nvPicPr>
        <p:blipFill>
          <a:blip r:embed="rId3">
            <a:alphaModFix/>
          </a:blip>
          <a:stretch>
            <a:fillRect/>
          </a:stretch>
        </p:blipFill>
        <p:spPr>
          <a:xfrm>
            <a:off x="1426075" y="1071250"/>
            <a:ext cx="6291851" cy="386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a:solidFill>
                  <a:srgbClr val="FFFFFF"/>
                </a:solidFill>
                <a:latin typeface="Lato"/>
                <a:ea typeface="Lato"/>
                <a:cs typeface="Lato"/>
                <a:sym typeface="Lato"/>
              </a:rPr>
              <a:t>SSD Diagram</a:t>
            </a:r>
            <a:endParaRPr/>
          </a:p>
        </p:txBody>
      </p:sp>
      <p:sp>
        <p:nvSpPr>
          <p:cNvPr id="182" name="Google Shape;182;p21"/>
          <p:cNvSpPr txBox="1"/>
          <p:nvPr>
            <p:ph idx="1" type="body"/>
          </p:nvPr>
        </p:nvSpPr>
        <p:spPr>
          <a:xfrm>
            <a:off x="1297500" y="1567550"/>
            <a:ext cx="2729400" cy="29112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en" sz="1400">
                <a:solidFill>
                  <a:srgbClr val="FFFFFF"/>
                </a:solidFill>
              </a:rPr>
              <a:t>Use Case Example: Seed and Grow Loops</a:t>
            </a:r>
            <a:endParaRPr sz="1400">
              <a:solidFill>
                <a:srgbClr val="FFFFFF"/>
              </a:solidFill>
            </a:endParaRPr>
          </a:p>
          <a:p>
            <a:pPr indent="-304800" lvl="0" marL="457200" rtl="0" algn="l">
              <a:spcBef>
                <a:spcPts val="400"/>
              </a:spcBef>
              <a:spcAft>
                <a:spcPts val="0"/>
              </a:spcAft>
              <a:buClr>
                <a:srgbClr val="FFFFFF"/>
              </a:buClr>
              <a:buSzPts val="1200"/>
              <a:buAutoNum type="arabicPeriod"/>
            </a:pPr>
            <a:r>
              <a:rPr lang="en" sz="1200">
                <a:solidFill>
                  <a:srgbClr val="FFFFFF"/>
                </a:solidFill>
              </a:rPr>
              <a:t>Get seeds</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Plant seeds</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Cycle sensor activation</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Engage support systems</a:t>
            </a:r>
            <a:endParaRPr>
              <a:solidFill>
                <a:srgbClr val="FFFFFF"/>
              </a:solidFill>
            </a:endParaRPr>
          </a:p>
        </p:txBody>
      </p:sp>
      <p:pic>
        <p:nvPicPr>
          <p:cNvPr id="183" name="Google Shape;183;p21"/>
          <p:cNvPicPr preferRelativeResize="0"/>
          <p:nvPr/>
        </p:nvPicPr>
        <p:blipFill>
          <a:blip r:embed="rId3">
            <a:alphaModFix/>
          </a:blip>
          <a:stretch>
            <a:fillRect/>
          </a:stretch>
        </p:blipFill>
        <p:spPr>
          <a:xfrm>
            <a:off x="3869550" y="951475"/>
            <a:ext cx="4812300" cy="324054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