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df390821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df390821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df390821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df390821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df390821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df390821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2517c1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2517c1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reasons that adjusting the stepper driver current is important.  If the current is too high the stepper motors themselves will get hot and are more likely to end up in your trash bin, and no one wants that, but on the other side if your current is to low, you will end up with shifted layers in your prints or movements that are inconsistent. If you are having the following issues you definitely need to check the driver current:   Hot or extremely warm motors, Shifted Layers in middle of the print, odd pauses or inconsistent.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df390821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df390821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solutions used telerik, can use something like My-FyiReporting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df390821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df390821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e2517c1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e2517c1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df390821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df390821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f390821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f390821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df39082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df39082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df390821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df390821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df390821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df390821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df390821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df390821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e2517c1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2517c1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2517c1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2517c1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e2517c15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2517c15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Montserrat"/>
                <a:ea typeface="Montserrat"/>
                <a:cs typeface="Montserrat"/>
                <a:sym typeface="Montserrat"/>
              </a:rPr>
              <a:t>Autonomous Multi-Cycle Farming in SPACE</a:t>
            </a:r>
            <a:endParaRPr sz="3600">
              <a:solidFill>
                <a:srgbClr val="FFFFFF"/>
              </a:solidFill>
              <a:latin typeface="Montserrat"/>
              <a:ea typeface="Montserrat"/>
              <a:cs typeface="Montserrat"/>
              <a:sym typeface="Montserrat"/>
            </a:endParaRPr>
          </a:p>
        </p:txBody>
      </p:sp>
      <p:sp>
        <p:nvSpPr>
          <p:cNvPr id="135" name="Google Shape;135;p13"/>
          <p:cNvSpPr txBox="1"/>
          <p:nvPr/>
        </p:nvSpPr>
        <p:spPr>
          <a:xfrm>
            <a:off x="3537150" y="3558050"/>
            <a:ext cx="50175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Lato"/>
                <a:ea typeface="Lato"/>
                <a:cs typeface="Lato"/>
                <a:sym typeface="Lato"/>
              </a:rPr>
              <a:t>Chris Millsap &amp; Giampiero Corsbie</a:t>
            </a:r>
            <a:endParaRPr sz="1300">
              <a:solidFill>
                <a:srgbClr val="FFFFFF"/>
              </a:solidFill>
              <a:latin typeface="Lato"/>
              <a:ea typeface="Lato"/>
              <a:cs typeface="Lato"/>
              <a:sym typeface="Lato"/>
            </a:endParaRPr>
          </a:p>
          <a:p>
            <a:pPr indent="0" lvl="0" marL="0" rtl="0" algn="ctr">
              <a:spcBef>
                <a:spcPts val="0"/>
              </a:spcBef>
              <a:spcAft>
                <a:spcPts val="0"/>
              </a:spcAft>
              <a:buNone/>
            </a:pPr>
            <a:r>
              <a:rPr lang="en" sz="1300">
                <a:solidFill>
                  <a:srgbClr val="FFFFFF"/>
                </a:solidFill>
                <a:latin typeface="Lato"/>
                <a:ea typeface="Lato"/>
                <a:cs typeface="Lato"/>
                <a:sym typeface="Lato"/>
              </a:rPr>
              <a:t>Client &amp; Sponsor: Philip Chan PhD </a:t>
            </a:r>
            <a:r>
              <a:rPr i="1" lang="en" sz="700">
                <a:solidFill>
                  <a:srgbClr val="FFFFFF"/>
                </a:solidFill>
                <a:latin typeface="Lato"/>
                <a:ea typeface="Lato"/>
                <a:cs typeface="Lato"/>
                <a:sym typeface="Lato"/>
              </a:rPr>
              <a:t>*hopefully NASA too*</a:t>
            </a:r>
            <a:endParaRPr i="1" sz="7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2"/>
          <p:cNvPicPr preferRelativeResize="0"/>
          <p:nvPr/>
        </p:nvPicPr>
        <p:blipFill>
          <a:blip r:embed="rId3">
            <a:alphaModFix/>
          </a:blip>
          <a:stretch>
            <a:fillRect/>
          </a:stretch>
        </p:blipFill>
        <p:spPr>
          <a:xfrm>
            <a:off x="1128817" y="806325"/>
            <a:ext cx="6886366" cy="3530849"/>
          </a:xfrm>
          <a:prstGeom prst="rect">
            <a:avLst/>
          </a:prstGeom>
          <a:noFill/>
          <a:ln>
            <a:noFill/>
          </a:ln>
        </p:spPr>
      </p:pic>
      <p:sp>
        <p:nvSpPr>
          <p:cNvPr id="212" name="Google Shape;212;p22"/>
          <p:cNvSpPr txBox="1"/>
          <p:nvPr/>
        </p:nvSpPr>
        <p:spPr>
          <a:xfrm>
            <a:off x="1157100" y="4522600"/>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attempt 1</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3"/>
          <p:cNvPicPr preferRelativeResize="0"/>
          <p:nvPr/>
        </p:nvPicPr>
        <p:blipFill rotWithShape="1">
          <a:blip r:embed="rId3">
            <a:alphaModFix/>
          </a:blip>
          <a:srcRect b="0" l="0" r="0" t="0"/>
          <a:stretch/>
        </p:blipFill>
        <p:spPr>
          <a:xfrm>
            <a:off x="1776299" y="386913"/>
            <a:ext cx="5591402" cy="4369674"/>
          </a:xfrm>
          <a:prstGeom prst="rect">
            <a:avLst/>
          </a:prstGeom>
          <a:noFill/>
          <a:ln cap="flat" cmpd="sng" w="19050">
            <a:solidFill>
              <a:schemeClr val="dk2"/>
            </a:solidFill>
            <a:prstDash val="solid"/>
            <a:round/>
            <a:headEnd len="sm" w="sm" type="none"/>
            <a:tailEnd len="sm" w="sm" type="none"/>
          </a:ln>
        </p:spPr>
      </p:pic>
      <p:sp>
        <p:nvSpPr>
          <p:cNvPr id="218" name="Google Shape;218;p23"/>
          <p:cNvSpPr txBox="1"/>
          <p:nvPr/>
        </p:nvSpPr>
        <p:spPr>
          <a:xfrm>
            <a:off x="1776300" y="4756575"/>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design: Home Page</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4"/>
          <p:cNvPicPr preferRelativeResize="0"/>
          <p:nvPr/>
        </p:nvPicPr>
        <p:blipFill>
          <a:blip r:embed="rId3">
            <a:alphaModFix/>
          </a:blip>
          <a:stretch>
            <a:fillRect/>
          </a:stretch>
        </p:blipFill>
        <p:spPr>
          <a:xfrm>
            <a:off x="1738368" y="386334"/>
            <a:ext cx="5667264" cy="4370832"/>
          </a:xfrm>
          <a:prstGeom prst="rect">
            <a:avLst/>
          </a:prstGeom>
          <a:noFill/>
          <a:ln cap="flat" cmpd="sng" w="19050">
            <a:solidFill>
              <a:schemeClr val="dk2"/>
            </a:solidFill>
            <a:prstDash val="solid"/>
            <a:round/>
            <a:headEnd len="sm" w="sm" type="none"/>
            <a:tailEnd len="sm" w="sm" type="none"/>
          </a:ln>
        </p:spPr>
      </p:pic>
      <p:sp>
        <p:nvSpPr>
          <p:cNvPr id="224" name="Google Shape;224;p24"/>
          <p:cNvSpPr txBox="1"/>
          <p:nvPr/>
        </p:nvSpPr>
        <p:spPr>
          <a:xfrm>
            <a:off x="3374393" y="1702784"/>
            <a:ext cx="36042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0000"/>
                </a:solidFill>
                <a:latin typeface="Lato"/>
                <a:ea typeface="Lato"/>
                <a:cs typeface="Lato"/>
                <a:sym typeface="Lato"/>
              </a:rPr>
              <a:t>Config file 1 builds GUI here</a:t>
            </a:r>
            <a:endParaRPr u="sng">
              <a:solidFill>
                <a:srgbClr val="FF0000"/>
              </a:solidFill>
              <a:latin typeface="Lato"/>
              <a:ea typeface="Lato"/>
              <a:cs typeface="Lato"/>
              <a:sym typeface="Lato"/>
            </a:endParaRPr>
          </a:p>
        </p:txBody>
      </p:sp>
      <p:pic>
        <p:nvPicPr>
          <p:cNvPr id="225" name="Google Shape;225;p24"/>
          <p:cNvPicPr preferRelativeResize="0"/>
          <p:nvPr/>
        </p:nvPicPr>
        <p:blipFill>
          <a:blip r:embed="rId4">
            <a:alphaModFix/>
          </a:blip>
          <a:stretch>
            <a:fillRect/>
          </a:stretch>
        </p:blipFill>
        <p:spPr>
          <a:xfrm>
            <a:off x="6895215" y="1541620"/>
            <a:ext cx="1604161" cy="2564700"/>
          </a:xfrm>
          <a:prstGeom prst="rect">
            <a:avLst/>
          </a:prstGeom>
          <a:noFill/>
          <a:ln cap="flat" cmpd="sng" w="19050">
            <a:solidFill>
              <a:srgbClr val="FF0000"/>
            </a:solidFill>
            <a:prstDash val="solid"/>
            <a:round/>
            <a:headEnd len="sm" w="sm" type="none"/>
            <a:tailEnd len="sm" w="sm" type="none"/>
          </a:ln>
        </p:spPr>
      </p:pic>
      <p:cxnSp>
        <p:nvCxnSpPr>
          <p:cNvPr id="226" name="Google Shape;226;p24"/>
          <p:cNvCxnSpPr/>
          <p:nvPr/>
        </p:nvCxnSpPr>
        <p:spPr>
          <a:xfrm flipH="1">
            <a:off x="5628925" y="1580456"/>
            <a:ext cx="1257300" cy="403800"/>
          </a:xfrm>
          <a:prstGeom prst="straightConnector1">
            <a:avLst/>
          </a:prstGeom>
          <a:noFill/>
          <a:ln cap="flat" cmpd="sng" w="19050">
            <a:solidFill>
              <a:srgbClr val="FF0000"/>
            </a:solidFill>
            <a:prstDash val="solid"/>
            <a:round/>
            <a:headEnd len="med" w="med" type="none"/>
            <a:tailEnd len="med" w="med" type="none"/>
          </a:ln>
        </p:spPr>
      </p:cxnSp>
      <p:sp>
        <p:nvSpPr>
          <p:cNvPr id="227" name="Google Shape;227;p24"/>
          <p:cNvSpPr txBox="1"/>
          <p:nvPr/>
        </p:nvSpPr>
        <p:spPr>
          <a:xfrm>
            <a:off x="1776300" y="4756575"/>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design: Device Selected Page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233" name="Google Shape;233;p25"/>
          <p:cNvSpPr txBox="1"/>
          <p:nvPr>
            <p:ph idx="1" type="body"/>
          </p:nvPr>
        </p:nvSpPr>
        <p:spPr>
          <a:xfrm>
            <a:off x="992700" y="1129075"/>
            <a:ext cx="4249800" cy="185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milestone tasks prior to milestone 4 completed</a:t>
            </a:r>
            <a:endParaRPr/>
          </a:p>
          <a:p>
            <a:pPr indent="-311150" lvl="0" marL="457200" rtl="0" algn="l">
              <a:spcBef>
                <a:spcPts val="0"/>
              </a:spcBef>
              <a:spcAft>
                <a:spcPts val="0"/>
              </a:spcAft>
              <a:buSzPts val="1300"/>
              <a:buChar char="●"/>
            </a:pPr>
            <a:r>
              <a:rPr lang="en"/>
              <a:t>Purchased three different models of driver to test</a:t>
            </a:r>
            <a:endParaRPr/>
          </a:p>
          <a:p>
            <a:pPr indent="-298450" lvl="1" marL="914400" rtl="0" algn="l">
              <a:spcBef>
                <a:spcPts val="0"/>
              </a:spcBef>
              <a:spcAft>
                <a:spcPts val="0"/>
              </a:spcAft>
              <a:buSzPts val="1100"/>
              <a:buChar char="○"/>
            </a:pPr>
            <a:r>
              <a:rPr lang="en"/>
              <a:t>A4988 Stepper Motor Driver Carrier, Green version</a:t>
            </a:r>
            <a:endParaRPr/>
          </a:p>
          <a:p>
            <a:pPr indent="-298450" lvl="1" marL="914400" rtl="0" algn="l">
              <a:spcBef>
                <a:spcPts val="0"/>
              </a:spcBef>
              <a:spcAft>
                <a:spcPts val="0"/>
              </a:spcAft>
              <a:buSzPts val="1100"/>
              <a:buChar char="○"/>
            </a:pPr>
            <a:r>
              <a:rPr lang="en"/>
              <a:t>A4988 Stepper Motor Driver Carrier, Black Edition</a:t>
            </a:r>
            <a:endParaRPr/>
          </a:p>
          <a:p>
            <a:pPr indent="-298450" lvl="2" marL="1371600" rtl="0" algn="l">
              <a:spcBef>
                <a:spcPts val="0"/>
              </a:spcBef>
              <a:spcAft>
                <a:spcPts val="0"/>
              </a:spcAft>
              <a:buSzPts val="1100"/>
              <a:buChar char="■"/>
            </a:pPr>
            <a:r>
              <a:rPr lang="en"/>
              <a:t>Delivers approximately 20% more current than the two-layer (green) version</a:t>
            </a:r>
            <a:endParaRPr/>
          </a:p>
          <a:p>
            <a:pPr indent="-298450" lvl="1" marL="914400" rtl="0" algn="l">
              <a:spcBef>
                <a:spcPts val="0"/>
              </a:spcBef>
              <a:spcAft>
                <a:spcPts val="0"/>
              </a:spcAft>
              <a:buSzPts val="1100"/>
              <a:buChar char="○"/>
            </a:pPr>
            <a:r>
              <a:rPr lang="en"/>
              <a:t>STEPPERONLINE CNC Stepper Motor Driver</a:t>
            </a:r>
            <a:endParaRPr/>
          </a:p>
          <a:p>
            <a:pPr indent="0" lvl="0" marL="0" rtl="0" algn="l">
              <a:spcBef>
                <a:spcPts val="1600"/>
              </a:spcBef>
              <a:spcAft>
                <a:spcPts val="1600"/>
              </a:spcAft>
              <a:buNone/>
            </a:pPr>
            <a:r>
              <a:t/>
            </a:r>
            <a:endParaRPr/>
          </a:p>
        </p:txBody>
      </p:sp>
      <p:pic>
        <p:nvPicPr>
          <p:cNvPr id="234" name="Google Shape;234;p25"/>
          <p:cNvPicPr preferRelativeResize="0"/>
          <p:nvPr/>
        </p:nvPicPr>
        <p:blipFill>
          <a:blip r:embed="rId3">
            <a:alphaModFix/>
          </a:blip>
          <a:stretch>
            <a:fillRect/>
          </a:stretch>
        </p:blipFill>
        <p:spPr>
          <a:xfrm>
            <a:off x="6289588" y="3191375"/>
            <a:ext cx="2054725" cy="1779300"/>
          </a:xfrm>
          <a:prstGeom prst="rect">
            <a:avLst/>
          </a:prstGeom>
          <a:noFill/>
          <a:ln cap="flat" cmpd="sng" w="19050">
            <a:solidFill>
              <a:schemeClr val="dk2"/>
            </a:solidFill>
            <a:prstDash val="solid"/>
            <a:round/>
            <a:headEnd len="sm" w="sm" type="none"/>
            <a:tailEnd len="sm" w="sm" type="none"/>
          </a:ln>
        </p:spPr>
      </p:pic>
      <p:pic>
        <p:nvPicPr>
          <p:cNvPr id="235" name="Google Shape;235;p25"/>
          <p:cNvPicPr preferRelativeResize="0"/>
          <p:nvPr/>
        </p:nvPicPr>
        <p:blipFill>
          <a:blip r:embed="rId4">
            <a:alphaModFix/>
          </a:blip>
          <a:stretch>
            <a:fillRect/>
          </a:stretch>
        </p:blipFill>
        <p:spPr>
          <a:xfrm>
            <a:off x="3544635" y="3191375"/>
            <a:ext cx="2568399" cy="1779300"/>
          </a:xfrm>
          <a:prstGeom prst="rect">
            <a:avLst/>
          </a:prstGeom>
          <a:noFill/>
          <a:ln cap="flat" cmpd="sng" w="19050">
            <a:solidFill>
              <a:schemeClr val="dk2"/>
            </a:solidFill>
            <a:prstDash val="solid"/>
            <a:round/>
            <a:headEnd len="sm" w="sm" type="none"/>
            <a:tailEnd len="sm" w="sm" type="none"/>
          </a:ln>
        </p:spPr>
      </p:pic>
      <p:pic>
        <p:nvPicPr>
          <p:cNvPr id="236" name="Google Shape;236;p25"/>
          <p:cNvPicPr preferRelativeResize="0"/>
          <p:nvPr/>
        </p:nvPicPr>
        <p:blipFill>
          <a:blip r:embed="rId5">
            <a:alphaModFix/>
          </a:blip>
          <a:stretch>
            <a:fillRect/>
          </a:stretch>
        </p:blipFill>
        <p:spPr>
          <a:xfrm>
            <a:off x="799687" y="3191375"/>
            <a:ext cx="2568395" cy="1779296"/>
          </a:xfrm>
          <a:prstGeom prst="rect">
            <a:avLst/>
          </a:prstGeom>
          <a:noFill/>
          <a:ln cap="flat" cmpd="sng" w="19050">
            <a:solidFill>
              <a:schemeClr val="dk2"/>
            </a:solidFill>
            <a:prstDash val="solid"/>
            <a:round/>
            <a:headEnd len="sm" w="sm" type="none"/>
            <a:tailEnd len="sm" w="sm" type="none"/>
          </a:ln>
        </p:spPr>
      </p:pic>
      <p:sp>
        <p:nvSpPr>
          <p:cNvPr id="237" name="Google Shape;237;p25"/>
          <p:cNvSpPr txBox="1"/>
          <p:nvPr>
            <p:ph idx="1" type="body"/>
          </p:nvPr>
        </p:nvSpPr>
        <p:spPr>
          <a:xfrm>
            <a:off x="5242600" y="1129075"/>
            <a:ext cx="3101700" cy="91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.NET Core app shown above</a:t>
            </a:r>
            <a:endParaRPr/>
          </a:p>
          <a:p>
            <a:pPr indent="-311150" lvl="0" marL="457200" rtl="0" algn="l">
              <a:spcBef>
                <a:spcPts val="0"/>
              </a:spcBef>
              <a:spcAft>
                <a:spcPts val="0"/>
              </a:spcAft>
              <a:buSzPts val="1300"/>
              <a:buChar char="●"/>
            </a:pPr>
            <a:r>
              <a:rPr lang="en"/>
              <a:t>Researched and purchased drivers</a:t>
            </a:r>
            <a:endParaRPr/>
          </a:p>
          <a:p>
            <a:pPr indent="-311150" lvl="0" marL="457200" rtl="0" algn="l">
              <a:spcBef>
                <a:spcPts val="0"/>
              </a:spcBef>
              <a:spcAft>
                <a:spcPts val="0"/>
              </a:spcAft>
              <a:buSzPts val="1300"/>
              <a:buChar char="●"/>
            </a:pPr>
            <a:r>
              <a:rPr lang="en"/>
              <a:t>Tested system with two week run with no issues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Fourth </a:t>
            </a:r>
            <a:r>
              <a:rPr lang="en"/>
              <a:t>Milestone - Due February 17th</a:t>
            </a:r>
            <a:endParaRPr/>
          </a:p>
        </p:txBody>
      </p:sp>
      <p:sp>
        <p:nvSpPr>
          <p:cNvPr id="243" name="Google Shape;243;p26"/>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Design for application used to manage device</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Configuration</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Design for configuration library service where users can select new configurations for device, i.e. apples, lettuce, etc.</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Reports</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System performance and status globally down to each individual subsystem of a single device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Appropriate metrics and report hierarchy based on user selected feature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Reporting solutions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Manual control</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Stop, start, restart, pause, and reset</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UX/UI survey for CS Forum</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Appropriate hierarchy based on what user selected</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One production actuator working on control board</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Not working in system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progress</a:t>
            </a:r>
            <a:endParaRPr sz="12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Fifth &amp; Sixth Milestone </a:t>
            </a:r>
            <a:endParaRPr/>
          </a:p>
        </p:txBody>
      </p:sp>
      <p:sp>
        <p:nvSpPr>
          <p:cNvPr id="249" name="Google Shape;249;p27"/>
          <p:cNvSpPr txBox="1"/>
          <p:nvPr>
            <p:ph idx="1" type="body"/>
          </p:nvPr>
        </p:nvSpPr>
        <p:spPr>
          <a:xfrm>
            <a:off x="1297500" y="1079250"/>
            <a:ext cx="3521400" cy="2911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FFFFFF"/>
                </a:solidFill>
              </a:rPr>
              <a:t>Fifth Milestone - Due March 23rd</a:t>
            </a:r>
            <a:endParaRPr b="1" sz="1200">
              <a:solidFill>
                <a:srgbClr val="FFFFFF"/>
              </a:solidFill>
            </a:endParaRPr>
          </a:p>
          <a:p>
            <a:pPr indent="-304800" lvl="0" marL="457200" rtl="0" algn="l">
              <a:spcBef>
                <a:spcPts val="600"/>
              </a:spcBef>
              <a:spcAft>
                <a:spcPts val="0"/>
              </a:spcAft>
              <a:buClr>
                <a:srgbClr val="FFFFFF"/>
              </a:buClr>
              <a:buSzPts val="1200"/>
              <a:buChar char="●"/>
            </a:pPr>
            <a:r>
              <a:rPr lang="en" sz="1200">
                <a:solidFill>
                  <a:srgbClr val="FFFFFF"/>
                </a:solidFill>
              </a:rPr>
              <a:t>Functional setup of actual actuators and sensors working with system</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Seeding head on track</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Light and fan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Linear actuator</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Nema motors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Moisture sensor</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Working POC of application to configure and manage device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Working config  feature - low priority</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Metrics for reports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rules in SonarQube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scripts</a:t>
            </a:r>
            <a:endParaRPr sz="1200">
              <a:solidFill>
                <a:srgbClr val="FFFFFF"/>
              </a:solidFill>
            </a:endParaRPr>
          </a:p>
          <a:p>
            <a:pPr indent="0" lvl="0" marL="0" rtl="0" algn="l">
              <a:spcBef>
                <a:spcPts val="0"/>
              </a:spcBef>
              <a:spcAft>
                <a:spcPts val="1600"/>
              </a:spcAft>
              <a:buNone/>
            </a:pPr>
            <a:r>
              <a:t/>
            </a:r>
            <a:endParaRPr sz="1200">
              <a:solidFill>
                <a:srgbClr val="FFFFFF"/>
              </a:solidFill>
            </a:endParaRPr>
          </a:p>
        </p:txBody>
      </p:sp>
      <p:sp>
        <p:nvSpPr>
          <p:cNvPr id="250" name="Google Shape;250;p27"/>
          <p:cNvSpPr txBox="1"/>
          <p:nvPr>
            <p:ph idx="1" type="body"/>
          </p:nvPr>
        </p:nvSpPr>
        <p:spPr>
          <a:xfrm>
            <a:off x="5083500" y="1079250"/>
            <a:ext cx="3521400" cy="2911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FFFFFF"/>
                </a:solidFill>
              </a:rPr>
              <a:t>Sixth Milestone - Due April 20th</a:t>
            </a:r>
            <a:endParaRPr b="1" sz="1200">
              <a:solidFill>
                <a:srgbClr val="FFFFFF"/>
              </a:solidFill>
            </a:endParaRPr>
          </a:p>
          <a:p>
            <a:pPr indent="-304800" lvl="0" marL="457200" rtl="0" algn="l">
              <a:spcBef>
                <a:spcPts val="600"/>
              </a:spcBef>
              <a:spcAft>
                <a:spcPts val="0"/>
              </a:spcAft>
              <a:buClr>
                <a:srgbClr val="FFFFFF"/>
              </a:buClr>
              <a:buSzPts val="1200"/>
              <a:buChar char="●"/>
            </a:pPr>
            <a:r>
              <a:rPr lang="en" sz="1200">
                <a:solidFill>
                  <a:srgbClr val="FFFFFF"/>
                </a:solidFill>
              </a:rPr>
              <a:t>Finalized build of device with system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application</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download service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Final user manual</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reports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User manual complete draft</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Evaluation on: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Crop yield</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Multicycle experiments and tests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Failure and success criteria</a:t>
            </a:r>
            <a:endParaRPr sz="1200">
              <a:solidFill>
                <a:srgbClr val="FFFFFF"/>
              </a:solidFill>
            </a:endParaRPr>
          </a:p>
          <a:p>
            <a:pPr indent="0" lvl="0" marL="0" rtl="0" algn="l">
              <a:spcBef>
                <a:spcPts val="0"/>
              </a:spcBef>
              <a:spcAft>
                <a:spcPts val="16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7" name="Google Shape;257;p28"/>
          <p:cNvPicPr preferRelativeResize="0"/>
          <p:nvPr/>
        </p:nvPicPr>
        <p:blipFill>
          <a:blip r:embed="rId3">
            <a:alphaModFix/>
          </a:blip>
          <a:stretch>
            <a:fillRect/>
          </a:stretch>
        </p:blipFill>
        <p:spPr>
          <a:xfrm>
            <a:off x="309563" y="0"/>
            <a:ext cx="8524875"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83575" y="379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Stakeholders</a:t>
            </a:r>
            <a:endParaRPr/>
          </a:p>
        </p:txBody>
      </p:sp>
      <p:sp>
        <p:nvSpPr>
          <p:cNvPr id="141" name="Google Shape;141;p14"/>
          <p:cNvSpPr txBox="1"/>
          <p:nvPr>
            <p:ph idx="1" type="body"/>
          </p:nvPr>
        </p:nvSpPr>
        <p:spPr>
          <a:xfrm>
            <a:off x="1083575" y="1034150"/>
            <a:ext cx="3264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CSE Team:</a:t>
            </a:r>
            <a:endParaRPr/>
          </a:p>
          <a:p>
            <a:pPr indent="-311150" lvl="0" marL="457200" rtl="0" algn="l">
              <a:spcBef>
                <a:spcPts val="1600"/>
              </a:spcBef>
              <a:spcAft>
                <a:spcPts val="0"/>
              </a:spcAft>
              <a:buSzPts val="1300"/>
              <a:buChar char="●"/>
            </a:pPr>
            <a:r>
              <a:rPr lang="en"/>
              <a:t>Chris Millsap </a:t>
            </a:r>
            <a:endParaRPr/>
          </a:p>
          <a:p>
            <a:pPr indent="-311150" lvl="0" marL="457200" rtl="0" algn="l">
              <a:spcBef>
                <a:spcPts val="0"/>
              </a:spcBef>
              <a:spcAft>
                <a:spcPts val="0"/>
              </a:spcAft>
              <a:buSzPts val="1300"/>
              <a:buChar char="●"/>
            </a:pPr>
            <a:r>
              <a:rPr lang="en"/>
              <a:t>Giampiero Corsbie</a:t>
            </a:r>
            <a:endParaRPr/>
          </a:p>
          <a:p>
            <a:pPr indent="0" lvl="0" marL="0" rtl="0" algn="l">
              <a:spcBef>
                <a:spcPts val="1600"/>
              </a:spcBef>
              <a:spcAft>
                <a:spcPts val="0"/>
              </a:spcAft>
              <a:buNone/>
            </a:pPr>
            <a:r>
              <a:rPr lang="en"/>
              <a:t>CSE Client/Sponsor:</a:t>
            </a:r>
            <a:endParaRPr/>
          </a:p>
          <a:p>
            <a:pPr indent="-311150" lvl="0" marL="457200" rtl="0" algn="l">
              <a:spcBef>
                <a:spcPts val="1600"/>
              </a:spcBef>
              <a:spcAft>
                <a:spcPts val="0"/>
              </a:spcAft>
              <a:buSzPts val="1300"/>
              <a:buChar char="●"/>
            </a:pPr>
            <a:r>
              <a:rPr lang="en"/>
              <a:t>Dr. Philip Chan</a:t>
            </a:r>
            <a:endParaRPr/>
          </a:p>
          <a:p>
            <a:pPr indent="0" lvl="0" marL="0" rtl="0" algn="l">
              <a:spcBef>
                <a:spcPts val="1600"/>
              </a:spcBef>
              <a:spcAft>
                <a:spcPts val="0"/>
              </a:spcAft>
              <a:buNone/>
            </a:pPr>
            <a:r>
              <a:rPr lang="en"/>
              <a:t>Potential Clients/Sponsors:</a:t>
            </a:r>
            <a:endParaRPr/>
          </a:p>
          <a:p>
            <a:pPr indent="-311150" lvl="0" marL="457200" rtl="0" algn="l">
              <a:spcBef>
                <a:spcPts val="1600"/>
              </a:spcBef>
              <a:spcAft>
                <a:spcPts val="0"/>
              </a:spcAft>
              <a:buSzPts val="1300"/>
              <a:buChar char="●"/>
            </a:pPr>
            <a:r>
              <a:rPr lang="en"/>
              <a:t>NASA</a:t>
            </a:r>
            <a:endParaRPr/>
          </a:p>
          <a:p>
            <a:pPr indent="-311150" lvl="0" marL="457200" rtl="0" algn="l">
              <a:spcBef>
                <a:spcPts val="0"/>
              </a:spcBef>
              <a:spcAft>
                <a:spcPts val="0"/>
              </a:spcAft>
              <a:buSzPts val="1300"/>
              <a:buChar char="●"/>
            </a:pPr>
            <a:r>
              <a:rPr lang="en"/>
              <a:t>Companies that want prolonged human habitation in space and/or on other planets</a:t>
            </a:r>
            <a:endParaRPr/>
          </a:p>
          <a:p>
            <a:pPr indent="-311150" lvl="0" marL="457200" rtl="0" algn="l">
              <a:spcBef>
                <a:spcPts val="0"/>
              </a:spcBef>
              <a:spcAft>
                <a:spcPts val="0"/>
              </a:spcAft>
              <a:buSzPts val="1300"/>
              <a:buChar char="●"/>
            </a:pPr>
            <a:r>
              <a:rPr lang="en"/>
              <a:t>Blue Origin Shepard Payloads</a:t>
            </a:r>
            <a:endParaRPr/>
          </a:p>
          <a:p>
            <a:pPr indent="0" lvl="0" marL="0" rtl="0" algn="l">
              <a:spcBef>
                <a:spcPts val="1600"/>
              </a:spcBef>
              <a:spcAft>
                <a:spcPts val="1600"/>
              </a:spcAft>
              <a:buNone/>
            </a:pPr>
            <a:r>
              <a:t/>
            </a:r>
            <a:endParaRPr/>
          </a:p>
        </p:txBody>
      </p:sp>
      <p:sp>
        <p:nvSpPr>
          <p:cNvPr id="142" name="Google Shape;142;p14"/>
          <p:cNvSpPr txBox="1"/>
          <p:nvPr>
            <p:ph idx="1" type="body"/>
          </p:nvPr>
        </p:nvSpPr>
        <p:spPr>
          <a:xfrm>
            <a:off x="4348400" y="1034150"/>
            <a:ext cx="4693200" cy="3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Interdisciplinary Members:</a:t>
            </a:r>
            <a:endParaRPr/>
          </a:p>
          <a:p>
            <a:pPr indent="-311150" lvl="0" marL="457200" rtl="0" algn="l">
              <a:spcBef>
                <a:spcPts val="1600"/>
              </a:spcBef>
              <a:spcAft>
                <a:spcPts val="0"/>
              </a:spcAft>
              <a:buSzPts val="1300"/>
              <a:buChar char="●"/>
            </a:pPr>
            <a:r>
              <a:rPr lang="en"/>
              <a:t>BIO:</a:t>
            </a:r>
            <a:endParaRPr/>
          </a:p>
          <a:p>
            <a:pPr indent="-292100" lvl="1" marL="914400" rtl="0" algn="l">
              <a:spcBef>
                <a:spcPts val="0"/>
              </a:spcBef>
              <a:spcAft>
                <a:spcPts val="0"/>
              </a:spcAft>
              <a:buSzPts val="1000"/>
              <a:buChar char="○"/>
            </a:pPr>
            <a:r>
              <a:rPr lang="en" sz="1000"/>
              <a:t>POC: Dr. Andrew Palmer</a:t>
            </a:r>
            <a:endParaRPr sz="1000"/>
          </a:p>
          <a:p>
            <a:pPr indent="-292100" lvl="1" marL="914400" rtl="0" algn="l">
              <a:spcBef>
                <a:spcPts val="0"/>
              </a:spcBef>
              <a:spcAft>
                <a:spcPts val="0"/>
              </a:spcAft>
              <a:buSzPts val="1000"/>
              <a:buChar char="○"/>
            </a:pPr>
            <a:r>
              <a:rPr lang="en" sz="1000"/>
              <a:t>David Masaitis</a:t>
            </a:r>
            <a:endParaRPr sz="1000"/>
          </a:p>
          <a:p>
            <a:pPr indent="-311150" lvl="0" marL="457200" rtl="0" algn="l">
              <a:spcBef>
                <a:spcPts val="0"/>
              </a:spcBef>
              <a:spcAft>
                <a:spcPts val="0"/>
              </a:spcAft>
              <a:buSzPts val="1300"/>
              <a:buChar char="●"/>
            </a:pPr>
            <a:r>
              <a:rPr lang="en"/>
              <a:t>MEE:</a:t>
            </a:r>
            <a:endParaRPr/>
          </a:p>
          <a:p>
            <a:pPr indent="-292100" lvl="1" marL="914400" rtl="0" algn="l">
              <a:spcBef>
                <a:spcPts val="0"/>
              </a:spcBef>
              <a:spcAft>
                <a:spcPts val="0"/>
              </a:spcAft>
              <a:buSzPts val="1000"/>
              <a:buChar char="○"/>
            </a:pPr>
            <a:r>
              <a:rPr lang="en" sz="1000"/>
              <a:t>Elisabeth Kames Ph.D. - Coordinator</a:t>
            </a:r>
            <a:endParaRPr sz="1000"/>
          </a:p>
          <a:p>
            <a:pPr indent="-292100" lvl="1" marL="914400" rtl="0" algn="l">
              <a:spcBef>
                <a:spcPts val="0"/>
              </a:spcBef>
              <a:spcAft>
                <a:spcPts val="0"/>
              </a:spcAft>
              <a:buSzPts val="1000"/>
              <a:buChar char="○"/>
            </a:pPr>
            <a:r>
              <a:rPr lang="en" sz="1000"/>
              <a:t>Courtney Cline</a:t>
            </a:r>
            <a:endParaRPr sz="1000"/>
          </a:p>
          <a:p>
            <a:pPr indent="-292100" lvl="1" marL="914400" rtl="0" algn="l">
              <a:spcBef>
                <a:spcPts val="0"/>
              </a:spcBef>
              <a:spcAft>
                <a:spcPts val="0"/>
              </a:spcAft>
              <a:buSzPts val="1000"/>
              <a:buChar char="○"/>
            </a:pPr>
            <a:r>
              <a:rPr lang="en" sz="1000"/>
              <a:t>Heat Transfer:</a:t>
            </a:r>
            <a:endParaRPr sz="1000"/>
          </a:p>
          <a:p>
            <a:pPr indent="-292100" lvl="2" marL="1371600" rtl="0" algn="l">
              <a:spcBef>
                <a:spcPts val="0"/>
              </a:spcBef>
              <a:spcAft>
                <a:spcPts val="0"/>
              </a:spcAft>
              <a:buSzPts val="1000"/>
              <a:buChar char="■"/>
            </a:pPr>
            <a:r>
              <a:rPr lang="en" sz="1000"/>
              <a:t>Dominic Allard</a:t>
            </a:r>
            <a:endParaRPr sz="1000"/>
          </a:p>
          <a:p>
            <a:pPr indent="-292100" lvl="2" marL="1371600" rtl="0" algn="l">
              <a:spcBef>
                <a:spcPts val="0"/>
              </a:spcBef>
              <a:spcAft>
                <a:spcPts val="0"/>
              </a:spcAft>
              <a:buSzPts val="1000"/>
              <a:buChar char="■"/>
            </a:pPr>
            <a:r>
              <a:rPr lang="en" sz="1000"/>
              <a:t>Joseph Luya</a:t>
            </a:r>
            <a:endParaRPr sz="1000"/>
          </a:p>
          <a:p>
            <a:pPr indent="-292100" lvl="2" marL="1371600" rtl="0" algn="l">
              <a:spcBef>
                <a:spcPts val="0"/>
              </a:spcBef>
              <a:spcAft>
                <a:spcPts val="0"/>
              </a:spcAft>
              <a:buSzPts val="1000"/>
              <a:buChar char="■"/>
            </a:pPr>
            <a:r>
              <a:rPr lang="en" sz="1000"/>
              <a:t>POC: Dr. Najafi</a:t>
            </a:r>
            <a:endParaRPr sz="1000"/>
          </a:p>
          <a:p>
            <a:pPr indent="-292100" lvl="1" marL="914400" rtl="0" algn="l">
              <a:spcBef>
                <a:spcPts val="0"/>
              </a:spcBef>
              <a:spcAft>
                <a:spcPts val="0"/>
              </a:spcAft>
              <a:buSzPts val="1000"/>
              <a:buChar char="○"/>
            </a:pPr>
            <a:r>
              <a:rPr lang="en" sz="1000"/>
              <a:t>Electrical:</a:t>
            </a:r>
            <a:endParaRPr sz="1000"/>
          </a:p>
          <a:p>
            <a:pPr indent="-292100" lvl="2" marL="1371600" rtl="0" algn="l">
              <a:spcBef>
                <a:spcPts val="0"/>
              </a:spcBef>
              <a:spcAft>
                <a:spcPts val="0"/>
              </a:spcAft>
              <a:buSzPts val="1000"/>
              <a:buChar char="■"/>
            </a:pPr>
            <a:r>
              <a:rPr lang="en" sz="1000"/>
              <a:t>Bryce Johnson</a:t>
            </a:r>
            <a:endParaRPr sz="1000"/>
          </a:p>
          <a:p>
            <a:pPr indent="-292100" lvl="2" marL="1371600" rtl="0" algn="l">
              <a:spcBef>
                <a:spcPts val="0"/>
              </a:spcBef>
              <a:spcAft>
                <a:spcPts val="0"/>
              </a:spcAft>
              <a:buSzPts val="1000"/>
              <a:buChar char="■"/>
            </a:pPr>
            <a:r>
              <a:rPr lang="en" sz="1000"/>
              <a:t>Philip Bernhard</a:t>
            </a:r>
            <a:endParaRPr sz="1000"/>
          </a:p>
          <a:p>
            <a:pPr indent="-292100" lvl="2" marL="1371600" rtl="0" algn="l">
              <a:spcBef>
                <a:spcPts val="0"/>
              </a:spcBef>
              <a:spcAft>
                <a:spcPts val="0"/>
              </a:spcAft>
              <a:buSzPts val="1000"/>
              <a:buChar char="■"/>
            </a:pPr>
            <a:r>
              <a:rPr lang="en" sz="1000"/>
              <a:t>POC: Ken Gibbs</a:t>
            </a:r>
            <a:endParaRPr sz="1000"/>
          </a:p>
          <a:p>
            <a:pPr indent="-292100" lvl="1" marL="914400" rtl="0" algn="l">
              <a:spcBef>
                <a:spcPts val="0"/>
              </a:spcBef>
              <a:spcAft>
                <a:spcPts val="0"/>
              </a:spcAft>
              <a:buSzPts val="1000"/>
              <a:buChar char="○"/>
            </a:pPr>
            <a:r>
              <a:rPr lang="en" sz="1000"/>
              <a:t>Materials:</a:t>
            </a:r>
            <a:endParaRPr sz="1000"/>
          </a:p>
          <a:p>
            <a:pPr indent="-292100" lvl="2" marL="1371600" rtl="0" algn="l">
              <a:spcBef>
                <a:spcPts val="0"/>
              </a:spcBef>
              <a:spcAft>
                <a:spcPts val="0"/>
              </a:spcAft>
              <a:buSzPts val="1000"/>
              <a:buChar char="■"/>
            </a:pPr>
            <a:r>
              <a:rPr lang="en" sz="1000"/>
              <a:t>Timothy Frazier</a:t>
            </a:r>
            <a:endParaRPr sz="1000"/>
          </a:p>
          <a:p>
            <a:pPr indent="-292100" lvl="2" marL="1371600" rtl="0" algn="l">
              <a:spcBef>
                <a:spcPts val="0"/>
              </a:spcBef>
              <a:spcAft>
                <a:spcPts val="0"/>
              </a:spcAft>
              <a:buSzPts val="1000"/>
              <a:buChar char="■"/>
            </a:pPr>
            <a:r>
              <a:rPr lang="en" sz="1000"/>
              <a:t>Joshua Calhoun</a:t>
            </a:r>
            <a:endParaRPr sz="1000"/>
          </a:p>
          <a:p>
            <a:pPr indent="-292100" lvl="2" marL="1371600" rtl="0" algn="l">
              <a:spcBef>
                <a:spcPts val="0"/>
              </a:spcBef>
              <a:spcAft>
                <a:spcPts val="0"/>
              </a:spcAft>
              <a:buSzPts val="1000"/>
              <a:buChar char="■"/>
            </a:pPr>
            <a:r>
              <a:rPr lang="en" sz="1000"/>
              <a:t>Kali Jenson</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8" name="Google Shape;148;p15"/>
          <p:cNvSpPr txBox="1"/>
          <p:nvPr>
            <p:ph idx="1" type="body"/>
          </p:nvPr>
        </p:nvSpPr>
        <p:spPr>
          <a:xfrm>
            <a:off x="1297500" y="1110350"/>
            <a:ext cx="3325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To provide a renewable food source for astronaut</a:t>
            </a:r>
            <a:endParaRPr/>
          </a:p>
          <a:p>
            <a:pPr indent="-298450" lvl="1" marL="914400" rtl="0" algn="l">
              <a:spcBef>
                <a:spcPts val="0"/>
              </a:spcBef>
              <a:spcAft>
                <a:spcPts val="0"/>
              </a:spcAft>
              <a:buSzPts val="1100"/>
              <a:buChar char="○"/>
            </a:pPr>
            <a:r>
              <a:rPr lang="en"/>
              <a:t>High crop </a:t>
            </a:r>
            <a:r>
              <a:rPr lang="en"/>
              <a:t>yield</a:t>
            </a:r>
            <a:endParaRPr/>
          </a:p>
          <a:p>
            <a:pPr indent="-298450" lvl="2" marL="1371600" rtl="0" algn="l">
              <a:spcBef>
                <a:spcPts val="0"/>
              </a:spcBef>
              <a:spcAft>
                <a:spcPts val="0"/>
              </a:spcAft>
              <a:buSzPts val="1100"/>
              <a:buChar char="■"/>
            </a:pPr>
            <a:r>
              <a:rPr lang="en"/>
              <a:t>In accordance with what NASA produces</a:t>
            </a:r>
            <a:endParaRPr/>
          </a:p>
          <a:p>
            <a:pPr indent="-298450" lvl="1" marL="914400" rtl="0" algn="l">
              <a:spcBef>
                <a:spcPts val="0"/>
              </a:spcBef>
              <a:spcAft>
                <a:spcPts val="0"/>
              </a:spcAft>
              <a:buSzPts val="1100"/>
              <a:buChar char="○"/>
            </a:pPr>
            <a:r>
              <a:rPr lang="en"/>
              <a:t>Improve crew morale</a:t>
            </a:r>
            <a:endParaRPr/>
          </a:p>
          <a:p>
            <a:pPr indent="-311150" lvl="0" marL="457200" rtl="0" algn="l">
              <a:spcBef>
                <a:spcPts val="0"/>
              </a:spcBef>
              <a:spcAft>
                <a:spcPts val="0"/>
              </a:spcAft>
              <a:buSzPts val="1300"/>
              <a:buChar char="●"/>
            </a:pPr>
            <a:r>
              <a:rPr lang="en"/>
              <a:t>Automate various parts of the device</a:t>
            </a:r>
            <a:endParaRPr/>
          </a:p>
          <a:p>
            <a:pPr indent="-298450" lvl="1" marL="914400" rtl="0" algn="l">
              <a:spcBef>
                <a:spcPts val="0"/>
              </a:spcBef>
              <a:spcAft>
                <a:spcPts val="0"/>
              </a:spcAft>
              <a:buSzPts val="1100"/>
              <a:buChar char="○"/>
            </a:pPr>
            <a:r>
              <a:rPr lang="en"/>
              <a:t>Scheduling stability</a:t>
            </a:r>
            <a:endParaRPr/>
          </a:p>
          <a:p>
            <a:pPr indent="-298450" lvl="2" marL="1371600" rtl="0" algn="l">
              <a:spcBef>
                <a:spcPts val="0"/>
              </a:spcBef>
              <a:spcAft>
                <a:spcPts val="0"/>
              </a:spcAft>
              <a:buSzPts val="1100"/>
              <a:buChar char="■"/>
            </a:pPr>
            <a:r>
              <a:rPr lang="en"/>
              <a:t>W</a:t>
            </a:r>
            <a:r>
              <a:rPr lang="en"/>
              <a:t>here the tasks of the device are completed correctly; on time, in expected order, &amp; efficiently</a:t>
            </a:r>
            <a:endParaRPr/>
          </a:p>
          <a:p>
            <a:pPr indent="-311150" lvl="0" marL="457200" rtl="0" algn="l">
              <a:spcBef>
                <a:spcPts val="0"/>
              </a:spcBef>
              <a:spcAft>
                <a:spcPts val="0"/>
              </a:spcAft>
              <a:buSzPts val="1300"/>
              <a:buChar char="●"/>
            </a:pPr>
            <a:r>
              <a:rPr lang="en"/>
              <a:t>An application </a:t>
            </a:r>
            <a:endParaRPr/>
          </a:p>
          <a:p>
            <a:pPr indent="-298450" lvl="1" marL="914400" rtl="0" algn="l">
              <a:spcBef>
                <a:spcPts val="0"/>
              </a:spcBef>
              <a:spcAft>
                <a:spcPts val="0"/>
              </a:spcAft>
              <a:buSzPts val="1100"/>
              <a:buChar char="○"/>
            </a:pPr>
            <a:r>
              <a:rPr lang="en"/>
              <a:t>Providing configuration tools, reports, and manual control of the device</a:t>
            </a:r>
            <a:endParaRPr/>
          </a:p>
        </p:txBody>
      </p:sp>
      <p:pic>
        <p:nvPicPr>
          <p:cNvPr id="149" name="Google Shape;149;p15"/>
          <p:cNvPicPr preferRelativeResize="0"/>
          <p:nvPr/>
        </p:nvPicPr>
        <p:blipFill>
          <a:blip r:embed="rId3">
            <a:alphaModFix/>
          </a:blip>
          <a:stretch>
            <a:fillRect/>
          </a:stretch>
        </p:blipFill>
        <p:spPr>
          <a:xfrm>
            <a:off x="6032625" y="1496568"/>
            <a:ext cx="1836825" cy="1836825"/>
          </a:xfrm>
          <a:prstGeom prst="rect">
            <a:avLst/>
          </a:prstGeom>
          <a:noFill/>
          <a:ln cap="flat" cmpd="sng" w="19050">
            <a:solidFill>
              <a:srgbClr val="D9D9D9"/>
            </a:solidFill>
            <a:prstDash val="solid"/>
            <a:round/>
            <a:headEnd len="sm" w="sm" type="none"/>
            <a:tailEnd len="sm" w="sm" type="none"/>
          </a:ln>
        </p:spPr>
      </p:pic>
      <p:pic>
        <p:nvPicPr>
          <p:cNvPr id="150" name="Google Shape;150;p15"/>
          <p:cNvPicPr preferRelativeResize="0"/>
          <p:nvPr/>
        </p:nvPicPr>
        <p:blipFill>
          <a:blip r:embed="rId4">
            <a:alphaModFix/>
          </a:blip>
          <a:stretch>
            <a:fillRect/>
          </a:stretch>
        </p:blipFill>
        <p:spPr>
          <a:xfrm>
            <a:off x="5856275" y="3429240"/>
            <a:ext cx="2189525" cy="1460835"/>
          </a:xfrm>
          <a:prstGeom prst="rect">
            <a:avLst/>
          </a:prstGeom>
          <a:noFill/>
          <a:ln cap="flat" cmpd="sng" w="19050">
            <a:solidFill>
              <a:schemeClr val="dk2"/>
            </a:solidFill>
            <a:prstDash val="solid"/>
            <a:round/>
            <a:headEnd len="sm" w="sm" type="none"/>
            <a:tailEnd len="sm" w="sm" type="none"/>
          </a:ln>
        </p:spPr>
      </p:pic>
      <p:pic>
        <p:nvPicPr>
          <p:cNvPr id="151" name="Google Shape;151;p15"/>
          <p:cNvPicPr preferRelativeResize="0"/>
          <p:nvPr/>
        </p:nvPicPr>
        <p:blipFill>
          <a:blip r:embed="rId5">
            <a:alphaModFix/>
          </a:blip>
          <a:stretch>
            <a:fillRect/>
          </a:stretch>
        </p:blipFill>
        <p:spPr>
          <a:xfrm>
            <a:off x="5878525" y="300888"/>
            <a:ext cx="2145025" cy="109983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Features</a:t>
            </a:r>
            <a:endParaRPr/>
          </a:p>
        </p:txBody>
      </p:sp>
      <p:sp>
        <p:nvSpPr>
          <p:cNvPr id="157" name="Google Shape;157;p16"/>
          <p:cNvSpPr txBox="1"/>
          <p:nvPr>
            <p:ph idx="1" type="body"/>
          </p:nvPr>
        </p:nvSpPr>
        <p:spPr>
          <a:xfrm>
            <a:off x="1297500" y="1307850"/>
            <a:ext cx="4648200" cy="3171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Low-power autonomous multiple-cycle growth and harvesting of food for astronauts</a:t>
            </a:r>
            <a:endParaRPr sz="1400"/>
          </a:p>
          <a:p>
            <a:pPr indent="-317500" lvl="0" marL="457200" rtl="0" algn="l">
              <a:lnSpc>
                <a:spcPct val="150000"/>
              </a:lnSpc>
              <a:spcBef>
                <a:spcPts val="0"/>
              </a:spcBef>
              <a:spcAft>
                <a:spcPts val="0"/>
              </a:spcAft>
              <a:buSzPts val="1400"/>
              <a:buChar char="●"/>
            </a:pPr>
            <a:r>
              <a:rPr lang="en" sz="1400"/>
              <a:t>Utilizing the latest in sensor, actuator, and software technology to protect and optimize throughput of said food</a:t>
            </a:r>
            <a:endParaRPr sz="1400"/>
          </a:p>
          <a:p>
            <a:pPr indent="-317500" lvl="0" marL="457200" rtl="0" algn="l">
              <a:lnSpc>
                <a:spcPct val="150000"/>
              </a:lnSpc>
              <a:spcBef>
                <a:spcPts val="0"/>
              </a:spcBef>
              <a:spcAft>
                <a:spcPts val="0"/>
              </a:spcAft>
              <a:buSzPts val="1400"/>
              <a:buChar char="●"/>
            </a:pPr>
            <a:r>
              <a:rPr lang="en" sz="1400"/>
              <a:t>Detecting diseased or under-grown plants using vision-based data</a:t>
            </a:r>
            <a:endParaRPr sz="1400"/>
          </a:p>
          <a:p>
            <a:pPr indent="-317500" lvl="0" marL="457200" rtl="0" algn="l">
              <a:lnSpc>
                <a:spcPct val="150000"/>
              </a:lnSpc>
              <a:spcBef>
                <a:spcPts val="0"/>
              </a:spcBef>
              <a:spcAft>
                <a:spcPts val="0"/>
              </a:spcAft>
              <a:buSzPts val="1400"/>
              <a:buChar char="●"/>
            </a:pPr>
            <a:r>
              <a:rPr lang="en" sz="1400"/>
              <a:t>Web application that can run on Mac, Linux, and Windows to control autonomous device(s)</a:t>
            </a:r>
            <a:endParaRPr sz="1400"/>
          </a:p>
          <a:p>
            <a:pPr indent="-317500" lvl="0" marL="457200" rtl="0" algn="l">
              <a:lnSpc>
                <a:spcPct val="150000"/>
              </a:lnSpc>
              <a:spcBef>
                <a:spcPts val="0"/>
              </a:spcBef>
              <a:spcAft>
                <a:spcPts val="0"/>
              </a:spcAft>
              <a:buSzPts val="1400"/>
              <a:buChar char="●"/>
            </a:pPr>
            <a:r>
              <a:rPr lang="en" sz="1400"/>
              <a:t>Library to store and access configurations for autonomous devices</a:t>
            </a:r>
            <a:endParaRPr sz="1400"/>
          </a:p>
        </p:txBody>
      </p:sp>
      <p:pic>
        <p:nvPicPr>
          <p:cNvPr id="158" name="Google Shape;158;p16"/>
          <p:cNvPicPr preferRelativeResize="0"/>
          <p:nvPr/>
        </p:nvPicPr>
        <p:blipFill>
          <a:blip r:embed="rId3">
            <a:alphaModFix/>
          </a:blip>
          <a:stretch>
            <a:fillRect/>
          </a:stretch>
        </p:blipFill>
        <p:spPr>
          <a:xfrm>
            <a:off x="6290400" y="1983300"/>
            <a:ext cx="2426776" cy="1820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t>
            </a:r>
            <a:r>
              <a:rPr lang="en"/>
              <a:t>Challenges</a:t>
            </a:r>
            <a:r>
              <a:rPr lang="en"/>
              <a:t> </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Programming microcontrollers, possibly in conjunction with and/or parallel to other single board computers. </a:t>
            </a:r>
            <a:endParaRPr/>
          </a:p>
          <a:p>
            <a:pPr indent="-311150" lvl="0" marL="457200" rtl="0" algn="l">
              <a:spcBef>
                <a:spcPts val="0"/>
              </a:spcBef>
              <a:spcAft>
                <a:spcPts val="0"/>
              </a:spcAft>
              <a:buSzPts val="1300"/>
              <a:buChar char="●"/>
            </a:pPr>
            <a:r>
              <a:rPr lang="en"/>
              <a:t>Scheduling of sensors and mechanical components to reduce energy consumption and maximise throughput. </a:t>
            </a:r>
            <a:endParaRPr/>
          </a:p>
          <a:p>
            <a:pPr indent="-311150" lvl="0" marL="457200" rtl="0" algn="l">
              <a:spcBef>
                <a:spcPts val="0"/>
              </a:spcBef>
              <a:spcAft>
                <a:spcPts val="0"/>
              </a:spcAft>
              <a:buSzPts val="1300"/>
              <a:buChar char="●"/>
            </a:pPr>
            <a:r>
              <a:rPr lang="en"/>
              <a:t>Communicating between sensors and mechanical components. </a:t>
            </a:r>
            <a:endParaRPr/>
          </a:p>
          <a:p>
            <a:pPr indent="-311150" lvl="0" marL="457200" rtl="0" algn="l">
              <a:spcBef>
                <a:spcPts val="0"/>
              </a:spcBef>
              <a:spcAft>
                <a:spcPts val="0"/>
              </a:spcAft>
              <a:buSzPts val="1300"/>
              <a:buChar char="●"/>
            </a:pPr>
            <a:r>
              <a:rPr lang="en"/>
              <a:t>Processing and abstracting sensor data. </a:t>
            </a:r>
            <a:endParaRPr/>
          </a:p>
          <a:p>
            <a:pPr indent="-311150" lvl="0" marL="457200" rtl="0" algn="l">
              <a:spcBef>
                <a:spcPts val="0"/>
              </a:spcBef>
              <a:spcAft>
                <a:spcPts val="0"/>
              </a:spcAft>
              <a:buSzPts val="1300"/>
              <a:buChar char="●"/>
            </a:pPr>
            <a:r>
              <a:rPr lang="en"/>
              <a:t>New algorithms no one on the team has used before.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Enterprise web application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Designing effective reports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USB and Wi-Fi communication</a:t>
            </a:r>
            <a:endParaRPr>
              <a:solidFill>
                <a:srgbClr val="FF0000"/>
              </a:solidFill>
            </a:endParaRPr>
          </a:p>
        </p:txBody>
      </p:sp>
      <p:pic>
        <p:nvPicPr>
          <p:cNvPr id="165" name="Google Shape;165;p17"/>
          <p:cNvPicPr preferRelativeResize="0"/>
          <p:nvPr/>
        </p:nvPicPr>
        <p:blipFill>
          <a:blip r:embed="rId3">
            <a:alphaModFix/>
          </a:blip>
          <a:stretch>
            <a:fillRect/>
          </a:stretch>
        </p:blipFill>
        <p:spPr>
          <a:xfrm>
            <a:off x="6074671" y="3088488"/>
            <a:ext cx="2787150" cy="1836825"/>
          </a:xfrm>
          <a:prstGeom prst="rect">
            <a:avLst/>
          </a:prstGeom>
          <a:noFill/>
          <a:ln cap="flat" cmpd="sng" w="19050">
            <a:solidFill>
              <a:srgbClr val="D9D9D9"/>
            </a:solidFill>
            <a:prstDash val="solid"/>
            <a:round/>
            <a:headEnd len="sm" w="sm" type="none"/>
            <a:tailEnd len="sm" w="sm" type="none"/>
          </a:ln>
        </p:spPr>
      </p:pic>
      <p:pic>
        <p:nvPicPr>
          <p:cNvPr id="166" name="Google Shape;166;p17"/>
          <p:cNvPicPr preferRelativeResize="0"/>
          <p:nvPr/>
        </p:nvPicPr>
        <p:blipFill>
          <a:blip r:embed="rId4">
            <a:alphaModFix/>
          </a:blip>
          <a:stretch>
            <a:fillRect/>
          </a:stretch>
        </p:blipFill>
        <p:spPr>
          <a:xfrm>
            <a:off x="5175850" y="4011225"/>
            <a:ext cx="914100" cy="914100"/>
          </a:xfrm>
          <a:prstGeom prst="rect">
            <a:avLst/>
          </a:prstGeom>
          <a:noFill/>
          <a:ln>
            <a:noFill/>
          </a:ln>
        </p:spPr>
      </p:pic>
      <p:pic>
        <p:nvPicPr>
          <p:cNvPr id="167" name="Google Shape;167;p17"/>
          <p:cNvPicPr preferRelativeResize="0"/>
          <p:nvPr/>
        </p:nvPicPr>
        <p:blipFill>
          <a:blip r:embed="rId5">
            <a:alphaModFix/>
          </a:blip>
          <a:stretch>
            <a:fillRect/>
          </a:stretch>
        </p:blipFill>
        <p:spPr>
          <a:xfrm>
            <a:off x="4190525" y="4011225"/>
            <a:ext cx="914100" cy="91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74" name="Google Shape;174;p18"/>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81" name="Google Shape;181;p19"/>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182" name="Google Shape;182;p19"/>
          <p:cNvSpPr/>
          <p:nvPr/>
        </p:nvSpPr>
        <p:spPr>
          <a:xfrm>
            <a:off x="7803200" y="135800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4207700" y="1942025"/>
            <a:ext cx="1358100" cy="5349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Builds gui and saves device configuration</a:t>
            </a:r>
            <a:endParaRPr sz="1000">
              <a:solidFill>
                <a:srgbClr val="FF0000"/>
              </a:solidFill>
              <a:latin typeface="Lato"/>
              <a:ea typeface="Lato"/>
              <a:cs typeface="Lato"/>
              <a:sym typeface="Lato"/>
            </a:endParaRPr>
          </a:p>
        </p:txBody>
      </p:sp>
      <p:cxnSp>
        <p:nvCxnSpPr>
          <p:cNvPr id="184" name="Google Shape;184;p19"/>
          <p:cNvCxnSpPr>
            <a:stCxn id="183" idx="3"/>
            <a:endCxn id="182" idx="3"/>
          </p:cNvCxnSpPr>
          <p:nvPr/>
        </p:nvCxnSpPr>
        <p:spPr>
          <a:xfrm flipH="1" rot="10800000">
            <a:off x="5565800" y="1772375"/>
            <a:ext cx="2320800" cy="437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91" name="Google Shape;191;p20"/>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192" name="Google Shape;192;p20"/>
          <p:cNvSpPr/>
          <p:nvPr/>
        </p:nvSpPr>
        <p:spPr>
          <a:xfrm>
            <a:off x="6987000" y="257175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nvSpPr>
        <p:spPr>
          <a:xfrm>
            <a:off x="4242875" y="1688700"/>
            <a:ext cx="1358100" cy="1217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Saves </a:t>
            </a:r>
            <a:r>
              <a:rPr lang="en" sz="1000">
                <a:solidFill>
                  <a:srgbClr val="FF0000"/>
                </a:solidFill>
                <a:latin typeface="Lato"/>
                <a:ea typeface="Lato"/>
                <a:cs typeface="Lato"/>
                <a:sym typeface="Lato"/>
              </a:rPr>
              <a:t>device configuration, may be stored in db field. Modified when device is connected and config is updated.</a:t>
            </a:r>
            <a:endParaRPr sz="1000">
              <a:solidFill>
                <a:srgbClr val="FF0000"/>
              </a:solidFill>
              <a:latin typeface="Lato"/>
              <a:ea typeface="Lato"/>
              <a:cs typeface="Lato"/>
              <a:sym typeface="Lato"/>
            </a:endParaRPr>
          </a:p>
        </p:txBody>
      </p:sp>
      <p:cxnSp>
        <p:nvCxnSpPr>
          <p:cNvPr id="194" name="Google Shape;194;p20"/>
          <p:cNvCxnSpPr>
            <a:stCxn id="193" idx="3"/>
            <a:endCxn id="192" idx="2"/>
          </p:cNvCxnSpPr>
          <p:nvPr/>
        </p:nvCxnSpPr>
        <p:spPr>
          <a:xfrm>
            <a:off x="5600975" y="2297400"/>
            <a:ext cx="1386000" cy="517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200" name="Google Shape;20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201" name="Google Shape;201;p21"/>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202" name="Google Shape;202;p21"/>
          <p:cNvSpPr/>
          <p:nvPr/>
        </p:nvSpPr>
        <p:spPr>
          <a:xfrm>
            <a:off x="6987000" y="257175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txBox="1"/>
          <p:nvPr/>
        </p:nvSpPr>
        <p:spPr>
          <a:xfrm>
            <a:off x="4242875" y="1688700"/>
            <a:ext cx="1358100" cy="1217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Saves device configuration, may be stored in db field. Modified when device is connected and config is updated.</a:t>
            </a:r>
            <a:endParaRPr sz="1000">
              <a:solidFill>
                <a:srgbClr val="FF0000"/>
              </a:solidFill>
              <a:latin typeface="Lato"/>
              <a:ea typeface="Lato"/>
              <a:cs typeface="Lato"/>
              <a:sym typeface="Lato"/>
            </a:endParaRPr>
          </a:p>
        </p:txBody>
      </p:sp>
      <p:cxnSp>
        <p:nvCxnSpPr>
          <p:cNvPr id="204" name="Google Shape;204;p21"/>
          <p:cNvCxnSpPr>
            <a:stCxn id="203" idx="3"/>
            <a:endCxn id="202" idx="2"/>
          </p:cNvCxnSpPr>
          <p:nvPr/>
        </p:nvCxnSpPr>
        <p:spPr>
          <a:xfrm>
            <a:off x="5600975" y="2297400"/>
            <a:ext cx="1386000" cy="517200"/>
          </a:xfrm>
          <a:prstGeom prst="straightConnector1">
            <a:avLst/>
          </a:prstGeom>
          <a:noFill/>
          <a:ln cap="flat" cmpd="sng" w="9525">
            <a:solidFill>
              <a:srgbClr val="FF0000"/>
            </a:solidFill>
            <a:prstDash val="solid"/>
            <a:round/>
            <a:headEnd len="med" w="med" type="none"/>
            <a:tailEnd len="med" w="med" type="none"/>
          </a:ln>
        </p:spPr>
      </p:cxnSp>
      <p:sp>
        <p:nvSpPr>
          <p:cNvPr id="205" name="Google Shape;205;p21"/>
          <p:cNvSpPr/>
          <p:nvPr/>
        </p:nvSpPr>
        <p:spPr>
          <a:xfrm rot="7446929">
            <a:off x="8105858" y="2307919"/>
            <a:ext cx="907709" cy="372852"/>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7917300" y="1784125"/>
            <a:ext cx="1107600" cy="3588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Lato"/>
                <a:ea typeface="Lato"/>
                <a:cs typeface="Lato"/>
                <a:sym typeface="Lato"/>
              </a:rPr>
              <a:t>Probably will be stored here</a:t>
            </a:r>
            <a:endParaRPr sz="800">
              <a:solidFill>
                <a:srgbClr val="FF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