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6d08da7c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6d08da7c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6d08da7ce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6d08da7ce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6d08da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6d08da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6d08da7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6d08da7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6d08da7c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6d08da7ce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6d08da7c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6d08da7ce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6d08da7ce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6d08da7ce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6d08da7ce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6d08da7ce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6d08da7c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6d08da7c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d08da7ce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d08da7ce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CNN Model of Cars and Motorcycles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 how I paid money to Google Colab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00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Approaches</a:t>
            </a:r>
            <a:endParaRPr/>
          </a:p>
        </p:txBody>
      </p:sp>
      <p:sp>
        <p:nvSpPr>
          <p:cNvPr id="130" name="Google Shape;130;p22"/>
          <p:cNvSpPr txBox="1"/>
          <p:nvPr>
            <p:ph idx="1" type="body"/>
          </p:nvPr>
        </p:nvSpPr>
        <p:spPr>
          <a:xfrm>
            <a:off x="311700" y="1152475"/>
            <a:ext cx="8520600" cy="34164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One additional approach that might be made would be to add another dataset I found that had </a:t>
            </a:r>
            <a:r>
              <a:rPr lang="en"/>
              <a:t>motorcycles</a:t>
            </a:r>
            <a:r>
              <a:rPr lang="en"/>
              <a:t>, cars, and bicycles.  This would make for a model with more than two </a:t>
            </a:r>
            <a:r>
              <a:rPr lang="en"/>
              <a:t>types of images.  An additional additional approach would be to see if the y field on the test data – the field that had either a value of car or bike – could be compared two what was actually in the title of the image to really test the accuracy of the model 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a:solidFill>
            <a:schemeClr val="accent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Big The End</a:t>
            </a:r>
            <a:endParaRPr/>
          </a:p>
        </p:txBody>
      </p:sp>
      <p:sp>
        <p:nvSpPr>
          <p:cNvPr id="136" name="Google Shape;136;p23"/>
          <p:cNvSpPr txBox="1"/>
          <p:nvPr>
            <p:ph idx="1" type="body"/>
          </p:nvPr>
        </p:nvSpPr>
        <p:spPr>
          <a:xfrm>
            <a:off x="311700" y="1152475"/>
            <a:ext cx="8520600" cy="3416400"/>
          </a:xfrm>
          <a:prstGeom prst="rect">
            <a:avLst/>
          </a:prstGeom>
          <a:solidFill>
            <a:srgbClr val="FFFF00"/>
          </a:solidFill>
        </p:spPr>
        <p:txBody>
          <a:bodyPr anchorCtr="0" anchor="t" bIns="91425" lIns="91425" spcFirstLastPara="1" rIns="91425" wrap="square" tIns="91425">
            <a:normAutofit/>
          </a:bodyPr>
          <a:lstStyle/>
          <a:p>
            <a:pPr indent="0" lvl="0" marL="0" rtl="0" algn="ctr">
              <a:spcBef>
                <a:spcPts val="0"/>
              </a:spcBef>
              <a:spcAft>
                <a:spcPts val="1200"/>
              </a:spcAft>
              <a:buNone/>
            </a:pPr>
            <a:r>
              <a:rPr lang="en" sz="9600">
                <a:solidFill>
                  <a:srgbClr val="FF0000"/>
                </a:solidFill>
              </a:rPr>
              <a:t>THE END</a:t>
            </a:r>
            <a:endParaRPr sz="9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Author – Chris Bolger</a:t>
            </a:r>
            <a:endParaRPr sz="2700"/>
          </a:p>
          <a:p>
            <a:pPr indent="-400050" lvl="0" marL="457200" rtl="0" algn="l">
              <a:spcBef>
                <a:spcPts val="0"/>
              </a:spcBef>
              <a:spcAft>
                <a:spcPts val="0"/>
              </a:spcAft>
              <a:buSzPts val="2700"/>
              <a:buChar char="●"/>
            </a:pPr>
            <a:r>
              <a:rPr lang="en" sz="2700"/>
              <a:t>I took a Kaggle database with two datasets of pictures one with motorcycles and the other with cars of many different kinds, and images of many different shapes and sizes. The files were uploaded, merged, processed and a CNN model was created.  The model was then optimized.</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Flow Chart</a:t>
            </a:r>
            <a:endParaRPr/>
          </a:p>
        </p:txBody>
      </p:sp>
      <p:sp>
        <p:nvSpPr>
          <p:cNvPr id="67" name="Google Shape;67;p15"/>
          <p:cNvSpPr txBox="1"/>
          <p:nvPr>
            <p:ph idx="1" type="body"/>
          </p:nvPr>
        </p:nvSpPr>
        <p:spPr>
          <a:xfrm>
            <a:off x="311700" y="1152475"/>
            <a:ext cx="8520600" cy="3416400"/>
          </a:xfrm>
          <a:prstGeom prst="rect">
            <a:avLst/>
          </a:prstGeom>
          <a:effectLst>
            <a:outerShdw blurRad="57150" rotWithShape="0" algn="bl" dir="5400000" dist="19050">
              <a:srgbClr val="000000">
                <a:alpha val="0"/>
              </a:srgbClr>
            </a:outerShdw>
            <a:reflection blurRad="0" dir="5400000" dist="38100" endA="0" fadeDir="5400012" kx="0" rotWithShape="0" algn="bl" stA="0"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5"/>
          <p:cNvSpPr/>
          <p:nvPr/>
        </p:nvSpPr>
        <p:spPr>
          <a:xfrm>
            <a:off x="460525" y="1280600"/>
            <a:ext cx="1188600" cy="4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Motorcycle</a:t>
            </a:r>
            <a:r>
              <a:rPr lang="en"/>
              <a:t> Database</a:t>
            </a:r>
            <a:endParaRPr/>
          </a:p>
        </p:txBody>
      </p:sp>
      <p:sp>
        <p:nvSpPr>
          <p:cNvPr id="69" name="Google Shape;69;p15"/>
          <p:cNvSpPr/>
          <p:nvPr/>
        </p:nvSpPr>
        <p:spPr>
          <a:xfrm>
            <a:off x="460525" y="1939775"/>
            <a:ext cx="1188600" cy="4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Car Database</a:t>
            </a:r>
            <a:endParaRPr/>
          </a:p>
        </p:txBody>
      </p:sp>
      <p:sp>
        <p:nvSpPr>
          <p:cNvPr id="70" name="Google Shape;70;p15"/>
          <p:cNvSpPr/>
          <p:nvPr/>
        </p:nvSpPr>
        <p:spPr>
          <a:xfrm>
            <a:off x="2128425" y="1600200"/>
            <a:ext cx="24438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MergeFilesCreatePickel</a:t>
            </a:r>
            <a:endParaRPr/>
          </a:p>
        </p:txBody>
      </p:sp>
      <p:cxnSp>
        <p:nvCxnSpPr>
          <p:cNvPr id="71" name="Google Shape;71;p15"/>
          <p:cNvCxnSpPr>
            <a:stCxn id="68" idx="3"/>
            <a:endCxn id="70" idx="1"/>
          </p:cNvCxnSpPr>
          <p:nvPr/>
        </p:nvCxnSpPr>
        <p:spPr>
          <a:xfrm>
            <a:off x="1649125" y="1520300"/>
            <a:ext cx="479400" cy="3195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72" name="Google Shape;72;p15"/>
          <p:cNvCxnSpPr>
            <a:stCxn id="69" idx="3"/>
            <a:endCxn id="70" idx="1"/>
          </p:cNvCxnSpPr>
          <p:nvPr/>
        </p:nvCxnSpPr>
        <p:spPr>
          <a:xfrm flipH="1" rot="10800000">
            <a:off x="1649125" y="1839875"/>
            <a:ext cx="479400" cy="339600"/>
          </a:xfrm>
          <a:prstGeom prst="bentConnector3">
            <a:avLst>
              <a:gd fmla="val 49990" name="adj1"/>
            </a:avLst>
          </a:prstGeom>
          <a:noFill/>
          <a:ln cap="flat" cmpd="sng" w="9525">
            <a:solidFill>
              <a:schemeClr val="dk2"/>
            </a:solidFill>
            <a:prstDash val="solid"/>
            <a:round/>
            <a:headEnd len="med" w="med" type="none"/>
            <a:tailEnd len="med" w="med" type="none"/>
          </a:ln>
        </p:spPr>
      </p:cxnSp>
      <p:sp>
        <p:nvSpPr>
          <p:cNvPr id="73" name="Google Shape;73;p15"/>
          <p:cNvSpPr/>
          <p:nvPr/>
        </p:nvSpPr>
        <p:spPr>
          <a:xfrm>
            <a:off x="2148400" y="2330088"/>
            <a:ext cx="2423700" cy="4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CreateVehicles_yPickel</a:t>
            </a:r>
            <a:endParaRPr/>
          </a:p>
        </p:txBody>
      </p:sp>
      <p:sp>
        <p:nvSpPr>
          <p:cNvPr id="74" name="Google Shape;74;p15"/>
          <p:cNvSpPr/>
          <p:nvPr/>
        </p:nvSpPr>
        <p:spPr>
          <a:xfrm>
            <a:off x="2148400" y="2990075"/>
            <a:ext cx="2423700" cy="47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PreprocessingVehiclePickel</a:t>
            </a:r>
            <a:endParaRPr/>
          </a:p>
        </p:txBody>
      </p:sp>
      <p:sp>
        <p:nvSpPr>
          <p:cNvPr id="75" name="Google Shape;75;p15"/>
          <p:cNvSpPr/>
          <p:nvPr/>
        </p:nvSpPr>
        <p:spPr>
          <a:xfrm>
            <a:off x="2148400" y="3849800"/>
            <a:ext cx="2423700" cy="40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CreateModelTrain</a:t>
            </a:r>
            <a:endParaRPr/>
          </a:p>
        </p:txBody>
      </p:sp>
      <p:sp>
        <p:nvSpPr>
          <p:cNvPr id="76" name="Google Shape;76;p15"/>
          <p:cNvSpPr/>
          <p:nvPr/>
        </p:nvSpPr>
        <p:spPr>
          <a:xfrm>
            <a:off x="5454200" y="1974725"/>
            <a:ext cx="15081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Vehicles_df.csv</a:t>
            </a:r>
            <a:endParaRPr/>
          </a:p>
        </p:txBody>
      </p:sp>
      <p:cxnSp>
        <p:nvCxnSpPr>
          <p:cNvPr id="77" name="Google Shape;77;p15"/>
          <p:cNvCxnSpPr>
            <a:stCxn id="70" idx="3"/>
            <a:endCxn id="76" idx="1"/>
          </p:cNvCxnSpPr>
          <p:nvPr/>
        </p:nvCxnSpPr>
        <p:spPr>
          <a:xfrm>
            <a:off x="4572225" y="1839900"/>
            <a:ext cx="882000" cy="3396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78" name="Google Shape;78;p15"/>
          <p:cNvCxnSpPr>
            <a:stCxn id="76" idx="2"/>
            <a:endCxn id="73" idx="3"/>
          </p:cNvCxnSpPr>
          <p:nvPr/>
        </p:nvCxnSpPr>
        <p:spPr>
          <a:xfrm rot="5400000">
            <a:off x="5314850" y="1641425"/>
            <a:ext cx="150600" cy="1636200"/>
          </a:xfrm>
          <a:prstGeom prst="bentConnector2">
            <a:avLst/>
          </a:prstGeom>
          <a:noFill/>
          <a:ln cap="flat" cmpd="sng" w="9525">
            <a:solidFill>
              <a:schemeClr val="dk2"/>
            </a:solidFill>
            <a:prstDash val="solid"/>
            <a:round/>
            <a:headEnd len="med" w="med" type="none"/>
            <a:tailEnd len="med" w="med" type="none"/>
          </a:ln>
        </p:spPr>
      </p:cxnSp>
      <p:sp>
        <p:nvSpPr>
          <p:cNvPr id="79" name="Google Shape;79;p15"/>
          <p:cNvSpPr/>
          <p:nvPr/>
        </p:nvSpPr>
        <p:spPr>
          <a:xfrm>
            <a:off x="5454175" y="1350400"/>
            <a:ext cx="15081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Vehicle.pkl</a:t>
            </a:r>
            <a:endParaRPr/>
          </a:p>
        </p:txBody>
      </p:sp>
      <p:cxnSp>
        <p:nvCxnSpPr>
          <p:cNvPr id="80" name="Google Shape;80;p15"/>
          <p:cNvCxnSpPr>
            <a:stCxn id="70" idx="3"/>
            <a:endCxn id="79" idx="1"/>
          </p:cNvCxnSpPr>
          <p:nvPr/>
        </p:nvCxnSpPr>
        <p:spPr>
          <a:xfrm flipH="1" rot="10800000">
            <a:off x="4572225" y="1555200"/>
            <a:ext cx="882000" cy="2847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81" name="Google Shape;81;p15"/>
          <p:cNvCxnSpPr>
            <a:stCxn id="79" idx="3"/>
            <a:endCxn id="74" idx="3"/>
          </p:cNvCxnSpPr>
          <p:nvPr/>
        </p:nvCxnSpPr>
        <p:spPr>
          <a:xfrm flipH="1">
            <a:off x="4572175" y="1555150"/>
            <a:ext cx="2390100" cy="1674600"/>
          </a:xfrm>
          <a:prstGeom prst="bentConnector3">
            <a:avLst>
              <a:gd fmla="val -9963" name="adj1"/>
            </a:avLst>
          </a:prstGeom>
          <a:noFill/>
          <a:ln cap="flat" cmpd="sng" w="9525">
            <a:solidFill>
              <a:schemeClr val="dk2"/>
            </a:solidFill>
            <a:prstDash val="solid"/>
            <a:round/>
            <a:headEnd len="med" w="med" type="none"/>
            <a:tailEnd len="med" w="med" type="none"/>
          </a:ln>
        </p:spPr>
      </p:cxnSp>
      <p:sp>
        <p:nvSpPr>
          <p:cNvPr id="82" name="Google Shape;82;p15"/>
          <p:cNvSpPr/>
          <p:nvPr/>
        </p:nvSpPr>
        <p:spPr>
          <a:xfrm>
            <a:off x="460525" y="2655925"/>
            <a:ext cx="12585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Vehicle_y.pkl</a:t>
            </a:r>
            <a:endParaRPr/>
          </a:p>
        </p:txBody>
      </p:sp>
      <p:cxnSp>
        <p:nvCxnSpPr>
          <p:cNvPr id="83" name="Google Shape;83;p15"/>
          <p:cNvCxnSpPr>
            <a:stCxn id="73" idx="1"/>
            <a:endCxn id="82" idx="3"/>
          </p:cNvCxnSpPr>
          <p:nvPr/>
        </p:nvCxnSpPr>
        <p:spPr>
          <a:xfrm flipH="1">
            <a:off x="1719100" y="2534838"/>
            <a:ext cx="429300" cy="325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84" name="Google Shape;84;p15"/>
          <p:cNvCxnSpPr>
            <a:stCxn id="82" idx="2"/>
            <a:endCxn id="75" idx="1"/>
          </p:cNvCxnSpPr>
          <p:nvPr/>
        </p:nvCxnSpPr>
        <p:spPr>
          <a:xfrm flipH="1" rot="-5400000">
            <a:off x="1124575" y="3030625"/>
            <a:ext cx="989100" cy="1058700"/>
          </a:xfrm>
          <a:prstGeom prst="bentConnector2">
            <a:avLst/>
          </a:prstGeom>
          <a:noFill/>
          <a:ln cap="flat" cmpd="sng" w="9525">
            <a:solidFill>
              <a:schemeClr val="dk2"/>
            </a:solidFill>
            <a:prstDash val="solid"/>
            <a:round/>
            <a:headEnd len="med" w="med" type="none"/>
            <a:tailEnd len="med" w="med" type="none"/>
          </a:ln>
        </p:spPr>
      </p:cxnSp>
      <p:sp>
        <p:nvSpPr>
          <p:cNvPr id="85" name="Google Shape;85;p15"/>
          <p:cNvSpPr/>
          <p:nvPr/>
        </p:nvSpPr>
        <p:spPr>
          <a:xfrm>
            <a:off x="5454200" y="3487825"/>
            <a:ext cx="21972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PreprocessingVehicle.pkl</a:t>
            </a:r>
            <a:endParaRPr/>
          </a:p>
        </p:txBody>
      </p:sp>
      <p:cxnSp>
        <p:nvCxnSpPr>
          <p:cNvPr id="86" name="Google Shape;86;p15"/>
          <p:cNvCxnSpPr>
            <a:stCxn id="74" idx="2"/>
            <a:endCxn id="85" idx="1"/>
          </p:cNvCxnSpPr>
          <p:nvPr/>
        </p:nvCxnSpPr>
        <p:spPr>
          <a:xfrm flipH="1" rot="-5400000">
            <a:off x="4295650" y="2534075"/>
            <a:ext cx="223200" cy="2094000"/>
          </a:xfrm>
          <a:prstGeom prst="bentConnector2">
            <a:avLst/>
          </a:prstGeom>
          <a:noFill/>
          <a:ln cap="flat" cmpd="sng" w="9525">
            <a:solidFill>
              <a:schemeClr val="dk2"/>
            </a:solidFill>
            <a:prstDash val="solid"/>
            <a:round/>
            <a:headEnd len="med" w="med" type="none"/>
            <a:tailEnd len="med" w="med" type="none"/>
          </a:ln>
        </p:spPr>
      </p:cxnSp>
      <p:cxnSp>
        <p:nvCxnSpPr>
          <p:cNvPr id="87" name="Google Shape;87;p15"/>
          <p:cNvCxnSpPr>
            <a:stCxn id="85" idx="2"/>
            <a:endCxn id="75" idx="3"/>
          </p:cNvCxnSpPr>
          <p:nvPr/>
        </p:nvCxnSpPr>
        <p:spPr>
          <a:xfrm rot="5400000">
            <a:off x="5483900" y="2985625"/>
            <a:ext cx="157200" cy="1980600"/>
          </a:xfrm>
          <a:prstGeom prst="bentConnector2">
            <a:avLst/>
          </a:prstGeom>
          <a:noFill/>
          <a:ln cap="flat" cmpd="sng" w="9525">
            <a:solidFill>
              <a:schemeClr val="dk2"/>
            </a:solidFill>
            <a:prstDash val="solid"/>
            <a:round/>
            <a:headEnd len="med" w="med" type="none"/>
            <a:tailEnd len="med" w="med" type="none"/>
          </a:ln>
        </p:spPr>
      </p:cxnSp>
      <p:sp>
        <p:nvSpPr>
          <p:cNvPr id="88" name="Google Shape;88;p15"/>
          <p:cNvSpPr txBox="1"/>
          <p:nvPr/>
        </p:nvSpPr>
        <p:spPr>
          <a:xfrm>
            <a:off x="2038525" y="1220675"/>
            <a:ext cx="2766600" cy="328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Program</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 MergeFilesCreatePickle</a:t>
            </a:r>
            <a:endParaRPr/>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database from Kaggle with two separate folders was chosen.  One folder had hundreds of image of motorcycles, the other had hundreds of cars.</a:t>
            </a:r>
            <a:endParaRPr/>
          </a:p>
          <a:p>
            <a:pPr indent="-342900" lvl="0" marL="457200" rtl="0" algn="l">
              <a:spcBef>
                <a:spcPts val="0"/>
              </a:spcBef>
              <a:spcAft>
                <a:spcPts val="0"/>
              </a:spcAft>
              <a:buSzPts val="1800"/>
              <a:buChar char="●"/>
            </a:pPr>
            <a:r>
              <a:rPr lang="en"/>
              <a:t>The two files were pulled in, each file had the titles of the pictures pulled and put into two separate dataframes.</a:t>
            </a:r>
            <a:endParaRPr/>
          </a:p>
          <a:p>
            <a:pPr indent="-342900" lvl="0" marL="457200" rtl="0" algn="l">
              <a:spcBef>
                <a:spcPts val="0"/>
              </a:spcBef>
              <a:spcAft>
                <a:spcPts val="0"/>
              </a:spcAft>
              <a:buSzPts val="1800"/>
              <a:buChar char="●"/>
            </a:pPr>
            <a:r>
              <a:rPr lang="en"/>
              <a:t>Those dataframes had a couple of columns added.  One column on each specified if it was a car or bike.</a:t>
            </a:r>
            <a:endParaRPr/>
          </a:p>
          <a:p>
            <a:pPr indent="-342900" lvl="0" marL="457200" rtl="0" algn="l">
              <a:spcBef>
                <a:spcPts val="0"/>
              </a:spcBef>
              <a:spcAft>
                <a:spcPts val="0"/>
              </a:spcAft>
              <a:buSzPts val="1800"/>
              <a:buChar char="●"/>
            </a:pPr>
            <a:r>
              <a:rPr lang="en"/>
              <a:t>The two dataframes were merged into one and a csv was created called vehicles_df.csv. </a:t>
            </a:r>
            <a:endParaRPr/>
          </a:p>
          <a:p>
            <a:pPr indent="-342900" lvl="0" marL="457200" rtl="0" algn="l">
              <a:spcBef>
                <a:spcPts val="0"/>
              </a:spcBef>
              <a:spcAft>
                <a:spcPts val="0"/>
              </a:spcAft>
              <a:buSzPts val="1800"/>
              <a:buChar char="●"/>
            </a:pPr>
            <a:r>
              <a:rPr lang="en"/>
              <a:t>A for loop was used to create the location paths of the images and these were stored in a file which was made into the pickle file called vehicle.pkl.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a:solidFill>
            <a:srgbClr val="00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 CreateVehicle_yPickle</a:t>
            </a:r>
            <a:endParaRPr/>
          </a:p>
        </p:txBody>
      </p:sp>
      <p:sp>
        <p:nvSpPr>
          <p:cNvPr id="100" name="Google Shape;100;p17"/>
          <p:cNvSpPr txBox="1"/>
          <p:nvPr>
            <p:ph idx="1" type="body"/>
          </p:nvPr>
        </p:nvSpPr>
        <p:spPr>
          <a:xfrm>
            <a:off x="311700" y="1152475"/>
            <a:ext cx="8520600" cy="3416400"/>
          </a:xfrm>
          <a:prstGeom prst="rect">
            <a:avLst/>
          </a:prstGeom>
          <a:solidFill>
            <a:srgbClr val="00FFFF"/>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Jupyter Notebook file pulled in the vehicles_df.csv.</a:t>
            </a:r>
            <a:endParaRPr/>
          </a:p>
          <a:p>
            <a:pPr indent="-342900" lvl="0" marL="457200" rtl="0" algn="l">
              <a:spcBef>
                <a:spcPts val="0"/>
              </a:spcBef>
              <a:spcAft>
                <a:spcPts val="0"/>
              </a:spcAft>
              <a:buSzPts val="1800"/>
              <a:buChar char="●"/>
            </a:pPr>
            <a:r>
              <a:rPr lang="en"/>
              <a:t>The column, which has the values of car or bike, was made the y target.</a:t>
            </a:r>
            <a:endParaRPr/>
          </a:p>
          <a:p>
            <a:pPr indent="-342900" lvl="0" marL="457200" rtl="0" algn="l">
              <a:spcBef>
                <a:spcPts val="0"/>
              </a:spcBef>
              <a:spcAft>
                <a:spcPts val="0"/>
              </a:spcAft>
              <a:buSzPts val="1800"/>
              <a:buChar char="●"/>
            </a:pPr>
            <a:r>
              <a:rPr lang="en"/>
              <a:t>This was then made into a pickle file called vehicle.pkl.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 PreprocessingVehiclePickle</a:t>
            </a:r>
            <a:endParaRPr/>
          </a:p>
        </p:txBody>
      </p:sp>
      <p:sp>
        <p:nvSpPr>
          <p:cNvPr id="106" name="Google Shape;10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notebook picked up the vehicle pickle which has the X data.</a:t>
            </a:r>
            <a:endParaRPr/>
          </a:p>
          <a:p>
            <a:pPr indent="-342900" lvl="0" marL="457200" rtl="0" algn="l">
              <a:spcBef>
                <a:spcPts val="0"/>
              </a:spcBef>
              <a:spcAft>
                <a:spcPts val="0"/>
              </a:spcAft>
              <a:buSzPts val="1800"/>
              <a:buChar char="●"/>
            </a:pPr>
            <a:r>
              <a:rPr lang="en"/>
              <a:t>The sizes of the images were all over the place, but were resized to 250x250</a:t>
            </a:r>
            <a:endParaRPr/>
          </a:p>
          <a:p>
            <a:pPr indent="-342900" lvl="0" marL="457200" rtl="0" algn="l">
              <a:spcBef>
                <a:spcPts val="0"/>
              </a:spcBef>
              <a:spcAft>
                <a:spcPts val="0"/>
              </a:spcAft>
              <a:buSzPts val="1800"/>
              <a:buChar char="●"/>
            </a:pPr>
            <a:r>
              <a:rPr lang="en"/>
              <a:t>They were then changed to floating point numpy arrays and normalized to 255.</a:t>
            </a:r>
            <a:endParaRPr/>
          </a:p>
          <a:p>
            <a:pPr indent="-342900" lvl="0" marL="457200" rtl="0" algn="l">
              <a:spcBef>
                <a:spcPts val="0"/>
              </a:spcBef>
              <a:spcAft>
                <a:spcPts val="0"/>
              </a:spcAft>
              <a:buSzPts val="1800"/>
              <a:buChar char="●"/>
            </a:pPr>
            <a:r>
              <a:rPr lang="en"/>
              <a:t>The processed images were then loaded into the pickle file called preprocessed_vehicles.pkl.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a:solidFill>
            <a:srgbClr val="00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 CreateModelTrain</a:t>
            </a:r>
            <a:endParaRPr/>
          </a:p>
        </p:txBody>
      </p:sp>
      <p:sp>
        <p:nvSpPr>
          <p:cNvPr id="112" name="Google Shape;112;p19"/>
          <p:cNvSpPr txBox="1"/>
          <p:nvPr>
            <p:ph idx="1" type="body"/>
          </p:nvPr>
        </p:nvSpPr>
        <p:spPr>
          <a:xfrm>
            <a:off x="311700" y="1152475"/>
            <a:ext cx="8520600" cy="3416400"/>
          </a:xfrm>
          <a:prstGeom prst="rect">
            <a:avLst/>
          </a:prstGeom>
          <a:solidFill>
            <a:srgbClr val="00FFFF"/>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the vehicle_y and preprocessed_vehicles pickle files were pulled in.</a:t>
            </a:r>
            <a:endParaRPr/>
          </a:p>
          <a:p>
            <a:pPr indent="-342900" lvl="0" marL="457200" rtl="0" algn="l">
              <a:spcBef>
                <a:spcPts val="0"/>
              </a:spcBef>
              <a:spcAft>
                <a:spcPts val="0"/>
              </a:spcAft>
              <a:buSzPts val="1800"/>
              <a:buChar char="●"/>
            </a:pPr>
            <a:r>
              <a:rPr lang="en"/>
              <a:t>y</a:t>
            </a:r>
            <a:r>
              <a:rPr lang="en"/>
              <a:t> was label encoded.</a:t>
            </a:r>
            <a:endParaRPr/>
          </a:p>
          <a:p>
            <a:pPr indent="-342900" lvl="0" marL="457200" rtl="0" algn="l">
              <a:spcBef>
                <a:spcPts val="0"/>
              </a:spcBef>
              <a:spcAft>
                <a:spcPts val="0"/>
              </a:spcAft>
              <a:buSzPts val="1800"/>
              <a:buChar char="●"/>
            </a:pPr>
            <a:r>
              <a:rPr lang="en"/>
              <a:t>X was double checked for it shapes.  It turned out most were in the RGB channel and others were in the grayscale channel.</a:t>
            </a:r>
            <a:endParaRPr/>
          </a:p>
          <a:p>
            <a:pPr indent="-342900" lvl="0" marL="457200" rtl="0" algn="l">
              <a:spcBef>
                <a:spcPts val="0"/>
              </a:spcBef>
              <a:spcAft>
                <a:spcPts val="0"/>
              </a:spcAft>
              <a:buSzPts val="1800"/>
              <a:buChar char="●"/>
            </a:pPr>
            <a:r>
              <a:rPr lang="en"/>
              <a:t>X was then modified to turn all the images into the RGB channel.</a:t>
            </a:r>
            <a:endParaRPr/>
          </a:p>
          <a:p>
            <a:pPr indent="-342900" lvl="0" marL="457200" rtl="0" algn="l">
              <a:spcBef>
                <a:spcPts val="0"/>
              </a:spcBef>
              <a:spcAft>
                <a:spcPts val="0"/>
              </a:spcAft>
              <a:buSzPts val="1800"/>
              <a:buChar char="●"/>
            </a:pPr>
            <a:r>
              <a:rPr lang="en"/>
              <a:t>A numpy array was created for X.</a:t>
            </a:r>
            <a:endParaRPr/>
          </a:p>
          <a:p>
            <a:pPr indent="-342900" lvl="0" marL="457200" rtl="0" algn="l">
              <a:spcBef>
                <a:spcPts val="0"/>
              </a:spcBef>
              <a:spcAft>
                <a:spcPts val="0"/>
              </a:spcAft>
              <a:buSzPts val="1800"/>
              <a:buChar char="●"/>
            </a:pPr>
            <a:r>
              <a:rPr lang="en"/>
              <a:t>A test/train split was done.</a:t>
            </a:r>
            <a:endParaRPr/>
          </a:p>
          <a:p>
            <a:pPr indent="-342900" lvl="0" marL="457200" rtl="0" algn="l">
              <a:spcBef>
                <a:spcPts val="0"/>
              </a:spcBef>
              <a:spcAft>
                <a:spcPts val="0"/>
              </a:spcAft>
              <a:buSzPts val="1800"/>
              <a:buChar char="●"/>
            </a:pPr>
            <a:r>
              <a:rPr lang="en"/>
              <a:t>A model created.</a:t>
            </a:r>
            <a:endParaRPr/>
          </a:p>
          <a:p>
            <a:pPr indent="-342900" lvl="0" marL="457200" rtl="0" algn="l">
              <a:spcBef>
                <a:spcPts val="0"/>
              </a:spcBef>
              <a:spcAft>
                <a:spcPts val="0"/>
              </a:spcAft>
              <a:buSzPts val="1800"/>
              <a:buChar char="●"/>
            </a:pPr>
            <a:r>
              <a:rPr lang="en"/>
              <a:t>A model compiled.</a:t>
            </a:r>
            <a:endParaRPr/>
          </a:p>
          <a:p>
            <a:pPr indent="-342900" lvl="0" marL="457200" rtl="0" algn="l">
              <a:spcBef>
                <a:spcPts val="0"/>
              </a:spcBef>
              <a:spcAft>
                <a:spcPts val="0"/>
              </a:spcAft>
              <a:buSzPts val="1800"/>
              <a:buChar char="●"/>
            </a:pPr>
            <a:r>
              <a:rPr lang="en"/>
              <a:t>A model trained and optimized.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a:solidFill>
            <a:srgbClr val="00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Optimization</a:t>
            </a:r>
            <a:endParaRPr/>
          </a:p>
        </p:txBody>
      </p:sp>
      <p:sp>
        <p:nvSpPr>
          <p:cNvPr id="118" name="Google Shape;118;p20"/>
          <p:cNvSpPr txBox="1"/>
          <p:nvPr>
            <p:ph idx="1" type="body"/>
          </p:nvPr>
        </p:nvSpPr>
        <p:spPr>
          <a:xfrm>
            <a:off x="311700" y="1152475"/>
            <a:ext cx="8520600" cy="34164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was optimized by changing the number of epochs.  </a:t>
            </a:r>
            <a:r>
              <a:rPr lang="en"/>
              <a:t>Originally ten were run, but that resulted in overfitting.  The number of epochs was gradually reduced and analysed until the final number that gave the best results was achieved.  This was two epochs.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Taken</a:t>
            </a:r>
            <a:endParaRPr/>
          </a:p>
        </p:txBody>
      </p:sp>
      <p:sp>
        <p:nvSpPr>
          <p:cNvPr id="124" name="Google Shape;124;p21"/>
          <p:cNvSpPr txBox="1"/>
          <p:nvPr>
            <p:ph idx="1" type="body"/>
          </p:nvPr>
        </p:nvSpPr>
        <p:spPr>
          <a:xfrm>
            <a:off x="311700" y="1152475"/>
            <a:ext cx="8520600" cy="3648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approach taken changed like a branching tree with dead ends. My first wish was to download video frames from Youtube.  This turned into a dead end even after Tyler helped me.  We next tried pictures from Yolo which didn’t work out either.  There appears to be an issue with my computer setup, using windows, or limitations set by Microsoft.  We’re not sure.  After this I went with a Kaggle image dataset, but it was pretty late in the game.  I </a:t>
            </a:r>
            <a:r>
              <a:rPr lang="en"/>
              <a:t>decided to use Colab since the dataset contained many hundreds of images.  This led to an increase in my Google drive size and an upgrade to 500 units of GPU in Colab for everything to get uploaded into Google Drive and to run.  This cost some money, but it ran fast and my system didn’t crash.  This is how Google Colab cost me money.  But in the end everything worked.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