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4" r:id="rId7"/>
    <p:sldId id="262" r:id="rId8"/>
    <p:sldId id="267" r:id="rId9"/>
    <p:sldId id="263" r:id="rId10"/>
    <p:sldId id="270" r:id="rId11"/>
    <p:sldId id="265" r:id="rId12"/>
    <p:sldId id="266" r:id="rId13"/>
    <p:sldId id="268" r:id="rId14"/>
    <p:sldId id="269" r:id="rId15"/>
    <p:sldId id="272" r:id="rId16"/>
    <p:sldId id="279" r:id="rId17"/>
    <p:sldId id="280" r:id="rId18"/>
    <p:sldId id="273" r:id="rId19"/>
    <p:sldId id="274" r:id="rId20"/>
    <p:sldId id="275" r:id="rId21"/>
    <p:sldId id="276" r:id="rId22"/>
    <p:sldId id="286" r:id="rId23"/>
    <p:sldId id="278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7" r:id="rId36"/>
    <p:sldId id="293" r:id="rId37"/>
    <p:sldId id="294" r:id="rId38"/>
    <p:sldId id="302" r:id="rId39"/>
    <p:sldId id="303" r:id="rId40"/>
    <p:sldId id="301" r:id="rId41"/>
    <p:sldId id="298" r:id="rId42"/>
    <p:sldId id="296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19" autoAdjust="0"/>
  </p:normalViewPr>
  <p:slideViewPr>
    <p:cSldViewPr snapToGrid="0">
      <p:cViewPr varScale="1">
        <p:scale>
          <a:sx n="164" d="100"/>
          <a:sy n="164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Mike Presman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Student &amp; developer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Aspiring </a:t>
          </a:r>
          <a:r>
            <a:rPr lang="en-US" dirty="0" err="1"/>
            <a:t>swe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Teach foundations of python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Teach you backend flask development (part 2)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2-3 years of Python experience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2 Years Flask backend Experience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Python fanboy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man talking on cell phone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LinFactNeighborX="321" custLinFactNeighborY="375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 script on a scree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Mike Presman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Student &amp; developer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Aspiring </a:t>
          </a:r>
          <a:r>
            <a:rPr lang="en-US" sz="1200" kern="1200" dirty="0" err="1"/>
            <a:t>swe</a:t>
          </a:r>
          <a:endParaRPr lang="en-US" sz="1200" kern="1200" dirty="0"/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Teach foundations of python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Teach you backend flask development (part 2)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8725" y="378556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2-3 years of Python experience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 Years Flask backend Experience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Python fanboy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198593021/" TargetMode="External"/><Relationship Id="rId2" Type="http://schemas.openxmlformats.org/officeDocument/2006/relationships/hyperlink" Target="https://github.com/mikepresma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iguelgrinberg.com/post/the-flask-mega-tutorial-part-i-hello-world" TargetMode="External"/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ftp/python/3.8.5/python-3.8.5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125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487936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Python for the Real world:</a:t>
            </a: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a hackathon Crash course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2261" y="4489812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Part (1/2) - Foundation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9B73-0AF5-418B-807E-3CEEE2D9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FF63-7FB0-4B96-963E-CF77FB73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/>
              <a:t>Funny enough windows and mac was the easiest. But Ubuntu worked fine after one small fix.</a:t>
            </a:r>
          </a:p>
          <a:p>
            <a:endParaRPr lang="en-CA" sz="2800" dirty="0"/>
          </a:p>
          <a:p>
            <a:r>
              <a:rPr lang="en-CA" sz="2800" dirty="0"/>
              <a:t>Struggled? So did I when I first began</a:t>
            </a:r>
          </a:p>
          <a:p>
            <a:endParaRPr lang="en-CA" sz="2800" dirty="0"/>
          </a:p>
          <a:p>
            <a:r>
              <a:rPr lang="en-CA" sz="2800" dirty="0"/>
              <a:t>Didn’t work? No Problem. Not strongly needed to have it installed can still follow along without missing anything and setup later !</a:t>
            </a:r>
          </a:p>
        </p:txBody>
      </p:sp>
    </p:spTree>
    <p:extLst>
      <p:ext uri="{BB962C8B-B14F-4D97-AF65-F5344CB8AC3E}">
        <p14:creationId xmlns:p14="http://schemas.microsoft.com/office/powerpoint/2010/main" val="155432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E80E-31A7-4122-9912-DF6766DE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Alternative – </a:t>
            </a:r>
            <a:r>
              <a:rPr lang="en-CA" dirty="0" err="1"/>
              <a:t>Easi</a:t>
            </a:r>
            <a:r>
              <a:rPr lang="en-CA" dirty="0"/>
              <a:t>(er)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896DE-3EDA-489A-9122-A9AD6E6E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https://www.programiz.com/python-programming/online-compiler/</a:t>
            </a:r>
          </a:p>
        </p:txBody>
      </p:sp>
    </p:spTree>
    <p:extLst>
      <p:ext uri="{BB962C8B-B14F-4D97-AF65-F5344CB8AC3E}">
        <p14:creationId xmlns:p14="http://schemas.microsoft.com/office/powerpoint/2010/main" val="75474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9B4C-0ECE-4926-8078-751AD19E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4242"/>
            <a:ext cx="10058400" cy="1371600"/>
          </a:xfrm>
        </p:spPr>
        <p:txBody>
          <a:bodyPr/>
          <a:lstStyle/>
          <a:p>
            <a:r>
              <a:rPr lang="en-CA" dirty="0"/>
              <a:t>Python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E9A0-52C6-4319-BD07-32463111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When to use Python ? When not Use it?</a:t>
            </a:r>
          </a:p>
          <a:p>
            <a:r>
              <a:rPr lang="en-CA" sz="2400" dirty="0"/>
              <a:t>Weakly Typed </a:t>
            </a:r>
          </a:p>
          <a:p>
            <a:r>
              <a:rPr lang="en-CA" sz="2400" dirty="0"/>
              <a:t>Procedural, OOP, and Functional Support</a:t>
            </a:r>
          </a:p>
          <a:p>
            <a:r>
              <a:rPr lang="en-CA" sz="2400" dirty="0"/>
              <a:t>Easy to Pickup</a:t>
            </a:r>
          </a:p>
          <a:p>
            <a:r>
              <a:rPr lang="en-CA" sz="2400" dirty="0"/>
              <a:t>Multiplatform (Unix and Windows)</a:t>
            </a:r>
          </a:p>
          <a:p>
            <a:r>
              <a:rPr lang="en-CA" sz="2400" dirty="0"/>
              <a:t>Why use Python at a Hackathon</a:t>
            </a:r>
          </a:p>
        </p:txBody>
      </p:sp>
    </p:spTree>
    <p:extLst>
      <p:ext uri="{BB962C8B-B14F-4D97-AF65-F5344CB8AC3E}">
        <p14:creationId xmlns:p14="http://schemas.microsoft.com/office/powerpoint/2010/main" val="378077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1269-165C-493A-94D6-C9B79A87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" y="0"/>
            <a:ext cx="9265920" cy="883379"/>
          </a:xfrm>
        </p:spPr>
        <p:txBody>
          <a:bodyPr/>
          <a:lstStyle/>
          <a:p>
            <a:r>
              <a:rPr lang="en-CA" dirty="0"/>
              <a:t>Flow of a Python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CF8DA-A72B-47B9-92F9-CB7A1B0D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668" y="676889"/>
            <a:ext cx="6898023" cy="58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8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B9A7-8BAF-4F0F-BB99-27F6B130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Alternative flow – Notice 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AD27E-2816-45E4-8721-3D895B108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6" y="1959699"/>
            <a:ext cx="10402676" cy="171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8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A1D6-9183-46A2-98D5-24AF7F31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146665"/>
          </a:xfrm>
        </p:spPr>
        <p:txBody>
          <a:bodyPr/>
          <a:lstStyle/>
          <a:p>
            <a:r>
              <a:rPr lang="en-CA" dirty="0"/>
              <a:t>Types and Useful Methods</a:t>
            </a:r>
          </a:p>
        </p:txBody>
      </p:sp>
    </p:spTree>
    <p:extLst>
      <p:ext uri="{BB962C8B-B14F-4D97-AF65-F5344CB8AC3E}">
        <p14:creationId xmlns:p14="http://schemas.microsoft.com/office/powerpoint/2010/main" val="344639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D8F1-7BBF-4A89-AB7B-A3A6556B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int, float, str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ED47-1C00-42A1-B5C1-C23D336C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Initalizing</a:t>
            </a:r>
            <a:r>
              <a:rPr lang="en-CA" dirty="0"/>
              <a:t> an int, float and str respectively. (Loosely typed)</a:t>
            </a:r>
          </a:p>
          <a:p>
            <a:pPr lvl="1"/>
            <a:r>
              <a:rPr lang="en-CA" dirty="0" err="1"/>
              <a:t>some_int</a:t>
            </a:r>
            <a:r>
              <a:rPr lang="en-CA" dirty="0"/>
              <a:t> = 500</a:t>
            </a:r>
          </a:p>
          <a:p>
            <a:pPr lvl="1"/>
            <a:r>
              <a:rPr lang="en-CA" dirty="0" err="1"/>
              <a:t>some_float</a:t>
            </a:r>
            <a:r>
              <a:rPr lang="en-CA" dirty="0"/>
              <a:t> = 500.0</a:t>
            </a:r>
          </a:p>
          <a:p>
            <a:pPr lvl="1"/>
            <a:r>
              <a:rPr lang="en-CA" dirty="0" err="1"/>
              <a:t>some_str</a:t>
            </a:r>
            <a:r>
              <a:rPr lang="en-CA" dirty="0"/>
              <a:t> = “500” (or ‘500’ with single brackets)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First ! How do you figure out type? – The </a:t>
            </a:r>
            <a:r>
              <a:rPr lang="en-CA" i="1" u="sng" dirty="0">
                <a:highlight>
                  <a:srgbClr val="FFFF00"/>
                </a:highlight>
              </a:rPr>
              <a:t>type</a:t>
            </a:r>
            <a:r>
              <a:rPr lang="en-CA" dirty="0"/>
              <a:t> keyword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27432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F4F73-4826-4944-B391-16037246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16" y="3714581"/>
            <a:ext cx="4640986" cy="2671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CE239-A6A2-44A3-9C1F-EB8E8E2E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64" y="3714581"/>
            <a:ext cx="201005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07C5-D5E5-4548-ABE9-0AACB831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One Type to Another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7756E-EBE9-46CD-A0C7-5C4E1411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38" y="1800475"/>
            <a:ext cx="3505689" cy="4210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0F4A7-A48C-4C15-9668-63FFEE8D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419" y="1847288"/>
            <a:ext cx="2280913" cy="21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827A-C3F6-4802-9BE6-AEA4D2F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Dictionaries, Lists, and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A624-A6A2-4AF9-AA0F-F0765CBA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93" y="1625535"/>
            <a:ext cx="10058400" cy="1251622"/>
          </a:xfrm>
        </p:spPr>
        <p:txBody>
          <a:bodyPr/>
          <a:lstStyle/>
          <a:p>
            <a:r>
              <a:rPr lang="en-CA" dirty="0"/>
              <a:t>Dictionary – Similar to Java HashMap&lt;T&gt; type</a:t>
            </a:r>
          </a:p>
          <a:p>
            <a:r>
              <a:rPr lang="en-CA" dirty="0"/>
              <a:t>Lists – similar to array type in Java</a:t>
            </a:r>
          </a:p>
          <a:p>
            <a:r>
              <a:rPr lang="en-CA" dirty="0"/>
              <a:t>Sets – an unordered, unindexable array, that contains unique elements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42FE2-9FBC-46BA-B6F5-31B01545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4" y="2619661"/>
            <a:ext cx="6080526" cy="4120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672B0-D159-442C-B793-510952213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319" y="2920154"/>
            <a:ext cx="3001612" cy="33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2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8CA3-2881-4D2D-96A3-8AB5C52F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Iterating a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93E5A-0D17-4CAA-995F-BE801E94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8" y="2179783"/>
            <a:ext cx="4020111" cy="819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3D7AE-D5E8-4758-8DA8-0A72B7A94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90" y="2141677"/>
            <a:ext cx="37152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8309E1-987B-446A-8D79-7C552976ED30}"/>
              </a:ext>
            </a:extLst>
          </p:cNvPr>
          <p:cNvSpPr txBox="1"/>
          <p:nvPr/>
        </p:nvSpPr>
        <p:spPr>
          <a:xfrm>
            <a:off x="855282" y="3429000"/>
            <a:ext cx="477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Another Way- Get a Tuple that is unpacked on call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A7D74-3C53-4D46-935E-86D7D82D4273}"/>
              </a:ext>
            </a:extLst>
          </p:cNvPr>
          <p:cNvSpPr txBox="1"/>
          <p:nvPr/>
        </p:nvSpPr>
        <p:spPr>
          <a:xfrm>
            <a:off x="927108" y="1579418"/>
            <a:ext cx="212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39A405-599A-4429-8983-D7C225A92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360" y="4136172"/>
            <a:ext cx="371527" cy="8573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7D9D79-27CB-4DEC-BEAB-37B0F00CA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" y="4185394"/>
            <a:ext cx="327705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2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Who Am I, What am I here for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97272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3FC7-32BD-44BF-B3B1-E8F4579D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Boolean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4BDE1-71E0-4FDA-8374-3E428B079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99" y="2207196"/>
            <a:ext cx="4157500" cy="4205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73D40-576F-47B1-BA5B-687BDC36910F}"/>
              </a:ext>
            </a:extLst>
          </p:cNvPr>
          <p:cNvSpPr txBox="1"/>
          <p:nvPr/>
        </p:nvSpPr>
        <p:spPr>
          <a:xfrm>
            <a:off x="1012371" y="1783080"/>
            <a:ext cx="941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 unique behaviour that you might not expect…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9D33A-00F5-4727-9ABF-3F1DFDB34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3" y="3956204"/>
            <a:ext cx="1857100" cy="24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DD2C-A99A-423C-A2D0-3944E373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17" y="-186897"/>
            <a:ext cx="10058400" cy="1371600"/>
          </a:xfrm>
        </p:spPr>
        <p:txBody>
          <a:bodyPr>
            <a:normAutofit/>
          </a:bodyPr>
          <a:lstStyle/>
          <a:p>
            <a:r>
              <a:rPr lang="en-CA" sz="2000" dirty="0"/>
              <a:t>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7BC26-5C1E-4853-8A25-863F80DF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5" y="678717"/>
            <a:ext cx="8042844" cy="5500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8E38CD-D139-4D6A-AE16-D2FAF529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823" y="4273625"/>
            <a:ext cx="1495634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0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F993-81E0-4F6E-BFC4-9419D197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CA0FB-1005-4DDC-AFBF-CBBA099A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56" y="1645017"/>
            <a:ext cx="8869013" cy="1552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501A61-C6F1-4E37-BE9D-D567FCBAD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447" y="2421413"/>
            <a:ext cx="733527" cy="724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E05EB-3216-40FC-8964-044E59951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92" y="3366678"/>
            <a:ext cx="10860016" cy="1667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046688-F5E7-4FFC-8EE6-B07195CFA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823" y="4434038"/>
            <a:ext cx="305795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62F0-BB5E-4D16-A5D2-602421EA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 – 3</a:t>
            </a:r>
            <a:br>
              <a:rPr lang="en-CA" dirty="0"/>
            </a:b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03F0F-5A1D-47E3-B12E-5D393077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1470474"/>
            <a:ext cx="10726647" cy="2391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3DCBB-1B09-4D23-B2D2-D7DE29249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917" y="4110087"/>
            <a:ext cx="112410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6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529-C1E3-4CAD-8C46-531C75D9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55" y="-59406"/>
            <a:ext cx="10058400" cy="1371600"/>
          </a:xfrm>
        </p:spPr>
        <p:txBody>
          <a:bodyPr/>
          <a:lstStyle/>
          <a:p>
            <a:r>
              <a:rPr lang="en-CA" dirty="0"/>
              <a:t>Loops, and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3CEE0-DABC-4A70-87B1-D52B1693A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60" y="1013281"/>
            <a:ext cx="2476846" cy="2657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4C186-FB9E-4D2C-9D2D-1301B5A7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201" y="1177027"/>
            <a:ext cx="1476581" cy="131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DB1782-3A03-4B0B-9C78-D11C68AC8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75" y="4069384"/>
            <a:ext cx="9050013" cy="2286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9EB851-B25A-4796-9AB2-9B0EDDFD6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448" y="1442822"/>
            <a:ext cx="1524213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3FD7-8F25-47BB-9EA6-CC816B93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Loops and Statements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0C51E-A156-4B32-A435-CE003FED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57" y="1804393"/>
            <a:ext cx="2543530" cy="1571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6F7BD9-D1E2-4771-A00F-709EBE26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397" y="2682680"/>
            <a:ext cx="523948" cy="3439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200282-0226-41DF-B8BA-E5C656F64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911" y="1856899"/>
            <a:ext cx="4810796" cy="1676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A0DF51-BCFB-4117-8E6D-53071C269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702" y="3668771"/>
            <a:ext cx="170521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0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1F92-830A-4881-BE40-051F4F94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‘In’ Keyword, Pass, Continue, Break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E2ED7-7E6D-4B9A-B224-1E1FD0150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11" y="2090212"/>
            <a:ext cx="4124901" cy="3791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378490-4224-4BC3-AEBC-A0B309831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345" y="4825538"/>
            <a:ext cx="1552792" cy="924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56F809-3356-45C9-9490-95C5B74B3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548" y="1856841"/>
            <a:ext cx="6296904" cy="790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D96D08-9AAF-4E47-9D10-AB43AAE59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908" y="3228440"/>
            <a:ext cx="4831802" cy="24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41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DC32-379E-4B0C-AF18-9CC5F7AD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Good to Know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D9EA-DD63-4979-B007-D89CE75F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8265"/>
            <a:ext cx="9924473" cy="1720735"/>
          </a:xfrm>
        </p:spPr>
        <p:txBody>
          <a:bodyPr/>
          <a:lstStyle/>
          <a:p>
            <a:r>
              <a:rPr lang="en-CA" dirty="0"/>
              <a:t>I don’t like discussing specific object methods because there are so many, but these are unavoidable and good to know they exist.</a:t>
            </a:r>
          </a:p>
          <a:p>
            <a:r>
              <a:rPr lang="en-CA" dirty="0"/>
              <a:t>Pro Tip: Don’t remember how to use something forcibly, learn that it exists so you can google it after</a:t>
            </a:r>
          </a:p>
          <a:p>
            <a:pPr lvl="1"/>
            <a:r>
              <a:rPr lang="en-CA" dirty="0"/>
              <a:t>This is why </a:t>
            </a:r>
            <a:r>
              <a:rPr lang="en-CA" dirty="0" err="1"/>
              <a:t>Stackoverflow</a:t>
            </a:r>
            <a:r>
              <a:rPr lang="en-CA" dirty="0"/>
              <a:t> exists :D</a:t>
            </a:r>
          </a:p>
          <a:p>
            <a:pPr lvl="1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CD49E-91DF-4637-91BD-E321D7C86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3324909"/>
            <a:ext cx="11155332" cy="2591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A95456-3402-4830-98E2-67F703DCF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294" y="3129765"/>
            <a:ext cx="248637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0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42A4-C9C3-4443-8BE6-62496FE1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06" y="0"/>
            <a:ext cx="10058400" cy="1371600"/>
          </a:xfrm>
        </p:spPr>
        <p:txBody>
          <a:bodyPr/>
          <a:lstStyle/>
          <a:p>
            <a:r>
              <a:rPr lang="en-CA" dirty="0"/>
              <a:t>Pass by Object Reference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1416-4E48-48AA-A941-898B3CD5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97" y="872836"/>
            <a:ext cx="10986654" cy="5095702"/>
          </a:xfrm>
        </p:spPr>
        <p:txBody>
          <a:bodyPr/>
          <a:lstStyle/>
          <a:p>
            <a:r>
              <a:rPr lang="en-CA" sz="2400" dirty="0"/>
              <a:t>Huh ?</a:t>
            </a:r>
          </a:p>
          <a:p>
            <a:r>
              <a:rPr lang="en-CA" sz="2400" dirty="0"/>
              <a:t>This understanding requires knowledge on how python handles objects and variable binding</a:t>
            </a:r>
          </a:p>
          <a:p>
            <a:r>
              <a:rPr lang="en-CA" sz="2400" dirty="0"/>
              <a:t>Beyond the scope of this workshop</a:t>
            </a:r>
          </a:p>
          <a:p>
            <a:endParaRPr lang="en-CA" sz="2400" dirty="0"/>
          </a:p>
          <a:p>
            <a:r>
              <a:rPr lang="en-CA" sz="2400" dirty="0"/>
              <a:t>We will just say Pass by Value. Good enough and consistent with what you know, Like Java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7443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52821-6B64-4F21-88B3-36AD965A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37" y="571107"/>
            <a:ext cx="11385326" cy="5715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D03205-1D38-4F23-A4FD-DD2B361F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124" y="1277713"/>
            <a:ext cx="3258005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88AC-2F2C-4487-835E-2A254610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C1DFC5-7A2B-4108-9599-9F851BC83D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0" y="2103120"/>
            <a:ext cx="10058400" cy="1508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hlinkClick r:id="rId2"/>
              </a:rPr>
              <a:t>https://github.com/mikepresman</a:t>
            </a:r>
            <a:r>
              <a:rPr lang="en-CA" sz="2400" dirty="0"/>
              <a:t> </a:t>
            </a:r>
          </a:p>
          <a:p>
            <a:r>
              <a:rPr lang="en-CA" sz="2400" dirty="0">
                <a:hlinkClick r:id="rId3"/>
              </a:rPr>
              <a:t>https://www.linkedin.com/in/198593021/</a:t>
            </a:r>
            <a:endParaRPr lang="en-CA" sz="2400" dirty="0"/>
          </a:p>
          <a:p>
            <a:r>
              <a:rPr lang="en-CA" sz="2400" dirty="0"/>
              <a:t>mikepresman@gmail.com</a:t>
            </a:r>
          </a:p>
        </p:txBody>
      </p:sp>
    </p:spTree>
    <p:extLst>
      <p:ext uri="{BB962C8B-B14F-4D97-AF65-F5344CB8AC3E}">
        <p14:creationId xmlns:p14="http://schemas.microsoft.com/office/powerpoint/2010/main" val="652148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591C-E193-4AB0-90DC-D1B89298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7" y="609343"/>
            <a:ext cx="10058400" cy="3796402"/>
          </a:xfrm>
        </p:spPr>
        <p:txBody>
          <a:bodyPr/>
          <a:lstStyle/>
          <a:p>
            <a:r>
              <a:rPr lang="en-CA" dirty="0"/>
              <a:t>More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3155695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7454-60E4-45A8-9C2A-6BB3B287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Comprehension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AFBCC-E99A-422A-8397-DD0CEA9B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58" y="2614030"/>
            <a:ext cx="4376790" cy="2371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79BBA-D26F-4561-8A74-C92A665D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17" y="2912713"/>
            <a:ext cx="6165273" cy="1249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9203F-B38D-4247-A265-A6192DE4524B}"/>
              </a:ext>
            </a:extLst>
          </p:cNvPr>
          <p:cNvSpPr txBox="1"/>
          <p:nvPr/>
        </p:nvSpPr>
        <p:spPr>
          <a:xfrm>
            <a:off x="5160138" y="2912713"/>
            <a:ext cx="109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09005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826-6AB5-4A03-A0D3-E8628DC8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84879-C9D3-4BF9-ADAC-70628FBC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5" y="1796759"/>
            <a:ext cx="4544059" cy="1286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24A29-AC48-4CFE-B5E7-7E0E13151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198" y="2439786"/>
            <a:ext cx="2010056" cy="628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7DE22-A716-48E3-9B2E-D1E8EFCE9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47" y="3789477"/>
            <a:ext cx="4324954" cy="2162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7DAEE-ECBA-41A6-BBCD-0BB84F342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910" y="5129404"/>
            <a:ext cx="2238687" cy="108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E31DFD-6352-4B1D-8624-719B8DC0C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505" y="1728596"/>
            <a:ext cx="6049219" cy="3000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642E2A-B174-46A8-9C0E-54EAA8D6A4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0615" y="1928553"/>
            <a:ext cx="356284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9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633A-D022-4EA9-91E7-71B913AD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Decorators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67070F-F1F9-4A34-B35E-F7C96785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00" y="1642768"/>
            <a:ext cx="7192379" cy="4572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2E4A63-3389-4FC3-B60A-333F3835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104" y="5534489"/>
            <a:ext cx="1657581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4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B871-EF32-489E-AF96-0090B60E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 Managers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D95DE-AE4A-47B9-86F9-0E74FC41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02" y="1985099"/>
            <a:ext cx="4720902" cy="1522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805089-891B-48B1-B634-4C103A15D082}"/>
              </a:ext>
            </a:extLst>
          </p:cNvPr>
          <p:cNvSpPr txBox="1"/>
          <p:nvPr/>
        </p:nvSpPr>
        <p:spPr>
          <a:xfrm>
            <a:off x="666502" y="3757816"/>
            <a:ext cx="315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File gets closed automatically out of the scope thanks to context manager of open()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F9732-C5D6-4708-8EED-B1F4BE85A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315" y="1671027"/>
            <a:ext cx="5725324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19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08EC-5AC9-49E6-914F-536A4052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Lambda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EF4EC-E155-4802-BDA7-303A1F2F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02" y="1763577"/>
            <a:ext cx="8263816" cy="3592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F7ED4-84ED-42DB-A8C9-0741F8531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2" y="2449377"/>
            <a:ext cx="3677693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9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9BEE-CFE2-48E1-8410-7A1B34D1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Lambda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A215E-471C-4225-9D55-7E9470CFA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68" y="2014194"/>
            <a:ext cx="11082117" cy="581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9262A-3631-44FB-AB0E-5062FAFC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100" y="2162148"/>
            <a:ext cx="562053" cy="285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D4114-90F9-4232-B11F-EE15727B7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68" y="3052651"/>
            <a:ext cx="9384614" cy="2573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8CAE29-2986-4770-BD44-1A8CB1EC5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588" y="4252894"/>
            <a:ext cx="877911" cy="6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BE50-0660-4B5E-9EBC-499DEFB4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5F328-518D-4619-B95D-AEBCD536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90" y="1804761"/>
            <a:ext cx="7760407" cy="4046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78D15C-3B4C-4997-809D-A6BA6F878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47" y="2928867"/>
            <a:ext cx="88594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93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0766-9340-4BF9-9F00-83D3916E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 We Will Discuss next </a:t>
            </a:r>
            <a:r>
              <a:rPr lang="en-CA" dirty="0" err="1"/>
              <a:t>TIme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C83E-7C6F-4A0D-A1E0-FED483F7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Imports</a:t>
            </a:r>
          </a:p>
          <a:p>
            <a:r>
              <a:rPr lang="en-CA" dirty="0"/>
              <a:t>Project Structure</a:t>
            </a:r>
          </a:p>
          <a:p>
            <a:r>
              <a:rPr lang="en-CA" dirty="0"/>
              <a:t>In Depth Classes</a:t>
            </a:r>
          </a:p>
          <a:p>
            <a:r>
              <a:rPr lang="en-CA" dirty="0"/>
              <a:t>Coming Together</a:t>
            </a:r>
          </a:p>
          <a:p>
            <a:r>
              <a:rPr lang="en-CA" dirty="0"/>
              <a:t>Flask of course</a:t>
            </a:r>
          </a:p>
        </p:txBody>
      </p:sp>
    </p:spTree>
    <p:extLst>
      <p:ext uri="{BB962C8B-B14F-4D97-AF65-F5344CB8AC3E}">
        <p14:creationId xmlns:p14="http://schemas.microsoft.com/office/powerpoint/2010/main" val="2315959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145B-4A24-4306-8B24-3B1B615B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27" y="254667"/>
            <a:ext cx="10058400" cy="1371600"/>
          </a:xfrm>
        </p:spPr>
        <p:txBody>
          <a:bodyPr>
            <a:normAutofit/>
          </a:bodyPr>
          <a:lstStyle/>
          <a:p>
            <a:r>
              <a:rPr lang="en-CA" sz="2400" dirty="0"/>
              <a:t>Example Project. Compare this to the amount of lines it would take in 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196D6-E9DF-4E17-A072-FF9E5CD3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" y="1354972"/>
            <a:ext cx="9356436" cy="495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4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260E-488E-4732-8E73-F326F261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/>
              <a:t>Goals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4545-9BBD-49E9-9A0B-A9EF7255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3600" dirty="0"/>
              <a:t>Lay a foundation for Python Development</a:t>
            </a:r>
          </a:p>
          <a:p>
            <a:endParaRPr lang="en-CA" sz="3600" dirty="0"/>
          </a:p>
          <a:p>
            <a:r>
              <a:rPr lang="en-CA" sz="3600" dirty="0"/>
              <a:t>Get you ready for part 2 of this series (Flask backend development)</a:t>
            </a:r>
          </a:p>
          <a:p>
            <a:endParaRPr lang="en-CA" sz="3600" dirty="0"/>
          </a:p>
          <a:p>
            <a:r>
              <a:rPr lang="en-CA" sz="3600" dirty="0"/>
              <a:t>Get you Hackathon ready</a:t>
            </a:r>
          </a:p>
        </p:txBody>
      </p:sp>
    </p:spTree>
    <p:extLst>
      <p:ext uri="{BB962C8B-B14F-4D97-AF65-F5344CB8AC3E}">
        <p14:creationId xmlns:p14="http://schemas.microsoft.com/office/powerpoint/2010/main" val="204866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B227-C281-4826-8C62-FCF02A20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EC44-DF5A-4D3A-9168-52FF257E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hlinkClick r:id="rId2"/>
              </a:rPr>
              <a:t>https://automatetheboringstuff.com/</a:t>
            </a:r>
            <a:endParaRPr lang="en-CA" sz="2800" dirty="0"/>
          </a:p>
          <a:p>
            <a:r>
              <a:rPr lang="en-CA" sz="2800" dirty="0">
                <a:hlinkClick r:id="rId3"/>
              </a:rPr>
              <a:t>https://blog.miguelgrinberg.com/post/the-flask-mega-tutorial-part-i-hello-world</a:t>
            </a:r>
            <a:endParaRPr lang="en-CA" sz="2800" dirty="0"/>
          </a:p>
          <a:p>
            <a:r>
              <a:rPr lang="en-CA" sz="2800" dirty="0">
                <a:hlinkClick r:id="rId4"/>
              </a:rPr>
              <a:t>https://docs.python.org/3/</a:t>
            </a:r>
            <a:endParaRPr lang="en-CA" sz="2800" dirty="0"/>
          </a:p>
          <a:p>
            <a:r>
              <a:rPr lang="en-CA" sz="2800" dirty="0"/>
              <a:t>https://pypi.org/</a:t>
            </a:r>
          </a:p>
        </p:txBody>
      </p:sp>
    </p:spTree>
    <p:extLst>
      <p:ext uri="{BB962C8B-B14F-4D97-AF65-F5344CB8AC3E}">
        <p14:creationId xmlns:p14="http://schemas.microsoft.com/office/powerpoint/2010/main" val="3108283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0447-9F1E-4760-B9BE-BB3FDA92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6217-D1A2-4680-AF1B-AFE8E38D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34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01B0-877E-42B4-B8E8-1670AD92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this Workshop I</a:t>
            </a:r>
            <a:r>
              <a:rPr lang="en-CA"/>
              <a:t>snt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D218-C83A-4778-BB3E-078A6BD6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Will not teach you fundamental programming</a:t>
            </a:r>
          </a:p>
          <a:p>
            <a:pPr lvl="1"/>
            <a:r>
              <a:rPr lang="en-CA" dirty="0"/>
              <a:t>Expressions, Statements, Paradigms etc.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Goal of this workshop is to teach you Python. Hopefully you have an understanding of basics and or have completed EECS1012 or equivalent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This workshop may seem elementary but please note that basic python is a required foundation for backend flask development.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Gotta</a:t>
            </a:r>
            <a:r>
              <a:rPr lang="en-CA" dirty="0"/>
              <a:t> learn what a theorem is before we learn how to prove one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023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DB7B-F51B-4F15-ACEB-DED4869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Examples of Potential End-product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A56A9E6-BABD-4E23-8FF0-6B065E2E5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44" y="1870470"/>
            <a:ext cx="5253897" cy="288996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80C0A3A-7B73-4B65-B2C1-A7BC6587A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20" y="1870470"/>
            <a:ext cx="5701936" cy="28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1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5B83-EFAC-42C5-8A75-900C1B09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Don’t want to end up with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045A7-DE42-4F29-895C-81AC8C073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82" y="1782163"/>
            <a:ext cx="11394901" cy="4482980"/>
          </a:xfrm>
        </p:spPr>
      </p:pic>
    </p:spTree>
    <p:extLst>
      <p:ext uri="{BB962C8B-B14F-4D97-AF65-F5344CB8AC3E}">
        <p14:creationId xmlns:p14="http://schemas.microsoft.com/office/powerpoint/2010/main" val="168417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DCD4-6F85-4CFF-B625-3538F760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(Hard(er) 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5F9C-146F-487B-A998-354BE4B94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Python3+</a:t>
            </a:r>
          </a:p>
          <a:p>
            <a:r>
              <a:rPr lang="en-CA" dirty="0"/>
              <a:t>Pip Package Manager, What is a Package Manager (We will use it heavily in part 2)</a:t>
            </a:r>
          </a:p>
          <a:p>
            <a:r>
              <a:rPr lang="en-CA" dirty="0"/>
              <a:t>A </a:t>
            </a:r>
            <a:r>
              <a:rPr lang="en-CA" dirty="0" err="1"/>
              <a:t>virtualenviornment</a:t>
            </a:r>
            <a:r>
              <a:rPr lang="en-CA" dirty="0"/>
              <a:t> (</a:t>
            </a:r>
            <a:r>
              <a:rPr lang="en-CA" dirty="0" err="1"/>
              <a:t>venv</a:t>
            </a:r>
            <a:r>
              <a:rPr lang="en-CA" dirty="0"/>
              <a:t> or </a:t>
            </a:r>
            <a:r>
              <a:rPr lang="en-CA" dirty="0" err="1"/>
              <a:t>virtualenv</a:t>
            </a:r>
            <a:r>
              <a:rPr lang="en-CA" dirty="0"/>
              <a:t>) – Why we use it (Separation of libraries)</a:t>
            </a:r>
          </a:p>
          <a:p>
            <a:r>
              <a:rPr lang="en-CA" dirty="0"/>
              <a:t>Windows &amp; Mac: First Screen Add Python to PATH, checkmark it then do basic installation (not manual)</a:t>
            </a:r>
          </a:p>
          <a:p>
            <a:r>
              <a:rPr lang="en-CA" dirty="0"/>
              <a:t>Windows : </a:t>
            </a:r>
            <a:r>
              <a:rPr lang="en-CA" dirty="0">
                <a:hlinkClick r:id="rId2"/>
              </a:rPr>
              <a:t>https://www.python.org/ftp/python/3.8.5/python-3.8.5.exe</a:t>
            </a:r>
            <a:endParaRPr lang="en-CA" dirty="0"/>
          </a:p>
          <a:p>
            <a:r>
              <a:rPr lang="en-CA" dirty="0"/>
              <a:t>Ubuntu/Debian Distros: </a:t>
            </a:r>
            <a:r>
              <a:rPr lang="en-CA" dirty="0" err="1"/>
              <a:t>sudo</a:t>
            </a:r>
            <a:r>
              <a:rPr lang="en-CA" dirty="0"/>
              <a:t> apt install python3.8</a:t>
            </a:r>
          </a:p>
          <a:p>
            <a:pPr marL="2271400" lvl="8" indent="0">
              <a:buNone/>
            </a:pPr>
            <a:r>
              <a:rPr lang="en-CA" dirty="0"/>
              <a:t> (MAYBE; DON’T RUN YET) </a:t>
            </a:r>
            <a:r>
              <a:rPr lang="en-CA" dirty="0" err="1"/>
              <a:t>sudo</a:t>
            </a:r>
            <a:r>
              <a:rPr lang="en-CA" dirty="0"/>
              <a:t> apt-get install python3.8-venv</a:t>
            </a:r>
          </a:p>
          <a:p>
            <a:r>
              <a:rPr lang="en-CA" dirty="0"/>
              <a:t>Mac OSX: https://www.python.org/downloads/mac-osx/</a:t>
            </a:r>
          </a:p>
          <a:p>
            <a:pPr lvl="1"/>
            <a:r>
              <a:rPr lang="en-CA" dirty="0"/>
              <a:t>Should all come with Pip</a:t>
            </a:r>
          </a:p>
          <a:p>
            <a:r>
              <a:rPr lang="en-CA" dirty="0" err="1"/>
              <a:t>Texteditor</a:t>
            </a:r>
            <a:r>
              <a:rPr lang="en-CA" dirty="0"/>
              <a:t> (I recommend VSC)</a:t>
            </a:r>
          </a:p>
          <a:p>
            <a:pPr marL="27432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890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749D-A86A-4AE8-88BD-46B1784A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86" y="305771"/>
            <a:ext cx="10058400" cy="1371600"/>
          </a:xfrm>
        </p:spPr>
        <p:txBody>
          <a:bodyPr/>
          <a:lstStyle/>
          <a:p>
            <a:r>
              <a:rPr lang="en-CA" dirty="0"/>
              <a:t>Setting up </a:t>
            </a:r>
            <a:r>
              <a:rPr lang="en-CA" dirty="0" err="1"/>
              <a:t>Virtualenv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A0AA-2D44-4592-8667-BA4431AA5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7371"/>
            <a:ext cx="10058400" cy="4275373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A little tricky because Windows handles things differently than Unix (Mac and Linux)</a:t>
            </a:r>
          </a:p>
          <a:p>
            <a:r>
              <a:rPr lang="en-CA" dirty="0"/>
              <a:t>For Windows on your own time search up WSL to get a Linux emulated terminal – not now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r>
              <a:rPr lang="en-CA" dirty="0">
                <a:sym typeface="Wingdings" panose="05000000000000000000" pitchFamily="2" charset="2"/>
              </a:rPr>
              <a:t>Anything with $ and brackets is a command, do not type the dollar sign or brackets</a:t>
            </a:r>
          </a:p>
          <a:p>
            <a:r>
              <a:rPr lang="en-CA" dirty="0">
                <a:sym typeface="Wingdings" panose="05000000000000000000" pitchFamily="2" charset="2"/>
              </a:rPr>
              <a:t>On Windows, Mac and Linux, Open Terminal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Windows, windows key + r, type $‘</a:t>
            </a:r>
            <a:r>
              <a:rPr lang="en-CA" dirty="0" err="1">
                <a:sym typeface="Wingdings" panose="05000000000000000000" pitchFamily="2" charset="2"/>
              </a:rPr>
              <a:t>cmd</a:t>
            </a:r>
            <a:r>
              <a:rPr lang="en-CA" dirty="0">
                <a:sym typeface="Wingdings" panose="05000000000000000000" pitchFamily="2" charset="2"/>
              </a:rPr>
              <a:t>’, hit enter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Mac, command + space bar, type in terminal and hit enter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Linux – well you already should know</a:t>
            </a:r>
          </a:p>
          <a:p>
            <a:pPr lvl="1"/>
            <a:endParaRPr lang="en-CA" dirty="0">
              <a:sym typeface="Wingdings" panose="05000000000000000000" pitchFamily="2" charset="2"/>
            </a:endParaRPr>
          </a:p>
          <a:p>
            <a:pPr lvl="1"/>
            <a:r>
              <a:rPr lang="en-CA" dirty="0">
                <a:sym typeface="Wingdings" panose="05000000000000000000" pitchFamily="2" charset="2"/>
              </a:rPr>
              <a:t>Mac and Linux cd where you want to, if you don’t know then type in $‘cd ~/’ in your terminal</a:t>
            </a:r>
          </a:p>
          <a:p>
            <a:pPr marL="274320" lvl="1" indent="0">
              <a:buNone/>
            </a:pPr>
            <a:r>
              <a:rPr lang="en-CA" dirty="0">
                <a:sym typeface="Wingdings" panose="05000000000000000000" pitchFamily="2" charset="2"/>
              </a:rPr>
              <a:t>	Check we have python, $‘python3.8 --version’ &gt;&gt; Python3.8.x</a:t>
            </a:r>
          </a:p>
          <a:p>
            <a:pPr marL="274320" lvl="1" indent="0">
              <a:buNone/>
            </a:pPr>
            <a:r>
              <a:rPr lang="en-CA" dirty="0">
                <a:sym typeface="Wingdings" panose="05000000000000000000" pitchFamily="2" charset="2"/>
              </a:rPr>
              <a:t>	$`</a:t>
            </a:r>
            <a:r>
              <a:rPr lang="en-CA" dirty="0" err="1">
                <a:sym typeface="Wingdings" panose="05000000000000000000" pitchFamily="2" charset="2"/>
              </a:rPr>
              <a:t>mkdir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my_venv</a:t>
            </a:r>
            <a:r>
              <a:rPr lang="en-CA" dirty="0">
                <a:sym typeface="Wingdings" panose="05000000000000000000" pitchFamily="2" charset="2"/>
              </a:rPr>
              <a:t>`</a:t>
            </a:r>
          </a:p>
          <a:p>
            <a:pPr marL="274320" lvl="1" indent="0">
              <a:buNone/>
            </a:pPr>
            <a:r>
              <a:rPr lang="en-CA" dirty="0">
                <a:sym typeface="Wingdings" panose="05000000000000000000" pitchFamily="2" charset="2"/>
              </a:rPr>
              <a:t>	$`cd </a:t>
            </a:r>
            <a:r>
              <a:rPr lang="en-CA" dirty="0" err="1">
                <a:sym typeface="Wingdings" panose="05000000000000000000" pitchFamily="2" charset="2"/>
              </a:rPr>
              <a:t>venv</a:t>
            </a:r>
            <a:r>
              <a:rPr lang="en-CA" dirty="0">
                <a:sym typeface="Wingdings" panose="05000000000000000000" pitchFamily="2" charset="2"/>
              </a:rPr>
              <a:t>`</a:t>
            </a:r>
          </a:p>
          <a:p>
            <a:pPr marL="274320" lvl="1" indent="0">
              <a:buNone/>
            </a:pPr>
            <a:r>
              <a:rPr lang="en-CA" dirty="0">
                <a:sym typeface="Wingdings" panose="05000000000000000000" pitchFamily="2" charset="2"/>
              </a:rPr>
              <a:t>	$`python3.8 –m </a:t>
            </a:r>
            <a:r>
              <a:rPr lang="en-CA" dirty="0" err="1">
                <a:sym typeface="Wingdings" panose="05000000000000000000" pitchFamily="2" charset="2"/>
              </a:rPr>
              <a:t>venv</a:t>
            </a:r>
            <a:r>
              <a:rPr lang="en-CA" dirty="0">
                <a:sym typeface="Wingdings" panose="05000000000000000000" pitchFamily="2" charset="2"/>
              </a:rPr>
              <a:t> ./`</a:t>
            </a:r>
          </a:p>
          <a:p>
            <a:pPr marL="274320" lvl="1" indent="0">
              <a:buNone/>
            </a:pPr>
            <a:r>
              <a:rPr lang="en-CA" dirty="0">
                <a:sym typeface="Wingdings" panose="05000000000000000000" pitchFamily="2" charset="2"/>
              </a:rPr>
              <a:t>	$`source bin/activate` &gt;&gt; should now have (</a:t>
            </a:r>
            <a:r>
              <a:rPr lang="en-CA" dirty="0" err="1">
                <a:sym typeface="Wingdings" panose="05000000000000000000" pitchFamily="2" charset="2"/>
              </a:rPr>
              <a:t>venv</a:t>
            </a:r>
            <a:r>
              <a:rPr lang="en-CA" dirty="0">
                <a:sym typeface="Wingdings" panose="05000000000000000000" pitchFamily="2" charset="2"/>
              </a:rPr>
              <a:t>) in front </a:t>
            </a:r>
          </a:p>
          <a:p>
            <a:pPr marL="274320" lvl="1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en-CA" dirty="0">
                <a:sym typeface="Wingdings" panose="05000000000000000000" pitchFamily="2" charset="2"/>
              </a:rPr>
              <a:t>Problem with Ubuntu? run $`</a:t>
            </a:r>
            <a:r>
              <a:rPr lang="en-CA" dirty="0" err="1"/>
              <a:t>sudo</a:t>
            </a:r>
            <a:r>
              <a:rPr lang="en-CA" dirty="0"/>
              <a:t> apt-get install python3.8-venv` and try again</a:t>
            </a:r>
          </a:p>
          <a:p>
            <a:pPr marL="274320" lvl="1" indent="0">
              <a:buNone/>
            </a:pPr>
            <a:endParaRPr lang="en-CA" dirty="0"/>
          </a:p>
          <a:p>
            <a:r>
              <a:rPr lang="en-CA" dirty="0"/>
              <a:t>Windows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$’cd desktop`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$`python --version` &gt;&gt; (double dashes -- 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$’</a:t>
            </a:r>
            <a:r>
              <a:rPr lang="en-CA" dirty="0" err="1"/>
              <a:t>mkdir</a:t>
            </a:r>
            <a:r>
              <a:rPr lang="en-CA" dirty="0"/>
              <a:t> </a:t>
            </a:r>
            <a:r>
              <a:rPr lang="en-CA" dirty="0" err="1"/>
              <a:t>my_venv</a:t>
            </a:r>
            <a:r>
              <a:rPr lang="en-CA" dirty="0"/>
              <a:t>`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$`cd </a:t>
            </a:r>
            <a:r>
              <a:rPr lang="en-CA" dirty="0" err="1"/>
              <a:t>venv</a:t>
            </a:r>
            <a:r>
              <a:rPr lang="en-CA" dirty="0"/>
              <a:t>`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>
                <a:sym typeface="Wingdings" panose="05000000000000000000" pitchFamily="2" charset="2"/>
              </a:rPr>
              <a:t>$`python3.8 –m </a:t>
            </a:r>
            <a:r>
              <a:rPr lang="en-CA" dirty="0" err="1">
                <a:sym typeface="Wingdings" panose="05000000000000000000" pitchFamily="2" charset="2"/>
              </a:rPr>
              <a:t>venv</a:t>
            </a:r>
            <a:r>
              <a:rPr lang="en-CA" dirty="0">
                <a:sym typeface="Wingdings" panose="05000000000000000000" pitchFamily="2" charset="2"/>
              </a:rPr>
              <a:t> ./`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$`cd Scripts &amp;&amp; activate` &gt;&gt; (</a:t>
            </a:r>
            <a:r>
              <a:rPr lang="en-CA" dirty="0" err="1"/>
              <a:t>venv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815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{5C6A43B8-2FC9-4635-BAE3-AB67F37F328C}tf78438558_win32</Template>
  <TotalTime>4331</TotalTime>
  <Words>1032</Words>
  <Application>Microsoft Office PowerPoint</Application>
  <PresentationFormat>Widescreen</PresentationFormat>
  <Paragraphs>149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Century Gothic</vt:lpstr>
      <vt:lpstr>Courier New</vt:lpstr>
      <vt:lpstr>Garamond</vt:lpstr>
      <vt:lpstr>SavonVTI</vt:lpstr>
      <vt:lpstr>Python for the Real world:  a hackathon Crash course </vt:lpstr>
      <vt:lpstr>Who Am I, What am I here for</vt:lpstr>
      <vt:lpstr>Contact</vt:lpstr>
      <vt:lpstr>Goals of This Course</vt:lpstr>
      <vt:lpstr>What this Workshop Isnt</vt:lpstr>
      <vt:lpstr>Examples of Potential End-product</vt:lpstr>
      <vt:lpstr>What we Don’t want to end up with</vt:lpstr>
      <vt:lpstr>Setting Up (Hard(er) Way)</vt:lpstr>
      <vt:lpstr>Setting up Virtualenv</vt:lpstr>
      <vt:lpstr>Aside</vt:lpstr>
      <vt:lpstr>Alternative – Easi(er) Way</vt:lpstr>
      <vt:lpstr>Python Overview</vt:lpstr>
      <vt:lpstr>Flow of a Python program</vt:lpstr>
      <vt:lpstr>Alternative flow – Notice scope</vt:lpstr>
      <vt:lpstr>Types and Useful Methods</vt:lpstr>
      <vt:lpstr>int, float, str</vt:lpstr>
      <vt:lpstr>Parsing One Type to Another</vt:lpstr>
      <vt:lpstr>Dictionaries, Lists, and Sets</vt:lpstr>
      <vt:lpstr>Iterating a Dictionary</vt:lpstr>
      <vt:lpstr>Boolean</vt:lpstr>
      <vt:lpstr>Functions</vt:lpstr>
      <vt:lpstr>Functions - 2</vt:lpstr>
      <vt:lpstr>Functions – 3 </vt:lpstr>
      <vt:lpstr>Loops, and Statements</vt:lpstr>
      <vt:lpstr>Loops and Statements Continued</vt:lpstr>
      <vt:lpstr>‘In’ Keyword, Pass, Continue, Break</vt:lpstr>
      <vt:lpstr>Good to Know Methods</vt:lpstr>
      <vt:lpstr>Pass by Object Reference </vt:lpstr>
      <vt:lpstr>PowerPoint Presentation</vt:lpstr>
      <vt:lpstr>More Advanced Topics</vt:lpstr>
      <vt:lpstr>List Comprehension</vt:lpstr>
      <vt:lpstr>Error Handling</vt:lpstr>
      <vt:lpstr>Decorators</vt:lpstr>
      <vt:lpstr>Context Managers</vt:lpstr>
      <vt:lpstr>Lambda Functions</vt:lpstr>
      <vt:lpstr>Lambda Continued</vt:lpstr>
      <vt:lpstr>Classes</vt:lpstr>
      <vt:lpstr>Topics We Will Discuss next TIme</vt:lpstr>
      <vt:lpstr>Example Project. Compare this to the amount of lines it would take in Java</vt:lpstr>
      <vt:lpstr>Additional Resources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the Real world:  a hackathon Crash course </dc:title>
  <dc:creator>Michael Presman</dc:creator>
  <cp:lastModifiedBy>Michael Presman</cp:lastModifiedBy>
  <cp:revision>75</cp:revision>
  <dcterms:created xsi:type="dcterms:W3CDTF">2020-09-15T02:49:51Z</dcterms:created>
  <dcterms:modified xsi:type="dcterms:W3CDTF">2020-10-03T17:54:26Z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