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57" r:id="rId4"/>
    <p:sldId id="272" r:id="rId5"/>
    <p:sldId id="271" r:id="rId6"/>
    <p:sldId id="273" r:id="rId7"/>
    <p:sldId id="258" r:id="rId8"/>
    <p:sldId id="266" r:id="rId9"/>
    <p:sldId id="261" r:id="rId10"/>
    <p:sldId id="262" r:id="rId11"/>
    <p:sldId id="274" r:id="rId12"/>
    <p:sldId id="269" r:id="rId13"/>
    <p:sldId id="264" r:id="rId14"/>
    <p:sldId id="265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31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iversity\Year%206\Semester%202\ENGG4802\multiphone_rang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RSSI in different cases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Nokia 530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Sheet1!$B$15:$G$15</c:f>
              <c:numCache>
                <c:formatCode>General</c:formatCode>
                <c:ptCount val="6"/>
                <c:pt idx="0">
                  <c:v>4</c:v>
                </c:pt>
                <c:pt idx="1">
                  <c:v>14.5</c:v>
                </c:pt>
                <c:pt idx="2">
                  <c:v>20</c:v>
                </c:pt>
                <c:pt idx="3">
                  <c:v>28</c:v>
                </c:pt>
                <c:pt idx="4">
                  <c:v>30.5</c:v>
                </c:pt>
                <c:pt idx="5">
                  <c:v>32.5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Sheet1!$A$16</c:f>
              <c:strCache>
                <c:ptCount val="1"/>
                <c:pt idx="0">
                  <c:v>Motorola Moto G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Sheet1!$B$16:$G$16</c:f>
              <c:numCache>
                <c:formatCode>General</c:formatCode>
                <c:ptCount val="6"/>
                <c:pt idx="0">
                  <c:v>4</c:v>
                </c:pt>
                <c:pt idx="1">
                  <c:v>19</c:v>
                </c:pt>
                <c:pt idx="2">
                  <c:v>23.5</c:v>
                </c:pt>
                <c:pt idx="3">
                  <c:v>29.5</c:v>
                </c:pt>
                <c:pt idx="4">
                  <c:v>30.5</c:v>
                </c:pt>
                <c:pt idx="5">
                  <c:v>40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Sheet1!$A$17</c:f>
              <c:strCache>
                <c:ptCount val="1"/>
                <c:pt idx="0">
                  <c:v>Nokia 630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Sheet1!$B$17:$G$17</c:f>
              <c:numCache>
                <c:formatCode>General</c:formatCode>
                <c:ptCount val="6"/>
                <c:pt idx="1">
                  <c:v>12</c:v>
                </c:pt>
                <c:pt idx="2">
                  <c:v>14.5</c:v>
                </c:pt>
                <c:pt idx="3">
                  <c:v>25.5</c:v>
                </c:pt>
                <c:pt idx="4">
                  <c:v>26.5</c:v>
                </c:pt>
                <c:pt idx="5">
                  <c:v>31.5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Sheet1!$A$18</c:f>
              <c:strCache>
                <c:ptCount val="1"/>
                <c:pt idx="0">
                  <c:v>Averaged Phones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Sheet1!$B$18:$G$18</c:f>
              <c:numCache>
                <c:formatCode>General</c:formatCode>
                <c:ptCount val="6"/>
                <c:pt idx="0">
                  <c:v>4</c:v>
                </c:pt>
                <c:pt idx="1">
                  <c:v>15.166666666666666</c:v>
                </c:pt>
                <c:pt idx="2">
                  <c:v>19.333333333333332</c:v>
                </c:pt>
                <c:pt idx="3">
                  <c:v>27.666666666666668</c:v>
                </c:pt>
                <c:pt idx="4">
                  <c:v>29.166666666666668</c:v>
                </c:pt>
                <c:pt idx="5">
                  <c:v>34.666666666666664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Sheet1!$A$19</c:f>
              <c:strCache>
                <c:ptCount val="1"/>
                <c:pt idx="0">
                  <c:v>Long ping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Sheet1!$B$19:$G$19</c:f>
              <c:numCache>
                <c:formatCode>General</c:formatCode>
                <c:ptCount val="6"/>
                <c:pt idx="1">
                  <c:v>22.744791666666668</c:v>
                </c:pt>
                <c:pt idx="2">
                  <c:v>19.034031413612567</c:v>
                </c:pt>
                <c:pt idx="3">
                  <c:v>20.537340619307834</c:v>
                </c:pt>
                <c:pt idx="4">
                  <c:v>23.325757575757574</c:v>
                </c:pt>
                <c:pt idx="5">
                  <c:v>34.743315508021389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Sheet1!$A$20</c:f>
              <c:strCache>
                <c:ptCount val="1"/>
                <c:pt idx="0">
                  <c:v>iperf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Sheet1!$B$20:$G$20</c:f>
              <c:numCache>
                <c:formatCode>General</c:formatCode>
                <c:ptCount val="6"/>
                <c:pt idx="0">
                  <c:v>4</c:v>
                </c:pt>
                <c:pt idx="1">
                  <c:v>15.281517919887561</c:v>
                </c:pt>
                <c:pt idx="2">
                  <c:v>22.185870797128825</c:v>
                </c:pt>
                <c:pt idx="3">
                  <c:v>21.46755891766075</c:v>
                </c:pt>
                <c:pt idx="4">
                  <c:v>21.367997855802734</c:v>
                </c:pt>
                <c:pt idx="5">
                  <c:v>34.286096256684495</c:v>
                </c:pt>
              </c:numCache>
            </c:numRef>
          </c:yVal>
          <c:smooth val="1"/>
        </c:ser>
        <c:ser>
          <c:idx val="6"/>
          <c:order val="6"/>
          <c:tx>
            <c:strRef>
              <c:f>Sheet1!$A$21</c:f>
              <c:strCache>
                <c:ptCount val="1"/>
                <c:pt idx="0">
                  <c:v>Base station moving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Sheet1!$B$21:$G$21</c:f>
              <c:numCache>
                <c:formatCode>General</c:formatCode>
                <c:ptCount val="6"/>
                <c:pt idx="0">
                  <c:v>4</c:v>
                </c:pt>
                <c:pt idx="1">
                  <c:v>17.698412698412699</c:v>
                </c:pt>
                <c:pt idx="2">
                  <c:v>20.304347826086957</c:v>
                </c:pt>
                <c:pt idx="3">
                  <c:v>24.476190476190474</c:v>
                </c:pt>
                <c:pt idx="4">
                  <c:v>27.298245614035089</c:v>
                </c:pt>
                <c:pt idx="5">
                  <c:v>37.103448275862071</c:v>
                </c:pt>
              </c:numCache>
            </c:numRef>
          </c:yVal>
          <c:smooth val="1"/>
        </c:ser>
        <c:ser>
          <c:idx val="7"/>
          <c:order val="7"/>
          <c:tx>
            <c:strRef>
              <c:f>Sheet1!$A$22</c:f>
              <c:strCache>
                <c:ptCount val="1"/>
                <c:pt idx="0">
                  <c:v>Base station fixed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Sheet1!$B$22:$G$22</c:f>
              <c:numCache>
                <c:formatCode>General</c:formatCode>
                <c:ptCount val="6"/>
                <c:pt idx="0">
                  <c:v>4</c:v>
                </c:pt>
                <c:pt idx="1">
                  <c:v>19.049504950495049</c:v>
                </c:pt>
                <c:pt idx="2">
                  <c:v>19.181818181818183</c:v>
                </c:pt>
                <c:pt idx="3">
                  <c:v>24.735042735042736</c:v>
                </c:pt>
                <c:pt idx="4">
                  <c:v>31.181818181818183</c:v>
                </c:pt>
                <c:pt idx="5">
                  <c:v>28.718181818181819</c:v>
                </c:pt>
              </c:numCache>
            </c:numRef>
          </c:yVal>
          <c:smooth val="1"/>
        </c:ser>
        <c:ser>
          <c:idx val="8"/>
          <c:order val="8"/>
          <c:tx>
            <c:strRef>
              <c:f>Sheet1!$A$23</c:f>
              <c:strCache>
                <c:ptCount val="1"/>
                <c:pt idx="0">
                  <c:v>Short ping</c:v>
                </c:pt>
              </c:strCache>
            </c:strRef>
          </c:tx>
          <c:spPr>
            <a:ln w="19050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Sheet1!$B$14:$G$14</c:f>
              <c:numCache>
                <c:formatCode>General</c:formatCode>
                <c:ptCount val="6"/>
                <c:pt idx="0">
                  <c:v>0.01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Sheet1!$B$23:$G$23</c:f>
              <c:numCache>
                <c:formatCode>General</c:formatCode>
                <c:ptCount val="6"/>
                <c:pt idx="0">
                  <c:v>4</c:v>
                </c:pt>
                <c:pt idx="1">
                  <c:v>17.122905027932962</c:v>
                </c:pt>
                <c:pt idx="2">
                  <c:v>22.32484076433121</c:v>
                </c:pt>
                <c:pt idx="3">
                  <c:v>26.18954248366013</c:v>
                </c:pt>
                <c:pt idx="4">
                  <c:v>31.452229299363058</c:v>
                </c:pt>
                <c:pt idx="5">
                  <c:v>34.125714285714288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8227536"/>
        <c:axId val="388227928"/>
      </c:scatterChart>
      <c:valAx>
        <c:axId val="388227536"/>
        <c:scaling>
          <c:orientation val="minMax"/>
          <c:max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(m)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27928"/>
        <c:crosses val="autoZero"/>
        <c:crossBetween val="midCat"/>
      </c:valAx>
      <c:valAx>
        <c:axId val="388227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RSSI (dBm)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8227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62B27-1C43-4EEC-AF5B-29A071617C78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22421-DADE-411B-9FBE-2557D891D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65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Gives</a:t>
            </a:r>
            <a:r>
              <a:rPr lang="en-AU" baseline="0" dirty="0" smtClean="0"/>
              <a:t> some context to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Automation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Office detection/energy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Lost</a:t>
            </a:r>
            <a:r>
              <a:rPr lang="en-AU" baseline="0" dirty="0" smtClean="0"/>
              <a:t> – map for airport/shopping centre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Navigation for robots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763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MAC is unique for every network interface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 smtClean="0"/>
              <a:t>Identifier</a:t>
            </a:r>
            <a:r>
              <a:rPr lang="en-AU" baseline="0" dirty="0" smtClean="0"/>
              <a:t> can be name/person/object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Map</a:t>
            </a:r>
            <a:r>
              <a:rPr lang="en-AU" baseline="0" dirty="0" smtClean="0"/>
              <a:t> MAC address to 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Identifiers can have multiple MACs but not vice versa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Opt-in, done through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424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MQTT publisher-subscribe</a:t>
            </a:r>
            <a:r>
              <a:rPr lang="en-AU" baseline="0" dirty="0" smtClean="0"/>
              <a:t> protocol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Lightweight, reliable, scalable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Topics,</a:t>
            </a:r>
            <a:r>
              <a:rPr lang="en-AU" baseline="0" dirty="0" smtClean="0"/>
              <a:t> hierarchy, subscribe multiple topics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89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Essential tasks that need to be (mostly)</a:t>
            </a:r>
            <a:r>
              <a:rPr lang="en-AU" baseline="0" dirty="0" smtClean="0"/>
              <a:t> done by semester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43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Improve channel scanning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Opt-in</a:t>
            </a:r>
            <a:r>
              <a:rPr lang="en-AU" baseline="0" dirty="0" smtClean="0"/>
              <a:t> for privacy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657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MAC 1 is generally receiver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MAC</a:t>
            </a:r>
            <a:r>
              <a:rPr lang="en-AU" baseline="0" dirty="0" smtClean="0"/>
              <a:t> 2 is generally transmitter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80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Explain how position is</a:t>
            </a:r>
            <a:r>
              <a:rPr lang="en-AU" baseline="0" dirty="0" smtClean="0"/>
              <a:t> calculated for only 1 or 2 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Overlap 2 circles – there are 2 intersections, which is right?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26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GPS – good but doesn’t work indoors although getting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Mobile</a:t>
            </a:r>
            <a:r>
              <a:rPr lang="en-AU" baseline="0" dirty="0" smtClean="0"/>
              <a:t> Network (GSM/3G) – coarse grain location, not great for indoors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Bluetooth – low</a:t>
            </a:r>
            <a:r>
              <a:rPr lang="en-AU" baseline="0" dirty="0" smtClean="0"/>
              <a:t> power but noisy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Wireless – common</a:t>
            </a:r>
            <a:r>
              <a:rPr lang="en-AU" baseline="0" dirty="0" smtClean="0"/>
              <a:t> on many devices but noisy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37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Cheap – GPS</a:t>
            </a:r>
            <a:r>
              <a:rPr lang="en-AU" baseline="0" dirty="0" smtClean="0"/>
              <a:t> costs triple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All</a:t>
            </a:r>
            <a:r>
              <a:rPr lang="en-AU" baseline="0" dirty="0" smtClean="0"/>
              <a:t> smart devices have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Commonly left on unlike Bluetooth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Can be passive or active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Has other purposes aside from localisation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Can use existing infrastructure (APs become sensor nodes)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65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dirty="0" smtClean="0"/>
              <a:t>Reflections, constructive/destructive interference from other </a:t>
            </a:r>
            <a:r>
              <a:rPr lang="en-AU" dirty="0" err="1" smtClean="0"/>
              <a:t>wifi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This affects accuracy – best</a:t>
            </a:r>
            <a:r>
              <a:rPr lang="en-AU" baseline="0" dirty="0" smtClean="0"/>
              <a:t> case generally ~2m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Means lots of averaging – slow to react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67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baseline="0" dirty="0" smtClean="0"/>
              <a:t>Which channel should you listen on? – scan?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baseline="0" dirty="0" smtClean="0"/>
              <a:t>Channels overlap – can get traffic from multiple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45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Wireless</a:t>
            </a:r>
            <a:r>
              <a:rPr lang="en-AU" baseline="0" dirty="0" smtClean="0"/>
              <a:t> adapter picked for receive sensitivity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Need USB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Need Ethernet/connectivity to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Need Linux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572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FC:</a:t>
            </a:r>
            <a:r>
              <a:rPr lang="en-AU" baseline="0" dirty="0" smtClean="0"/>
              <a:t> Type and subtype define packet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FC: DS defines who transmitted/received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Ignore beacon packets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smtClean="0"/>
              <a:t>Address 2 is normally transmitter MAC address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Send packets to server for collection and processing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54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RSSI given in </a:t>
            </a:r>
            <a:r>
              <a:rPr lang="en-AU" dirty="0" err="1" smtClean="0"/>
              <a:t>radiotap</a:t>
            </a:r>
            <a:r>
              <a:rPr lang="en-AU" baseline="0" dirty="0" smtClean="0"/>
              <a:t> header – variable length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aseline="0" dirty="0" err="1" smtClean="0"/>
              <a:t>Radiotap</a:t>
            </a:r>
            <a:r>
              <a:rPr lang="en-AU" baseline="0" dirty="0" smtClean="0"/>
              <a:t> contents depends on driver and radio</a:t>
            </a:r>
            <a:endParaRPr lang="en-AU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Calibration for distance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Error from reflections, constructive/destructive interference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Different devices have different power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Some devices alter their power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23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Almost never get ideal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Use least squares to minimise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Need 3 nodes for 2D, 4 nodes for 3D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 smtClean="0"/>
              <a:t>Best</a:t>
            </a:r>
            <a:r>
              <a:rPr lang="en-AU" baseline="0" dirty="0" smtClean="0"/>
              <a:t> accuracy = use as many nodes as possible</a:t>
            </a:r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22421-DADE-411B-9FBE-2557D891D7F4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84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80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69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007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07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34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16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06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301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88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B6DEE-31A1-44B3-BC4A-9B3BC18B585E}" type="datetimeFigureOut">
              <a:rPr lang="en-AU" smtClean="0"/>
              <a:t>14/10/2014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10CB-7605-41A3-BC53-ADBC2FEEFD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1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2.vsdx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Visio_Drawing1.vsdx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Presence Detection/Location Tracking from </a:t>
            </a:r>
            <a:r>
              <a:rPr lang="en-AU" dirty="0" err="1" smtClean="0"/>
              <a:t>WiFi</a:t>
            </a:r>
            <a:r>
              <a:rPr lang="en-AU" dirty="0" smtClean="0"/>
              <a:t> Sniffing of Smart Phones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3563"/>
            <a:ext cx="9144000" cy="1655762"/>
          </a:xfrm>
        </p:spPr>
        <p:txBody>
          <a:bodyPr/>
          <a:lstStyle/>
          <a:p>
            <a:r>
              <a:rPr lang="en-AU" dirty="0" smtClean="0"/>
              <a:t>Chris Berry-Porter</a:t>
            </a:r>
          </a:p>
          <a:p>
            <a:endParaRPr lang="en-AU" dirty="0"/>
          </a:p>
          <a:p>
            <a:r>
              <a:rPr lang="en-AU" dirty="0" smtClean="0"/>
              <a:t>Supervisor: Mark Schulz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33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Localisation using wireless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Step </a:t>
            </a:r>
            <a:r>
              <a:rPr lang="en-AU" dirty="0" smtClean="0"/>
              <a:t>4: </a:t>
            </a:r>
            <a:r>
              <a:rPr lang="en-AU" dirty="0" err="1" smtClean="0"/>
              <a:t>Multilateration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29125" y="410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548407"/>
              </p:ext>
            </p:extLst>
          </p:nvPr>
        </p:nvGraphicFramePr>
        <p:xfrm>
          <a:off x="1266824" y="2587624"/>
          <a:ext cx="9520734" cy="3848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Visio" r:id="rId4" imgW="5467230" imgH="2209786" progId="Visio.Drawing.15">
                  <p:embed/>
                </p:oleObj>
              </mc:Choice>
              <mc:Fallback>
                <p:oleObj name="Visio" r:id="rId4" imgW="5467230" imgH="22097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4" y="2587624"/>
                        <a:ext cx="9520734" cy="38481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1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Localisation using wireless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Step </a:t>
            </a:r>
            <a:r>
              <a:rPr lang="en-AU" dirty="0"/>
              <a:t>5</a:t>
            </a:r>
            <a:r>
              <a:rPr lang="en-AU" dirty="0" smtClean="0"/>
              <a:t>: Identify</a:t>
            </a:r>
            <a:endParaRPr lang="en-AU" dirty="0" smtClean="0"/>
          </a:p>
          <a:p>
            <a:endParaRPr lang="en-AU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29125" y="4102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52521" y="5271571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Media Access Control (MAC) Address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019297" y="2609771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40:78:6A:32:A0:2E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8875" y="2695356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David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6238875" y="3521372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Tim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6238875" y="4162722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Steve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2019297" y="3128188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32:58:2C:32:16</a:t>
            </a:r>
            <a:r>
              <a:rPr lang="en-AU" dirty="0" smtClean="0">
                <a:sym typeface="Wingdings" panose="05000000000000000000" pitchFamily="2" charset="2"/>
              </a:rPr>
              <a:t>:9A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2019297" y="3644305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42:59:E3:B8:29:81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2019297" y="4162722"/>
            <a:ext cx="19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88:38:F3:2B:81:01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6143625" y="5269349"/>
            <a:ext cx="26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Identifiers</a:t>
            </a:r>
            <a:endParaRPr lang="en-AU" dirty="0"/>
          </a:p>
        </p:txBody>
      </p: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>
            <a:off x="3952872" y="2794437"/>
            <a:ext cx="2286003" cy="85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9" idx="1"/>
          </p:cNvCxnSpPr>
          <p:nvPr/>
        </p:nvCxnSpPr>
        <p:spPr>
          <a:xfrm>
            <a:off x="3952872" y="3312854"/>
            <a:ext cx="2286003" cy="393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0" idx="1"/>
          </p:cNvCxnSpPr>
          <p:nvPr/>
        </p:nvCxnSpPr>
        <p:spPr>
          <a:xfrm>
            <a:off x="3952872" y="3828971"/>
            <a:ext cx="2286003" cy="518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3"/>
            <a:endCxn id="10" idx="1"/>
          </p:cNvCxnSpPr>
          <p:nvPr/>
        </p:nvCxnSpPr>
        <p:spPr>
          <a:xfrm>
            <a:off x="3952872" y="4347388"/>
            <a:ext cx="22860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33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Sensor Node – Server Communications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Message Queue Telemetry Transport (MQTT)</a:t>
            </a:r>
          </a:p>
          <a:p>
            <a:endParaRPr lang="en-AU" dirty="0"/>
          </a:p>
        </p:txBody>
      </p:sp>
      <p:pic>
        <p:nvPicPr>
          <p:cNvPr id="6146" name="Picture 2" descr="https://thecustomizewindows.com/wp-content/uploads/2014/07/Message-Queuing-Telemetry-Transport-MQTT-Protoc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59" y="2297906"/>
            <a:ext cx="5351991" cy="401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24650" y="2735243"/>
            <a:ext cx="3914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Three main parts: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Publishers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Subscribers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1301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Core </a:t>
            </a:r>
            <a:r>
              <a:rPr lang="en-AU" dirty="0" smtClean="0"/>
              <a:t>Tasks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 smtClean="0"/>
              <a:t>Sensor Nodes</a:t>
            </a:r>
          </a:p>
          <a:p>
            <a:r>
              <a:rPr lang="en-AU" dirty="0" smtClean="0"/>
              <a:t>Capture </a:t>
            </a:r>
            <a:r>
              <a:rPr lang="en-AU" dirty="0" smtClean="0"/>
              <a:t>packets</a:t>
            </a:r>
          </a:p>
          <a:p>
            <a:r>
              <a:rPr lang="en-AU" dirty="0" smtClean="0"/>
              <a:t>Read and filter packet headers – mac, </a:t>
            </a:r>
            <a:r>
              <a:rPr lang="en-AU" dirty="0" smtClean="0"/>
              <a:t>channel, </a:t>
            </a:r>
            <a:r>
              <a:rPr lang="en-AU" dirty="0" err="1" smtClean="0"/>
              <a:t>rssi</a:t>
            </a:r>
            <a:endParaRPr lang="en-AU" dirty="0" smtClean="0"/>
          </a:p>
          <a:p>
            <a:r>
              <a:rPr lang="en-AU" dirty="0" smtClean="0"/>
              <a:t>Send </a:t>
            </a:r>
            <a:r>
              <a:rPr lang="en-AU" dirty="0" smtClean="0"/>
              <a:t>packet data to </a:t>
            </a:r>
            <a:r>
              <a:rPr lang="en-AU" dirty="0" smtClean="0"/>
              <a:t>server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 smtClean="0"/>
              <a:t>Server</a:t>
            </a:r>
            <a:endParaRPr lang="en-AU" b="1" dirty="0" smtClean="0"/>
          </a:p>
          <a:p>
            <a:r>
              <a:rPr lang="en-AU" dirty="0" smtClean="0"/>
              <a:t>Receive </a:t>
            </a:r>
            <a:r>
              <a:rPr lang="en-AU" dirty="0" smtClean="0"/>
              <a:t>packet data from </a:t>
            </a:r>
            <a:r>
              <a:rPr lang="en-AU" dirty="0" smtClean="0"/>
              <a:t>nodes</a:t>
            </a:r>
          </a:p>
          <a:p>
            <a:r>
              <a:rPr lang="en-AU" dirty="0" smtClean="0"/>
              <a:t>Calibrate RSSI to distance conversion</a:t>
            </a:r>
            <a:endParaRPr lang="en-AU" dirty="0" smtClean="0"/>
          </a:p>
          <a:p>
            <a:r>
              <a:rPr lang="en-AU" dirty="0" smtClean="0"/>
              <a:t>Process data to get position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498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Additional Tasks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Improve capture of </a:t>
            </a:r>
            <a:r>
              <a:rPr lang="en-AU" dirty="0" smtClean="0"/>
              <a:t>packets</a:t>
            </a:r>
          </a:p>
          <a:p>
            <a:r>
              <a:rPr lang="en-AU" dirty="0" smtClean="0"/>
              <a:t>API </a:t>
            </a:r>
            <a:r>
              <a:rPr lang="en-AU" dirty="0" smtClean="0"/>
              <a:t>for external access to position data</a:t>
            </a:r>
          </a:p>
          <a:p>
            <a:r>
              <a:rPr lang="en-AU" dirty="0" smtClean="0"/>
              <a:t>Opt-in system for </a:t>
            </a:r>
            <a:r>
              <a:rPr lang="en-AU" dirty="0" smtClean="0"/>
              <a:t>users</a:t>
            </a:r>
          </a:p>
          <a:p>
            <a:r>
              <a:rPr lang="en-AU" dirty="0" smtClean="0"/>
              <a:t>Interface </a:t>
            </a:r>
            <a:r>
              <a:rPr lang="en-AU" dirty="0" smtClean="0"/>
              <a:t>for users to be able to visualise position </a:t>
            </a:r>
            <a:r>
              <a:rPr lang="en-AU" dirty="0" smtClean="0"/>
              <a:t>data</a:t>
            </a:r>
          </a:p>
          <a:p>
            <a:r>
              <a:rPr lang="en-AU" dirty="0" smtClean="0"/>
              <a:t>Tweak distance calculation for better accuracy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639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Sensor Node Output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128" y="1929401"/>
            <a:ext cx="7373379" cy="2943636"/>
          </a:xfrm>
        </p:spPr>
      </p:pic>
      <p:sp>
        <p:nvSpPr>
          <p:cNvPr id="5" name="Left Brace 4"/>
          <p:cNvSpPr/>
          <p:nvPr/>
        </p:nvSpPr>
        <p:spPr>
          <a:xfrm>
            <a:off x="2989118" y="1929401"/>
            <a:ext cx="390010" cy="229969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65313" y="28945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Channel scanning</a:t>
            </a:r>
            <a:endParaRPr lang="en-AU" dirty="0"/>
          </a:p>
        </p:txBody>
      </p:sp>
      <p:sp>
        <p:nvSpPr>
          <p:cNvPr id="7" name="Left Brace 6"/>
          <p:cNvSpPr/>
          <p:nvPr/>
        </p:nvSpPr>
        <p:spPr>
          <a:xfrm>
            <a:off x="2989118" y="4467225"/>
            <a:ext cx="390010" cy="33912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1036493" y="443702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Packets captured</a:t>
            </a:r>
            <a:endParaRPr lang="en-AU" dirty="0"/>
          </a:p>
        </p:txBody>
      </p:sp>
      <p:sp>
        <p:nvSpPr>
          <p:cNvPr id="9" name="Left Brace 8"/>
          <p:cNvSpPr/>
          <p:nvPr/>
        </p:nvSpPr>
        <p:spPr>
          <a:xfrm rot="16200000">
            <a:off x="3778129" y="4556629"/>
            <a:ext cx="390010" cy="10228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/>
          <p:cNvSpPr txBox="1"/>
          <p:nvPr/>
        </p:nvSpPr>
        <p:spPr>
          <a:xfrm>
            <a:off x="3058734" y="53583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Timestamp</a:t>
            </a:r>
            <a:endParaRPr lang="en-AU" dirty="0"/>
          </a:p>
        </p:txBody>
      </p:sp>
      <p:sp>
        <p:nvSpPr>
          <p:cNvPr id="11" name="Left Brace 10"/>
          <p:cNvSpPr/>
          <p:nvPr/>
        </p:nvSpPr>
        <p:spPr>
          <a:xfrm rot="16200000">
            <a:off x="5233984" y="4369421"/>
            <a:ext cx="390010" cy="142581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4514589" y="53583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Packet type</a:t>
            </a:r>
            <a:endParaRPr lang="en-AU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6514364" y="4702063"/>
            <a:ext cx="390010" cy="7319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794968" y="53583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Channel</a:t>
            </a:r>
            <a:endParaRPr lang="en-AU" dirty="0"/>
          </a:p>
        </p:txBody>
      </p:sp>
      <p:sp>
        <p:nvSpPr>
          <p:cNvPr id="15" name="Left Brace 14"/>
          <p:cNvSpPr/>
          <p:nvPr/>
        </p:nvSpPr>
        <p:spPr>
          <a:xfrm rot="16200000">
            <a:off x="7618525" y="4434627"/>
            <a:ext cx="390010" cy="12668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/>
          <p:cNvSpPr txBox="1"/>
          <p:nvPr/>
        </p:nvSpPr>
        <p:spPr>
          <a:xfrm>
            <a:off x="6899130" y="53440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MAC 1</a:t>
            </a:r>
            <a:endParaRPr lang="en-AU" dirty="0"/>
          </a:p>
        </p:txBody>
      </p:sp>
      <p:sp>
        <p:nvSpPr>
          <p:cNvPr id="17" name="Left Brace 16"/>
          <p:cNvSpPr/>
          <p:nvPr/>
        </p:nvSpPr>
        <p:spPr>
          <a:xfrm rot="16200000">
            <a:off x="9112646" y="4434627"/>
            <a:ext cx="390010" cy="126682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8393251" y="53440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MAC 2</a:t>
            </a:r>
            <a:endParaRPr lang="en-AU" dirty="0"/>
          </a:p>
        </p:txBody>
      </p:sp>
      <p:sp>
        <p:nvSpPr>
          <p:cNvPr id="19" name="Left Brace 18"/>
          <p:cNvSpPr/>
          <p:nvPr/>
        </p:nvSpPr>
        <p:spPr>
          <a:xfrm rot="16200000">
            <a:off x="10244395" y="4850693"/>
            <a:ext cx="390010" cy="43469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9525000" y="53366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RSSI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54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Server Output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03" y="2094429"/>
            <a:ext cx="4972744" cy="2610214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1990378" y="2161104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403" y="1976438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Packet received</a:t>
            </a:r>
            <a:endParaRPr lang="en-A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90378" y="2776690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403" y="2592024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Packet received</a:t>
            </a:r>
            <a:endParaRPr lang="en-AU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990378" y="3556001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5403" y="337133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Packet received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90378" y="4150646"/>
            <a:ext cx="42862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403" y="396598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Packet received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7286623" y="4822292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Node 1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9867899" y="4822292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Node 2</a:t>
            </a:r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8129587" y="2094191"/>
            <a:ext cx="25908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8022783" y="1976438"/>
            <a:ext cx="261230" cy="26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8008496" y="4554376"/>
            <a:ext cx="261230" cy="26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Oval 15"/>
          <p:cNvSpPr/>
          <p:nvPr/>
        </p:nvSpPr>
        <p:spPr>
          <a:xfrm>
            <a:off x="10589772" y="4541514"/>
            <a:ext cx="261230" cy="26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10589772" y="1963576"/>
            <a:ext cx="261230" cy="2612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/>
          <p:cNvSpPr txBox="1"/>
          <p:nvPr/>
        </p:nvSpPr>
        <p:spPr>
          <a:xfrm>
            <a:off x="9867899" y="1628080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Node 3</a:t>
            </a:r>
            <a:endParaRPr lang="en-AU" dirty="0"/>
          </a:p>
        </p:txBody>
      </p:sp>
      <p:sp>
        <p:nvSpPr>
          <p:cNvPr id="23" name="TextBox 22"/>
          <p:cNvSpPr txBox="1"/>
          <p:nvPr/>
        </p:nvSpPr>
        <p:spPr>
          <a:xfrm>
            <a:off x="7334249" y="1613792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Node 4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9867899" y="3610052"/>
            <a:ext cx="261230" cy="2612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/>
          <p:cNvSpPr txBox="1"/>
          <p:nvPr/>
        </p:nvSpPr>
        <p:spPr>
          <a:xfrm>
            <a:off x="9146027" y="3908804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Phone</a:t>
            </a:r>
            <a:endParaRPr lang="en-AU" dirty="0"/>
          </a:p>
        </p:txBody>
      </p:sp>
      <p:cxnSp>
        <p:nvCxnSpPr>
          <p:cNvPr id="27" name="Straight Connector 26"/>
          <p:cNvCxnSpPr>
            <a:stCxn id="15" idx="7"/>
            <a:endCxn id="24" idx="2"/>
          </p:cNvCxnSpPr>
          <p:nvPr/>
        </p:nvCxnSpPr>
        <p:spPr>
          <a:xfrm flipV="1">
            <a:off x="8231470" y="3740667"/>
            <a:ext cx="1636429" cy="8519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5"/>
            <a:endCxn id="16" idx="1"/>
          </p:cNvCxnSpPr>
          <p:nvPr/>
        </p:nvCxnSpPr>
        <p:spPr>
          <a:xfrm>
            <a:off x="10090873" y="3833026"/>
            <a:ext cx="537155" cy="7467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7"/>
            <a:endCxn id="17" idx="3"/>
          </p:cNvCxnSpPr>
          <p:nvPr/>
        </p:nvCxnSpPr>
        <p:spPr>
          <a:xfrm flipV="1">
            <a:off x="10090873" y="2186550"/>
            <a:ext cx="537155" cy="146175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5"/>
            <a:endCxn id="24" idx="1"/>
          </p:cNvCxnSpPr>
          <p:nvPr/>
        </p:nvCxnSpPr>
        <p:spPr>
          <a:xfrm>
            <a:off x="8245757" y="2199412"/>
            <a:ext cx="1660398" cy="14488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2"/>
            <a:endCxn id="20" idx="2"/>
          </p:cNvCxnSpPr>
          <p:nvPr/>
        </p:nvCxnSpPr>
        <p:spPr>
          <a:xfrm>
            <a:off x="8139111" y="5191624"/>
            <a:ext cx="25812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572499" y="5232727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10 m</a:t>
            </a:r>
            <a:endParaRPr lang="en-AU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191875" y="2094191"/>
            <a:ext cx="0" cy="259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653867" y="3186669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10 m</a:t>
            </a:r>
            <a:endParaRPr lang="en-AU" dirty="0"/>
          </a:p>
        </p:txBody>
      </p:sp>
      <p:sp>
        <p:nvSpPr>
          <p:cNvPr id="41" name="TextBox 40"/>
          <p:cNvSpPr txBox="1"/>
          <p:nvPr/>
        </p:nvSpPr>
        <p:spPr>
          <a:xfrm>
            <a:off x="8157363" y="2747437"/>
            <a:ext cx="92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40 </a:t>
            </a:r>
            <a:r>
              <a:rPr lang="en-AU" sz="1400" dirty="0" err="1" smtClean="0"/>
              <a:t>dBm</a:t>
            </a:r>
            <a:endParaRPr lang="en-AU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507022" y="2747437"/>
            <a:ext cx="92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37 </a:t>
            </a:r>
            <a:r>
              <a:rPr lang="en-AU" sz="1400" dirty="0" err="1" smtClean="0"/>
              <a:t>dBm</a:t>
            </a:r>
            <a:endParaRPr lang="en-AU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8224308" y="3888556"/>
            <a:ext cx="92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37 </a:t>
            </a:r>
            <a:r>
              <a:rPr lang="en-AU" sz="1400" dirty="0" err="1" smtClean="0"/>
              <a:t>dBm</a:t>
            </a:r>
            <a:endParaRPr lang="en-AU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9684249" y="4248958"/>
            <a:ext cx="92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 smtClean="0"/>
              <a:t>31 </a:t>
            </a:r>
            <a:r>
              <a:rPr lang="en-AU" sz="1400" dirty="0" err="1" smtClean="0"/>
              <a:t>dBm</a:t>
            </a:r>
            <a:endParaRPr lang="en-A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457574" y="5232727"/>
            <a:ext cx="20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Actual position of phone at (7, 3)</a:t>
            </a:r>
            <a:endParaRPr lang="en-AU" dirty="0"/>
          </a:p>
        </p:txBody>
      </p:sp>
      <p:cxnSp>
        <p:nvCxnSpPr>
          <p:cNvPr id="47" name="Straight Arrow Connector 46"/>
          <p:cNvCxnSpPr>
            <a:endCxn id="45" idx="0"/>
          </p:cNvCxnSpPr>
          <p:nvPr/>
        </p:nvCxnSpPr>
        <p:spPr>
          <a:xfrm>
            <a:off x="4466210" y="4802744"/>
            <a:ext cx="1" cy="429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1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Questions?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53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is Localisation Important?</a:t>
            </a:r>
            <a:endParaRPr lang="en-AU" dirty="0"/>
          </a:p>
        </p:txBody>
      </p:sp>
      <p:pic>
        <p:nvPicPr>
          <p:cNvPr id="1026" name="Picture 2" descr="http://dzfocdn.dazeinfo.com/wp-content/uploads/2014/05/smartenergy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1" y="1690687"/>
            <a:ext cx="5008228" cy="411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6389" y="5226464"/>
            <a:ext cx="501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Smart Homes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343" y="1690687"/>
            <a:ext cx="5689536" cy="34070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00343" y="5226464"/>
            <a:ext cx="568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Traffic Monitoring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18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Common Localisation Methods</a:t>
            </a:r>
            <a:endParaRPr lang="en-AU" dirty="0"/>
          </a:p>
        </p:txBody>
      </p:sp>
      <p:pic>
        <p:nvPicPr>
          <p:cNvPr id="2050" name="Picture 2" descr="http://digitalhub.darwin.nt.gov.au/wp-content/uploads/2014/02/realtime_diff_G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992010"/>
            <a:ext cx="5229225" cy="36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98775" y="21971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488867"/>
              </p:ext>
            </p:extLst>
          </p:nvPr>
        </p:nvGraphicFramePr>
        <p:xfrm>
          <a:off x="6609202" y="1485900"/>
          <a:ext cx="6723768" cy="4833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5" imgW="6153126" imgH="4419572" progId="Visio.Drawing.15">
                  <p:embed/>
                </p:oleObj>
              </mc:Choice>
              <mc:Fallback>
                <p:oleObj name="Visio" r:id="rId5" imgW="6153126" imgH="4419572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9202" y="1485900"/>
                        <a:ext cx="6723768" cy="4833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5590918"/>
            <a:ext cx="5229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GPS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609202" y="6318958"/>
            <a:ext cx="453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Bluetooth and/or Wireless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52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Wireless Advantages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9" y="1645682"/>
            <a:ext cx="5079235" cy="2145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577" y="3790950"/>
            <a:ext cx="5097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Cheap</a:t>
            </a:r>
            <a:endParaRPr lang="en-AU" dirty="0"/>
          </a:p>
        </p:txBody>
      </p:sp>
      <p:pic>
        <p:nvPicPr>
          <p:cNvPr id="8194" name="Picture 2" descr="http://m.c.lnkd.licdn.com/mpr/mpr/p/6/005/068/2b1/3b61a7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562100"/>
            <a:ext cx="5510966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67500" y="3790950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Found in all smart phones</a:t>
            </a:r>
            <a:endParaRPr lang="en-AU" dirty="0"/>
          </a:p>
        </p:txBody>
      </p:sp>
      <p:pic>
        <p:nvPicPr>
          <p:cNvPr id="8196" name="Picture 4" descr="http://images.getprice.com.au/products/Bimgtp-link_tl-wa701nd-wireless-n-access-poin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762" y="4419599"/>
            <a:ext cx="2154672" cy="214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7400" y="5512151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Existing infrastructure could be reused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8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Wireless Disadvantages - Noise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16126"/>
            <a:ext cx="9391650" cy="514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Wireless Disadvantages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Which channel/frequency?</a:t>
            </a:r>
            <a:endParaRPr lang="en-AU" dirty="0"/>
          </a:p>
        </p:txBody>
      </p:sp>
      <p:pic>
        <p:nvPicPr>
          <p:cNvPr id="7172" name="Picture 4" descr="http://upload.wikimedia.org/wikipedia/commons/thumb/8/8c/2.4_GHz_Wi-Fi_channels_%28802.11b,g_WLAN%29.svg/2000px-2.4_GHz_Wi-Fi_channels_%28802.11b,g_WLAN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" y="2658268"/>
            <a:ext cx="115347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14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Localisation using wireless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Step 1: </a:t>
            </a:r>
            <a:r>
              <a:rPr lang="en-AU" dirty="0" smtClean="0"/>
              <a:t>Sensor nodes</a:t>
            </a:r>
            <a:endParaRPr lang="en-AU" dirty="0" smtClean="0"/>
          </a:p>
          <a:p>
            <a:endParaRPr lang="en-AU" dirty="0" smtClean="0"/>
          </a:p>
        </p:txBody>
      </p:sp>
      <p:pic>
        <p:nvPicPr>
          <p:cNvPr id="4098" name="Picture 2" descr="http://www.wifi-shop24.com/bilder/produkte/gross/24-GHz-WiFi-USB-Adapter-ALFA-AWUS036H-54-Mbps-1000mW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3" t="7800" r="22666" b="8200"/>
          <a:stretch/>
        </p:blipFill>
        <p:spPr bwMode="auto">
          <a:xfrm>
            <a:off x="1029889" y="2873391"/>
            <a:ext cx="1437085" cy="226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pload.wikimedia.org/wikipedia/commons/3/3d/RaspberryPi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631" y="2868611"/>
            <a:ext cx="3398044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elinux.org/images/c/c2/Bone-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719" y="2868611"/>
            <a:ext cx="3398046" cy="226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5575" y="5268911"/>
            <a:ext cx="18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Wireless receiver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4673797" y="5268911"/>
            <a:ext cx="18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Raspberry Pi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8774886" y="5286136"/>
            <a:ext cx="18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BeagleBone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2995036" y="3647349"/>
            <a:ext cx="419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+</a:t>
            </a:r>
            <a:endParaRPr lang="en-AU" dirty="0"/>
          </a:p>
        </p:txBody>
      </p:sp>
      <p:sp>
        <p:nvSpPr>
          <p:cNvPr id="12" name="TextBox 11"/>
          <p:cNvSpPr txBox="1"/>
          <p:nvPr/>
        </p:nvSpPr>
        <p:spPr>
          <a:xfrm>
            <a:off x="7674440" y="3739682"/>
            <a:ext cx="66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or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08157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Localisation using wireless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Step </a:t>
            </a:r>
            <a:r>
              <a:rPr lang="en-AU" dirty="0" smtClean="0"/>
              <a:t>2: </a:t>
            </a:r>
            <a:r>
              <a:rPr lang="en-AU" dirty="0" smtClean="0"/>
              <a:t>Capture packets</a:t>
            </a:r>
          </a:p>
          <a:p>
            <a:endParaRPr lang="en-AU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2190545"/>
            <a:ext cx="10040751" cy="1905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822" y="4381007"/>
            <a:ext cx="9535856" cy="206721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 rot="16200000">
            <a:off x="1324627" y="2877201"/>
            <a:ext cx="655929" cy="1000123"/>
          </a:xfrm>
          <a:prstGeom prst="leftBrace">
            <a:avLst/>
          </a:prstGeom>
          <a:ln w="254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95450" y="3881150"/>
            <a:ext cx="219075" cy="40510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71925" y="2400300"/>
            <a:ext cx="1028700" cy="6953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2714625" y="4663436"/>
            <a:ext cx="3162300" cy="94678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74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does Localisation using wireless work?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Step </a:t>
            </a:r>
            <a:r>
              <a:rPr lang="en-AU" dirty="0" smtClean="0"/>
              <a:t>3: </a:t>
            </a:r>
            <a:r>
              <a:rPr lang="en-AU" dirty="0" smtClean="0"/>
              <a:t>RSSI ranging</a:t>
            </a:r>
          </a:p>
          <a:p>
            <a:endParaRPr lang="en-AU" dirty="0"/>
          </a:p>
        </p:txBody>
      </p:sp>
      <p:pic>
        <p:nvPicPr>
          <p:cNvPr id="5122" name="Picture 2" descr="http://4.bp.blogspot.com/-4XSJ90FD-q8/UpomhE8gArI/AAAAAAAAAJw/3YKmtCgf3xQ/s640/Fi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85" y="2543791"/>
            <a:ext cx="4171624" cy="33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888856"/>
              </p:ext>
            </p:extLst>
          </p:nvPr>
        </p:nvGraphicFramePr>
        <p:xfrm>
          <a:off x="5127521" y="2116393"/>
          <a:ext cx="6651523" cy="402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33841" y="5891213"/>
            <a:ext cx="186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 smtClean="0"/>
              <a:t>Radiotap</a:t>
            </a:r>
            <a:r>
              <a:rPr lang="en-AU" dirty="0" smtClean="0"/>
              <a:t> Header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158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657</Words>
  <Application>Microsoft Office PowerPoint</Application>
  <PresentationFormat>Widescreen</PresentationFormat>
  <Paragraphs>163</Paragraphs>
  <Slides>17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Microsoft Visio Drawing</vt:lpstr>
      <vt:lpstr>Presence Detection/Location Tracking from WiFi Sniffing of Smart Phones</vt:lpstr>
      <vt:lpstr>Why is Localisation Important?</vt:lpstr>
      <vt:lpstr>Common Localisation Methods</vt:lpstr>
      <vt:lpstr>Wireless Advantages</vt:lpstr>
      <vt:lpstr>Wireless Disadvantages - Noise</vt:lpstr>
      <vt:lpstr>Wireless Disadvantages</vt:lpstr>
      <vt:lpstr>How does Localisation using wireless work?</vt:lpstr>
      <vt:lpstr>How does Localisation using wireless work?</vt:lpstr>
      <vt:lpstr>How does Localisation using wireless work?</vt:lpstr>
      <vt:lpstr>How does Localisation using wireless work?</vt:lpstr>
      <vt:lpstr>How does Localisation using wireless work?</vt:lpstr>
      <vt:lpstr>Sensor Node – Server Communications</vt:lpstr>
      <vt:lpstr>Core Tasks</vt:lpstr>
      <vt:lpstr>Additional Tasks</vt:lpstr>
      <vt:lpstr>Sensor Node Output</vt:lpstr>
      <vt:lpstr>Server Output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Presence Detection/Location Tracking from WiFi Sniffing of Smart Phones</dc:title>
  <dc:creator>Chris</dc:creator>
  <cp:lastModifiedBy>Chris</cp:lastModifiedBy>
  <cp:revision>56</cp:revision>
  <dcterms:created xsi:type="dcterms:W3CDTF">2014-10-13T06:00:16Z</dcterms:created>
  <dcterms:modified xsi:type="dcterms:W3CDTF">2014-10-13T23:37:43Z</dcterms:modified>
</cp:coreProperties>
</file>